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E96AD9-4305-4453-AEF7-9A3AC546D107}" type="datetimeFigureOut">
              <a:rPr lang="en-US" smtClean="0"/>
              <a:t>15-11-2021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F77872-B6B1-4F11-AA9D-1E7ADBC6555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B3502B-D5C3-40FA-8E4B-7C837BD6EB2C}" type="slidenum">
              <a:rPr lang="ar-SA" smtClean="0">
                <a:latin typeface="Arial" pitchFamily="34" charset="0"/>
                <a:cs typeface="Arial" pitchFamily="34" charset="0"/>
              </a:rPr>
              <a:pPr/>
              <a:t>13</a:t>
            </a:fld>
            <a:endParaRPr lang="ar-SA"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C0F354-1D57-4807-8CCE-44947B03B6D5}" type="slidenum">
              <a:rPr lang="ar-SA" smtClean="0">
                <a:latin typeface="Arial" pitchFamily="34" charset="0"/>
                <a:cs typeface="Arial" pitchFamily="34" charset="0"/>
              </a:rPr>
              <a:pPr/>
              <a:t>25</a:t>
            </a:fld>
            <a:endParaRPr lang="ar-SA"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B6B940-095D-4959-8D70-844164E9DC5A}" type="slidenum">
              <a:rPr lang="ar-SA" smtClean="0">
                <a:latin typeface="Arial" pitchFamily="34" charset="0"/>
                <a:cs typeface="Arial" pitchFamily="34" charset="0"/>
              </a:rPr>
              <a:pPr/>
              <a:t>26</a:t>
            </a:fld>
            <a:endParaRPr lang="ar-SA"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DAB37B-C763-4E62-B904-4610136D6696}" type="slidenum">
              <a:rPr lang="ar-SA" smtClean="0">
                <a:latin typeface="Arial" pitchFamily="34" charset="0"/>
                <a:cs typeface="Arial" pitchFamily="34" charset="0"/>
              </a:rPr>
              <a:pPr/>
              <a:t>27</a:t>
            </a:fld>
            <a:endParaRPr lang="ar-SA"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943D213-1776-4FC1-B3AE-E81A99C58580}" type="slidenum">
              <a:rPr lang="ar-SA" smtClean="0">
                <a:latin typeface="Arial" pitchFamily="34" charset="0"/>
                <a:cs typeface="Arial" pitchFamily="34" charset="0"/>
              </a:rPr>
              <a:pPr/>
              <a:t>29</a:t>
            </a:fld>
            <a:endParaRPr lang="ar-SA"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6454E6A-5ADA-45DB-AC9F-21B513233044}" type="slidenum">
              <a:rPr lang="ar-SA" smtClean="0">
                <a:latin typeface="Arial" pitchFamily="34" charset="0"/>
                <a:cs typeface="Arial" pitchFamily="34" charset="0"/>
              </a:rPr>
              <a:pPr/>
              <a:t>30</a:t>
            </a:fld>
            <a:endParaRPr lang="ar-SA"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2CA8C4C-51AA-457A-B93D-6C07BCC42E88}" type="slidenum">
              <a:rPr lang="ar-SA" smtClean="0">
                <a:latin typeface="Arial" pitchFamily="34" charset="0"/>
                <a:cs typeface="Arial" pitchFamily="34" charset="0"/>
              </a:rPr>
              <a:pPr/>
              <a:t>31</a:t>
            </a:fld>
            <a:endParaRPr lang="ar-SA"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13B7D1-E9A8-4A0F-86F8-E360DB6CF6CF}" type="slidenum">
              <a:rPr lang="ar-SA" smtClean="0">
                <a:latin typeface="Arial" pitchFamily="34" charset="0"/>
                <a:cs typeface="Arial" pitchFamily="34" charset="0"/>
              </a:rPr>
              <a:pPr/>
              <a:t>33</a:t>
            </a:fld>
            <a:endParaRPr lang="ar-SA"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395F15-86CC-4F0E-8F78-7E282B9D2CE4}" type="slidenum">
              <a:rPr lang="ar-SA" smtClean="0">
                <a:latin typeface="Arial" pitchFamily="34" charset="0"/>
                <a:cs typeface="Arial" pitchFamily="34" charset="0"/>
              </a:rPr>
              <a:pPr/>
              <a:t>34</a:t>
            </a:fld>
            <a:endParaRPr lang="ar-SA"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9FCABF-BC6F-4877-919E-6BDF04FC5B26}" type="slidenum">
              <a:rPr lang="ar-SA" smtClean="0">
                <a:latin typeface="Arial" pitchFamily="34" charset="0"/>
                <a:cs typeface="Arial" pitchFamily="34" charset="0"/>
              </a:rPr>
              <a:pPr/>
              <a:t>35</a:t>
            </a:fld>
            <a:endParaRPr lang="ar-SA"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ED9B40-C6FC-4C68-98F1-22E575E9993E}" type="slidenum">
              <a:rPr lang="ar-SA" smtClean="0">
                <a:latin typeface="Arial" pitchFamily="34" charset="0"/>
                <a:cs typeface="Arial" pitchFamily="34" charset="0"/>
              </a:rPr>
              <a:pPr/>
              <a:t>36</a:t>
            </a:fld>
            <a:endParaRPr lang="ar-SA"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EE5017-2F7F-4585-8F8D-5F544A4C35C9}" type="slidenum">
              <a:rPr lang="ar-SA" smtClean="0">
                <a:latin typeface="Arial" pitchFamily="34" charset="0"/>
                <a:cs typeface="Arial" pitchFamily="34" charset="0"/>
              </a:rPr>
              <a:pPr/>
              <a:t>14</a:t>
            </a:fld>
            <a:endParaRPr lang="ar-SA"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3AEE82-ECFE-41AD-AFB8-4C270E5523E5}" type="slidenum">
              <a:rPr lang="ar-SA" smtClean="0">
                <a:latin typeface="Arial" pitchFamily="34" charset="0"/>
                <a:cs typeface="Arial" pitchFamily="34" charset="0"/>
              </a:rPr>
              <a:pPr/>
              <a:t>37</a:t>
            </a:fld>
            <a:endParaRPr lang="ar-SA"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70E499-D3AA-4CFA-B86D-E13D05307143}" type="slidenum">
              <a:rPr lang="ar-SA" smtClean="0">
                <a:latin typeface="Arial" pitchFamily="34" charset="0"/>
                <a:cs typeface="Arial" pitchFamily="34" charset="0"/>
              </a:rPr>
              <a:pPr/>
              <a:t>38</a:t>
            </a:fld>
            <a:endParaRPr lang="ar-SA" smtClean="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569888-FD26-4B93-854A-4617F02803BE}" type="slidenum">
              <a:rPr lang="ar-SA" smtClean="0">
                <a:latin typeface="Arial" pitchFamily="34" charset="0"/>
                <a:cs typeface="Arial" pitchFamily="34" charset="0"/>
              </a:rPr>
              <a:pPr/>
              <a:t>39</a:t>
            </a:fld>
            <a:endParaRPr lang="ar-SA"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80E30F5-07EC-4A76-9683-7721B4D5887C}" type="slidenum">
              <a:rPr lang="ar-SA" smtClean="0">
                <a:latin typeface="Arial" pitchFamily="34" charset="0"/>
                <a:cs typeface="Arial" pitchFamily="34" charset="0"/>
              </a:rPr>
              <a:pPr/>
              <a:t>40</a:t>
            </a:fld>
            <a:endParaRPr lang="ar-SA"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91842F-C5E7-41A6-9864-38287438A094}" type="slidenum">
              <a:rPr lang="ar-SA" smtClean="0">
                <a:latin typeface="Arial" pitchFamily="34" charset="0"/>
                <a:cs typeface="Arial" pitchFamily="34" charset="0"/>
              </a:rPr>
              <a:pPr/>
              <a:t>41</a:t>
            </a:fld>
            <a:endParaRPr lang="ar-SA"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4CF73D-41B4-4022-B1C7-B1FEA03045DA}" type="slidenum">
              <a:rPr lang="ar-SA" smtClean="0">
                <a:latin typeface="Arial" pitchFamily="34" charset="0"/>
                <a:cs typeface="Arial" pitchFamily="34" charset="0"/>
              </a:rPr>
              <a:pPr/>
              <a:t>42</a:t>
            </a:fld>
            <a:endParaRPr lang="ar-SA"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F7DA2B-34DE-4E33-93FB-F7D4D412703A}" type="slidenum">
              <a:rPr lang="ar-SA" smtClean="0">
                <a:latin typeface="Arial" pitchFamily="34" charset="0"/>
                <a:cs typeface="Arial" pitchFamily="34" charset="0"/>
              </a:rPr>
              <a:pPr/>
              <a:t>16</a:t>
            </a:fld>
            <a:endParaRPr lang="ar-SA"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2633C9-F7A2-4951-8734-2DC77E4038F2}" type="slidenum">
              <a:rPr lang="ar-SA" smtClean="0">
                <a:latin typeface="Arial" pitchFamily="34" charset="0"/>
                <a:cs typeface="Arial" pitchFamily="34" charset="0"/>
              </a:rPr>
              <a:pPr/>
              <a:t>17</a:t>
            </a:fld>
            <a:endParaRPr lang="ar-SA"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615893-53C4-4CC6-AE2D-8261D56B9219}" type="slidenum">
              <a:rPr lang="ar-SA" smtClean="0">
                <a:latin typeface="Arial" pitchFamily="34" charset="0"/>
                <a:cs typeface="Arial" pitchFamily="34" charset="0"/>
              </a:rPr>
              <a:pPr/>
              <a:t>18</a:t>
            </a:fld>
            <a:endParaRPr lang="ar-SA"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E1F3BD-22A1-4AD4-989E-BCAC0102DD21}" type="slidenum">
              <a:rPr lang="ar-SA" smtClean="0">
                <a:latin typeface="Arial" pitchFamily="34" charset="0"/>
                <a:cs typeface="Arial" pitchFamily="34" charset="0"/>
              </a:rPr>
              <a:pPr/>
              <a:t>20</a:t>
            </a:fld>
            <a:endParaRPr lang="ar-SA"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8FC825-0E85-47BA-8D25-171E9D45EBBB}" type="slidenum">
              <a:rPr lang="ar-SA" smtClean="0">
                <a:latin typeface="Arial" pitchFamily="34" charset="0"/>
                <a:cs typeface="Arial" pitchFamily="34" charset="0"/>
              </a:rPr>
              <a:pPr/>
              <a:t>21</a:t>
            </a:fld>
            <a:endParaRPr lang="ar-SA"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B8915F-8126-4E1C-8FFB-6D5EA82CA778}" type="slidenum">
              <a:rPr lang="ar-SA" smtClean="0">
                <a:latin typeface="Arial" pitchFamily="34" charset="0"/>
                <a:cs typeface="Arial" pitchFamily="34" charset="0"/>
              </a:rPr>
              <a:pPr/>
              <a:t>23</a:t>
            </a:fld>
            <a:endParaRPr lang="ar-SA"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ar-EG"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ADEC52-FE6D-49EF-A694-0BF1310814C1}" type="slidenum">
              <a:rPr lang="ar-SA" smtClean="0">
                <a:latin typeface="Arial" pitchFamily="34" charset="0"/>
                <a:cs typeface="Arial" pitchFamily="34" charset="0"/>
              </a:rPr>
              <a:pPr/>
              <a:t>24</a:t>
            </a:fld>
            <a:endParaRPr lang="ar-SA"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15-11-2021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15-11-2021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15-11-2021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15-11-2021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15-11-2021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15-11-2021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15-11-2021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rooksidepress.org/Products/Military_OBGYN/Textbook/PregnancyProblems/9WkSAB640.jp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ubtitle 2"/>
          <p:cNvSpPr>
            <a:spLocks noGrp="1"/>
          </p:cNvSpPr>
          <p:nvPr>
            <p:ph type="subTitle" idx="1"/>
          </p:nvPr>
        </p:nvSpPr>
        <p:spPr>
          <a:xfrm>
            <a:off x="762000" y="5029200"/>
            <a:ext cx="7854950" cy="1371600"/>
          </a:xfrm>
        </p:spPr>
        <p:txBody>
          <a:bodyPr>
            <a:normAutofit/>
          </a:bodyPr>
          <a:lstStyle/>
          <a:p>
            <a:pPr marR="0" eaLnBrk="1" hangingPunct="1">
              <a:lnSpc>
                <a:spcPct val="80000"/>
              </a:lnSpc>
            </a:pPr>
            <a:r>
              <a:rPr lang="en-US" sz="2200" smtClean="0"/>
              <a:t>Dr Shanthi Serene Sylum V</a:t>
            </a:r>
          </a:p>
          <a:p>
            <a:pPr marR="0" eaLnBrk="1" hangingPunct="1">
              <a:lnSpc>
                <a:spcPct val="80000"/>
              </a:lnSpc>
            </a:pPr>
            <a:r>
              <a:rPr lang="en-US" sz="2200" smtClean="0"/>
              <a:t>Professor and Head</a:t>
            </a:r>
          </a:p>
          <a:p>
            <a:pPr marR="0" eaLnBrk="1" hangingPunct="1">
              <a:lnSpc>
                <a:spcPct val="80000"/>
              </a:lnSpc>
            </a:pPr>
            <a:r>
              <a:rPr lang="en-US" sz="2200" smtClean="0"/>
              <a:t>Dept. Obstetrics and Gynaecology</a:t>
            </a:r>
          </a:p>
          <a:p>
            <a:pPr marR="0" eaLnBrk="1" hangingPunct="1">
              <a:lnSpc>
                <a:spcPct val="80000"/>
              </a:lnSpc>
            </a:pPr>
            <a:r>
              <a:rPr lang="en-US" sz="2200" smtClean="0"/>
              <a:t>SKHMC Kulasekharam</a:t>
            </a:r>
          </a:p>
        </p:txBody>
      </p:sp>
      <p:sp>
        <p:nvSpPr>
          <p:cNvPr id="2" name="Title 1"/>
          <p:cNvSpPr>
            <a:spLocks noGrp="1"/>
          </p:cNvSpPr>
          <p:nvPr>
            <p:ph type="ctrTitle"/>
          </p:nvPr>
        </p:nvSpPr>
        <p:spPr>
          <a:xfrm>
            <a:off x="1752600" y="2362200"/>
            <a:ext cx="5257800" cy="1447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fontScale="90000"/>
          </a:bodyPr>
          <a:lstStyle/>
          <a:p>
            <a:pPr eaLnBrk="1" fontAlgn="auto" hangingPunct="1">
              <a:spcAft>
                <a:spcPts val="0"/>
              </a:spcAft>
              <a:defRPr/>
            </a:pPr>
            <a:r>
              <a:rPr lang="en-US" sz="10700" dirty="0" smtClean="0">
                <a:solidFill>
                  <a:schemeClr val="accent1">
                    <a:satMod val="150000"/>
                  </a:schemeClr>
                </a:solidFill>
              </a:rPr>
              <a:t>Abortion </a:t>
            </a:r>
            <a:r>
              <a:rPr lang="en-US" dirty="0" smtClean="0">
                <a:solidFill>
                  <a:schemeClr val="accent1">
                    <a:satMod val="150000"/>
                  </a:schemeClr>
                </a:solidFill>
              </a:rPr>
              <a:t/>
            </a:r>
            <a:br>
              <a:rPr lang="en-US" dirty="0" smtClean="0">
                <a:solidFill>
                  <a:schemeClr val="accent1">
                    <a:satMod val="150000"/>
                  </a:schemeClr>
                </a:solidFill>
              </a:rPr>
            </a:br>
            <a:endParaRPr lang="en-US" dirty="0">
              <a:solidFill>
                <a:schemeClr val="accent1">
                  <a:satMod val="1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4343400" cy="666750"/>
          </a:xfrm>
        </p:spPr>
        <p:txBody>
          <a:bodyPr>
            <a:normAutofit fontScale="90000"/>
          </a:bodyPr>
          <a:lstStyle/>
          <a:p>
            <a:pPr eaLnBrk="1" fontAlgn="auto" hangingPunct="1">
              <a:spcAft>
                <a:spcPts val="0"/>
              </a:spcAft>
              <a:defRPr/>
            </a:pPr>
            <a:r>
              <a:rPr lang="en-US" sz="4400" dirty="0" smtClean="0"/>
              <a:t>Induced abortion </a:t>
            </a:r>
            <a:endParaRPr lang="en-US" dirty="0"/>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Clr>
                <a:schemeClr val="accent3"/>
              </a:buClr>
              <a:buFont typeface="Wingdings 2"/>
              <a:buChar char=""/>
              <a:defRPr/>
            </a:pPr>
            <a:r>
              <a:rPr lang="en-US" sz="2400" i="1" dirty="0" smtClean="0"/>
              <a:t>Therapeutic abortion</a:t>
            </a:r>
            <a:r>
              <a:rPr lang="en-US" sz="2400" dirty="0" smtClean="0"/>
              <a:t> when it is performed to:</a:t>
            </a:r>
          </a:p>
          <a:p>
            <a:pPr marL="633412" indent="-514350" eaLnBrk="1" fontAlgn="auto" hangingPunct="1">
              <a:spcAft>
                <a:spcPts val="0"/>
              </a:spcAft>
              <a:buClr>
                <a:schemeClr val="accent3"/>
              </a:buClr>
              <a:buFont typeface="+mj-lt"/>
              <a:buAutoNum type="arabicPeriod"/>
              <a:defRPr/>
            </a:pPr>
            <a:r>
              <a:rPr lang="en-US" sz="2400" dirty="0" smtClean="0"/>
              <a:t>save the life of the pregnant woman</a:t>
            </a:r>
          </a:p>
          <a:p>
            <a:pPr marL="633412" indent="-514350" eaLnBrk="1" fontAlgn="auto" hangingPunct="1">
              <a:spcAft>
                <a:spcPts val="0"/>
              </a:spcAft>
              <a:buClr>
                <a:schemeClr val="accent3"/>
              </a:buClr>
              <a:buFont typeface="+mj-lt"/>
              <a:buAutoNum type="arabicPeriod"/>
              <a:defRPr/>
            </a:pPr>
            <a:r>
              <a:rPr lang="en-US" sz="2400" dirty="0" smtClean="0"/>
              <a:t>preserve the woman's physical or mental health</a:t>
            </a:r>
          </a:p>
          <a:p>
            <a:pPr marL="633412" indent="-514350" eaLnBrk="1" fontAlgn="auto" hangingPunct="1">
              <a:spcAft>
                <a:spcPts val="0"/>
              </a:spcAft>
              <a:buClr>
                <a:schemeClr val="accent3"/>
              </a:buClr>
              <a:buFont typeface="+mj-lt"/>
              <a:buAutoNum type="arabicPeriod"/>
              <a:defRPr/>
            </a:pPr>
            <a:r>
              <a:rPr lang="en-US" sz="2400" dirty="0" smtClean="0"/>
              <a:t>terminate pregnancy that would result in a child born with a congenital disorder that would be fatal or associated with significant morbidity or selectively reduce the number of fetuses to lessen health risks associated with multiple pregnancy.</a:t>
            </a:r>
          </a:p>
          <a:p>
            <a:pPr marL="274320" indent="-274320" eaLnBrk="1" fontAlgn="auto" hangingPunct="1">
              <a:spcAft>
                <a:spcPts val="0"/>
              </a:spcAft>
              <a:buClr>
                <a:schemeClr val="accent3"/>
              </a:buClr>
              <a:buFont typeface="Wingdings 2"/>
              <a:buChar char=""/>
              <a:defRPr/>
            </a:pPr>
            <a:endParaRPr lang="en-US" sz="2400" dirty="0" smtClean="0"/>
          </a:p>
          <a:p>
            <a:pPr marL="274320" indent="-274320" eaLnBrk="1" fontAlgn="auto" hangingPunct="1">
              <a:spcAft>
                <a:spcPts val="0"/>
              </a:spcAft>
              <a:buClr>
                <a:schemeClr val="accent3"/>
              </a:buClr>
              <a:buFont typeface="Wingdings 2"/>
              <a:buChar char=""/>
              <a:defRPr/>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52600" y="704850"/>
            <a:ext cx="6934200" cy="1143000"/>
          </a:xfrm>
        </p:spPr>
        <p:txBody>
          <a:bodyPr/>
          <a:lstStyle/>
          <a:p>
            <a:pPr eaLnBrk="1" hangingPunct="1"/>
            <a:r>
              <a:rPr lang="en-US" sz="4800" smtClean="0"/>
              <a:t>Induced</a:t>
            </a:r>
            <a:endParaRPr lang="en-US" smtClean="0"/>
          </a:p>
        </p:txBody>
      </p:sp>
      <p:sp>
        <p:nvSpPr>
          <p:cNvPr id="15363" name="Content Placeholder 2"/>
          <p:cNvSpPr>
            <a:spLocks noGrp="1"/>
          </p:cNvSpPr>
          <p:nvPr>
            <p:ph sz="quarter" idx="1"/>
          </p:nvPr>
        </p:nvSpPr>
        <p:spPr/>
        <p:txBody>
          <a:bodyPr/>
          <a:lstStyle/>
          <a:p>
            <a:pPr eaLnBrk="1" hangingPunct="1"/>
            <a:r>
              <a:rPr lang="en-US" smtClean="0"/>
              <a:t>An </a:t>
            </a:r>
            <a:r>
              <a:rPr lang="en-US" i="1" smtClean="0"/>
              <a:t>elective abortion:</a:t>
            </a:r>
          </a:p>
          <a:p>
            <a:pPr eaLnBrk="1" hangingPunct="1">
              <a:buFont typeface="Wingdings 2" pitchFamily="18" charset="2"/>
              <a:buNone/>
            </a:pPr>
            <a:r>
              <a:rPr lang="en-US" smtClean="0"/>
              <a:t>When it is performed at the request of the woman "for reasons other than maternal health or fetal disease.</a:t>
            </a:r>
          </a:p>
          <a:p>
            <a:pPr eaLnBrk="1" hangingPunct="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Threatened Abortion</a:t>
            </a:r>
            <a:endParaRPr lang="en-US" dirty="0">
              <a:solidFill>
                <a:schemeClr val="accent1">
                  <a:satMod val="150000"/>
                </a:schemeClr>
              </a:solidFill>
            </a:endParaRPr>
          </a:p>
        </p:txBody>
      </p:sp>
      <p:sp>
        <p:nvSpPr>
          <p:cNvPr id="3" name="Content Placeholder 2"/>
          <p:cNvSpPr>
            <a:spLocks noGrp="1"/>
          </p:cNvSpPr>
          <p:nvPr>
            <p:ph sz="quarter" idx="1"/>
          </p:nvPr>
        </p:nvSpPr>
        <p:spPr/>
        <p:txBody>
          <a:bodyPr rtlCol="0">
            <a:normAutofit lnSpcReduction="10000"/>
          </a:bodyPr>
          <a:lstStyle/>
          <a:p>
            <a:pPr marL="438912" indent="-320040" eaLnBrk="1" fontAlgn="auto" hangingPunct="1">
              <a:spcBef>
                <a:spcPts val="0"/>
              </a:spcBef>
              <a:spcAft>
                <a:spcPts val="0"/>
              </a:spcAft>
              <a:buClr>
                <a:schemeClr val="accent3"/>
              </a:buClr>
              <a:buFont typeface="Wingdings 2"/>
              <a:buChar char=""/>
              <a:defRPr/>
            </a:pPr>
            <a:r>
              <a:rPr lang="en-US" dirty="0" smtClean="0"/>
              <a:t>A threatened abortion means the woman has experienced symptoms of </a:t>
            </a:r>
            <a:r>
              <a:rPr lang="en-US" b="1" i="1" dirty="0" smtClean="0"/>
              <a:t>bleeding or cramping.</a:t>
            </a:r>
          </a:p>
          <a:p>
            <a:pPr marL="438912" indent="-320040" eaLnBrk="1" fontAlgn="auto" hangingPunct="1">
              <a:spcBef>
                <a:spcPts val="0"/>
              </a:spcBef>
              <a:spcAft>
                <a:spcPts val="0"/>
              </a:spcAft>
              <a:buClr>
                <a:schemeClr val="accent3"/>
              </a:buClr>
              <a:buFont typeface="Wingdings 2"/>
              <a:buChar char=""/>
              <a:defRPr/>
            </a:pPr>
            <a:r>
              <a:rPr lang="en-US" dirty="0" smtClean="0"/>
              <a:t>At least one-third of all pregnant women will experience these symptoms. </a:t>
            </a:r>
          </a:p>
          <a:p>
            <a:pPr marL="438912" indent="-320040" eaLnBrk="1" fontAlgn="auto" hangingPunct="1">
              <a:spcBef>
                <a:spcPts val="0"/>
              </a:spcBef>
              <a:spcAft>
                <a:spcPts val="0"/>
              </a:spcAft>
              <a:buClr>
                <a:schemeClr val="accent3"/>
              </a:buClr>
              <a:buFont typeface="Wingdings 2"/>
              <a:buChar char=""/>
              <a:defRPr/>
            </a:pPr>
            <a:r>
              <a:rPr lang="en-US" dirty="0" smtClean="0"/>
              <a:t>Half will abort spontaneously. </a:t>
            </a:r>
          </a:p>
          <a:p>
            <a:pPr marL="438912" indent="-320040" eaLnBrk="1" fontAlgn="auto" hangingPunct="1">
              <a:spcBef>
                <a:spcPts val="0"/>
              </a:spcBef>
              <a:spcAft>
                <a:spcPts val="0"/>
              </a:spcAft>
              <a:buClr>
                <a:schemeClr val="accent3"/>
              </a:buClr>
              <a:buFont typeface="Wingdings 2"/>
              <a:buChar char=""/>
              <a:defRPr/>
            </a:pPr>
            <a:r>
              <a:rPr lang="en-US" dirty="0" smtClean="0"/>
              <a:t>The other half , bleeding and </a:t>
            </a:r>
            <a:r>
              <a:rPr lang="en-US" dirty="0" err="1" smtClean="0"/>
              <a:t>crampingwill</a:t>
            </a:r>
            <a:r>
              <a:rPr lang="en-US" dirty="0" smtClean="0"/>
              <a:t> disappear and the remainder of the pregnancy will be normal. </a:t>
            </a:r>
          </a:p>
          <a:p>
            <a:pPr marL="438912" indent="-320040" eaLnBrk="1" fontAlgn="auto" hangingPunct="1">
              <a:spcBef>
                <a:spcPts val="0"/>
              </a:spcBef>
              <a:spcAft>
                <a:spcPts val="0"/>
              </a:spcAft>
              <a:buClr>
                <a:schemeClr val="accent3"/>
              </a:buClr>
              <a:buFont typeface="Wingdings 2"/>
              <a:buChar char=""/>
              <a:defRPr/>
            </a:pPr>
            <a:r>
              <a:rPr lang="en-US" dirty="0" smtClean="0"/>
              <a:t>These women who go on to deliver their babies at full term can be reassured that the bleeding in the first trimester will have no effect on the baby and that you expect a full-term, normal, healthy baby.</a:t>
            </a:r>
          </a:p>
          <a:p>
            <a:pPr marL="438912" indent="-320040" eaLnBrk="1" fontAlgn="auto" hangingPunct="1">
              <a:spcBef>
                <a:spcPts val="0"/>
              </a:spcBef>
              <a:spcAft>
                <a:spcPts val="0"/>
              </a:spcAft>
              <a:buClr>
                <a:schemeClr val="accent3"/>
              </a:buClr>
              <a:buFont typeface="Wingdings 2"/>
              <a:buChar cha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04850"/>
            <a:ext cx="8229600" cy="666750"/>
          </a:xfrm>
        </p:spPr>
        <p:txBody>
          <a:bodyPr>
            <a:normAutofit fontScale="90000"/>
          </a:bodyPr>
          <a:lstStyle/>
          <a:p>
            <a:pPr eaLnBrk="1" fontAlgn="auto" hangingPunct="1">
              <a:spcAft>
                <a:spcPts val="0"/>
              </a:spcAft>
              <a:defRPr/>
            </a:pPr>
            <a:r>
              <a:rPr lang="en-US" dirty="0" smtClean="0">
                <a:cs typeface="Times New Roman" pitchFamily="18" charset="0"/>
              </a:rPr>
              <a:t>Threatened abortion </a:t>
            </a:r>
            <a:r>
              <a:rPr lang="en-US" sz="3600" dirty="0" smtClean="0">
                <a:solidFill>
                  <a:srgbClr val="FFC000"/>
                </a:solidFill>
                <a:cs typeface="Times New Roman" pitchFamily="18" charset="0"/>
              </a:rPr>
              <a:t>(Features)</a:t>
            </a:r>
            <a:endParaRPr lang="ar-SA" sz="3600" dirty="0" smtClean="0"/>
          </a:p>
        </p:txBody>
      </p:sp>
      <p:sp>
        <p:nvSpPr>
          <p:cNvPr id="17411" name="Content Placeholder 2"/>
          <p:cNvSpPr>
            <a:spLocks noGrp="1"/>
          </p:cNvSpPr>
          <p:nvPr>
            <p:ph sz="quarter" idx="1"/>
          </p:nvPr>
        </p:nvSpPr>
        <p:spPr>
          <a:xfrm>
            <a:off x="1447800" y="1524000"/>
            <a:ext cx="7239000" cy="4876800"/>
          </a:xfrm>
        </p:spPr>
        <p:txBody>
          <a:bodyPr/>
          <a:lstStyle/>
          <a:p>
            <a:pPr marL="514350" indent="-514350" eaLnBrk="1" hangingPunct="1">
              <a:buFont typeface="Calibri" pitchFamily="34" charset="0"/>
              <a:buAutoNum type="arabicPeriod"/>
              <a:tabLst>
                <a:tab pos="336550" algn="l"/>
                <a:tab pos="1371600" algn="l"/>
                <a:tab pos="1828800" algn="l"/>
              </a:tabLst>
            </a:pPr>
            <a:r>
              <a:rPr lang="en-US" smtClean="0">
                <a:solidFill>
                  <a:srgbClr val="FF0000"/>
                </a:solidFill>
              </a:rPr>
              <a:t> </a:t>
            </a:r>
            <a:r>
              <a:rPr lang="en-US" b="1" smtClean="0">
                <a:solidFill>
                  <a:srgbClr val="FF0000"/>
                </a:solidFill>
              </a:rPr>
              <a:t>History</a:t>
            </a:r>
            <a:r>
              <a:rPr lang="en-US" smtClean="0"/>
              <a:t> </a:t>
            </a:r>
            <a:r>
              <a:rPr lang="en-US" smtClean="0">
                <a:sym typeface="Wingdings" pitchFamily="2" charset="2"/>
              </a:rPr>
              <a:t>  </a:t>
            </a:r>
            <a:r>
              <a:rPr lang="en-US" sz="2800" smtClean="0"/>
              <a:t>Mild vaginal bleeding. </a:t>
            </a:r>
          </a:p>
          <a:p>
            <a:pPr marL="514350" indent="-514350" eaLnBrk="1" hangingPunct="1">
              <a:buFont typeface="Arial" pitchFamily="34" charset="0"/>
              <a:buNone/>
              <a:tabLst>
                <a:tab pos="336550" algn="l"/>
                <a:tab pos="1371600" algn="l"/>
                <a:tab pos="1828800" algn="l"/>
              </a:tabLst>
            </a:pPr>
            <a:r>
              <a:rPr lang="en-US" sz="2800" smtClean="0">
                <a:sym typeface="Wingdings" pitchFamily="2" charset="2"/>
              </a:rPr>
              <a:t>				</a:t>
            </a:r>
            <a:r>
              <a:rPr lang="en-US" smtClean="0">
                <a:sym typeface="Wingdings" pitchFamily="2" charset="2"/>
              </a:rPr>
              <a:t>  </a:t>
            </a:r>
            <a:r>
              <a:rPr lang="en-US" sz="2800" smtClean="0"/>
              <a:t>  No abdominal pain or mild 				abdominal pain </a:t>
            </a:r>
          </a:p>
          <a:p>
            <a:pPr marL="514350" indent="-514350" eaLnBrk="1" hangingPunct="1">
              <a:buFont typeface="Calibri" pitchFamily="34" charset="0"/>
              <a:buAutoNum type="arabicPeriod" startAt="2"/>
              <a:tabLst>
                <a:tab pos="336550" algn="l"/>
                <a:tab pos="1371600" algn="l"/>
                <a:tab pos="1828800" algn="l"/>
              </a:tabLst>
            </a:pPr>
            <a:r>
              <a:rPr lang="en-US" b="1" smtClean="0">
                <a:solidFill>
                  <a:srgbClr val="FF0000"/>
                </a:solidFill>
              </a:rPr>
              <a:t>Examination</a:t>
            </a:r>
            <a:r>
              <a:rPr lang="en-US" smtClean="0"/>
              <a:t>  </a:t>
            </a:r>
            <a:r>
              <a:rPr lang="en-US" sz="2800" smtClean="0">
                <a:sym typeface="Wingdings" pitchFamily="2" charset="2"/>
              </a:rPr>
              <a:t></a:t>
            </a:r>
            <a:r>
              <a:rPr lang="en-US" sz="2800" smtClean="0"/>
              <a:t> Good general condition.</a:t>
            </a:r>
          </a:p>
          <a:p>
            <a:pPr marL="514350" indent="-514350" eaLnBrk="1" hangingPunct="1">
              <a:buFont typeface="Arial" pitchFamily="34" charset="0"/>
              <a:buNone/>
              <a:tabLst>
                <a:tab pos="336550" algn="l"/>
                <a:tab pos="1371600" algn="l"/>
                <a:tab pos="1828800" algn="l"/>
              </a:tabLst>
            </a:pPr>
            <a:r>
              <a:rPr lang="en-US" sz="2800" smtClean="0"/>
              <a:t>				</a:t>
            </a:r>
            <a:r>
              <a:rPr lang="en-US" sz="2800" smtClean="0">
                <a:sym typeface="Wingdings" pitchFamily="2" charset="2"/>
              </a:rPr>
              <a:t> T</a:t>
            </a:r>
            <a:r>
              <a:rPr lang="en-US" sz="2800" smtClean="0"/>
              <a:t>he cervix is closed </a:t>
            </a:r>
          </a:p>
          <a:p>
            <a:pPr marL="514350" indent="-514350" eaLnBrk="1" hangingPunct="1">
              <a:buFont typeface="Arial" pitchFamily="34" charset="0"/>
              <a:buNone/>
              <a:tabLst>
                <a:tab pos="336550" algn="l"/>
                <a:tab pos="1371600" algn="l"/>
                <a:tab pos="1828800" algn="l"/>
              </a:tabLst>
            </a:pPr>
            <a:r>
              <a:rPr lang="en-US" sz="2800" smtClean="0"/>
              <a:t>		     		 </a:t>
            </a:r>
            <a:r>
              <a:rPr lang="en-US" sz="2800" smtClean="0">
                <a:sym typeface="Wingdings" pitchFamily="2" charset="2"/>
              </a:rPr>
              <a:t> </a:t>
            </a:r>
            <a:r>
              <a:rPr lang="en-US" sz="2800" smtClean="0"/>
              <a:t>The uterus is usually the 			      correct size for date</a:t>
            </a:r>
          </a:p>
          <a:p>
            <a:pPr marL="514350" indent="-514350" eaLnBrk="1" hangingPunct="1">
              <a:buFont typeface="Calibri" pitchFamily="34" charset="0"/>
              <a:buAutoNum type="arabicPeriod" startAt="3"/>
              <a:tabLst>
                <a:tab pos="336550" algn="l"/>
                <a:tab pos="1371600" algn="l"/>
                <a:tab pos="1828800" algn="l"/>
              </a:tabLst>
            </a:pPr>
            <a:r>
              <a:rPr lang="en-US" b="1" smtClean="0">
                <a:solidFill>
                  <a:srgbClr val="FF0000"/>
                </a:solidFill>
              </a:rPr>
              <a:t>U/S </a:t>
            </a:r>
            <a:r>
              <a:rPr lang="en-US" sz="2800" b="1" i="1" smtClean="0"/>
              <a:t>which is essential for the diagnosis </a:t>
            </a:r>
            <a:r>
              <a:rPr lang="en-US" sz="2800" smtClean="0"/>
              <a:t>Showed the presence of fetal heart activity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04850"/>
            <a:ext cx="8229600" cy="666750"/>
          </a:xfrm>
        </p:spPr>
        <p:txBody>
          <a:bodyPr>
            <a:normAutofit fontScale="90000"/>
          </a:bodyPr>
          <a:lstStyle/>
          <a:p>
            <a:pPr eaLnBrk="1" fontAlgn="auto" hangingPunct="1">
              <a:spcAft>
                <a:spcPts val="0"/>
              </a:spcAft>
              <a:defRPr/>
            </a:pPr>
            <a:r>
              <a:rPr lang="en-US" dirty="0" smtClean="0">
                <a:cs typeface="Times New Roman" pitchFamily="18" charset="0"/>
              </a:rPr>
              <a:t>Threatened abortion </a:t>
            </a:r>
            <a:r>
              <a:rPr lang="en-US" sz="3600" dirty="0" smtClean="0">
                <a:solidFill>
                  <a:srgbClr val="FFC000"/>
                </a:solidFill>
                <a:cs typeface="Times New Roman" pitchFamily="18" charset="0"/>
              </a:rPr>
              <a:t>(Management)</a:t>
            </a:r>
            <a:endParaRPr lang="ar-SA" sz="3600" dirty="0" smtClean="0"/>
          </a:p>
        </p:txBody>
      </p:sp>
      <p:sp>
        <p:nvSpPr>
          <p:cNvPr id="21507" name="Content Placeholder 2"/>
          <p:cNvSpPr>
            <a:spLocks noGrp="1"/>
          </p:cNvSpPr>
          <p:nvPr>
            <p:ph sz="quarter" idx="1"/>
          </p:nvPr>
        </p:nvSpPr>
        <p:spPr>
          <a:xfrm>
            <a:off x="457200" y="1447800"/>
            <a:ext cx="8229600" cy="5257800"/>
          </a:xfrm>
        </p:spPr>
        <p:txBody>
          <a:bodyPr>
            <a:normAutofit lnSpcReduction="10000"/>
          </a:bodyPr>
          <a:lstStyle/>
          <a:p>
            <a:pPr marL="514350" indent="-514350" eaLnBrk="1" fontAlgn="auto" hangingPunct="1">
              <a:spcAft>
                <a:spcPts val="0"/>
              </a:spcAft>
              <a:buClr>
                <a:schemeClr val="accent3"/>
              </a:buClr>
              <a:buFont typeface="Calibri" pitchFamily="34" charset="0"/>
              <a:buAutoNum type="arabicPeriod"/>
              <a:defRPr/>
            </a:pPr>
            <a:r>
              <a:rPr lang="en-US" sz="2800" b="1" i="1" dirty="0" smtClean="0">
                <a:solidFill>
                  <a:srgbClr val="FF0000"/>
                </a:solidFill>
              </a:rPr>
              <a:t>Reassurance</a:t>
            </a:r>
            <a:r>
              <a:rPr lang="en-US" sz="2400" b="1" i="1" dirty="0" smtClean="0">
                <a:solidFill>
                  <a:srgbClr val="FF0000"/>
                </a:solidFill>
              </a:rPr>
              <a:t> </a:t>
            </a:r>
            <a:r>
              <a:rPr lang="en-US" sz="2400" dirty="0" smtClean="0"/>
              <a:t>If fetal heart activity is present, </a:t>
            </a:r>
            <a:r>
              <a:rPr lang="en-US" sz="2400" dirty="0" smtClean="0">
                <a:sym typeface="Wingdings" pitchFamily="2" charset="2"/>
              </a:rPr>
              <a:t> &gt; </a:t>
            </a:r>
            <a:r>
              <a:rPr lang="en-US" sz="2400" dirty="0" smtClean="0"/>
              <a:t>90% of cases will be progressed satisfactorily </a:t>
            </a:r>
          </a:p>
          <a:p>
            <a:pPr marL="514350" indent="-514350" eaLnBrk="1" fontAlgn="auto" hangingPunct="1">
              <a:spcAft>
                <a:spcPts val="0"/>
              </a:spcAft>
              <a:buClr>
                <a:schemeClr val="accent3"/>
              </a:buClr>
              <a:buFont typeface="Calibri" pitchFamily="34" charset="0"/>
              <a:buAutoNum type="arabicPeriod"/>
              <a:defRPr/>
            </a:pPr>
            <a:r>
              <a:rPr lang="en-US" sz="2800" b="1" i="1" dirty="0" smtClean="0">
                <a:solidFill>
                  <a:srgbClr val="FF0000"/>
                </a:solidFill>
              </a:rPr>
              <a:t>Advice</a:t>
            </a:r>
            <a:r>
              <a:rPr lang="en-US" sz="2400" b="1" i="1" dirty="0" smtClean="0">
                <a:solidFill>
                  <a:srgbClr val="FF0000"/>
                </a:solidFill>
              </a:rPr>
              <a:t>: </a:t>
            </a:r>
            <a:r>
              <a:rPr lang="en-US" sz="2400" dirty="0" smtClean="0"/>
              <a:t> Decrease physical activity (</a:t>
            </a:r>
            <a:r>
              <a:rPr lang="en-US" sz="2400" u="sng" dirty="0" smtClean="0"/>
              <a:t>bed rest is of </a:t>
            </a:r>
            <a:r>
              <a:rPr lang="en-US" sz="2400" i="1" u="sng" dirty="0" smtClean="0"/>
              <a:t>no</a:t>
            </a:r>
            <a:r>
              <a:rPr lang="en-US" sz="2400" u="sng" dirty="0" smtClean="0"/>
              <a:t> therapeutic value</a:t>
            </a:r>
            <a:r>
              <a:rPr lang="en-US" sz="2400" dirty="0" smtClean="0"/>
              <a:t>) avoid intercourse</a:t>
            </a:r>
          </a:p>
          <a:p>
            <a:pPr marL="514350" indent="-514350" eaLnBrk="1" fontAlgn="auto" hangingPunct="1">
              <a:spcAft>
                <a:spcPts val="0"/>
              </a:spcAft>
              <a:buClr>
                <a:schemeClr val="accent3"/>
              </a:buClr>
              <a:buFont typeface="Calibri" pitchFamily="34" charset="0"/>
              <a:buAutoNum type="arabicPeriod"/>
              <a:defRPr/>
            </a:pPr>
            <a:r>
              <a:rPr lang="en-US" sz="2800" b="1" i="1" dirty="0" smtClean="0">
                <a:solidFill>
                  <a:srgbClr val="FF0000"/>
                </a:solidFill>
              </a:rPr>
              <a:t>Hormone</a:t>
            </a:r>
            <a:r>
              <a:rPr lang="en-US" sz="2800" i="1" dirty="0" smtClean="0">
                <a:solidFill>
                  <a:srgbClr val="FF0000"/>
                </a:solidFill>
              </a:rPr>
              <a:t>s</a:t>
            </a:r>
            <a:r>
              <a:rPr lang="en-US" sz="2400" dirty="0" smtClean="0"/>
              <a:t> i.e. Progesterone &amp; </a:t>
            </a:r>
            <a:r>
              <a:rPr lang="en-US" sz="2400" dirty="0" err="1" smtClean="0"/>
              <a:t>hCG</a:t>
            </a:r>
            <a:r>
              <a:rPr lang="en-US" sz="2400" dirty="0" smtClean="0"/>
              <a:t> Which are used in the first trimester to support pregnancy, (but they are of </a:t>
            </a:r>
            <a:r>
              <a:rPr lang="en-US" sz="2400" i="1" dirty="0" smtClean="0"/>
              <a:t>no</a:t>
            </a:r>
            <a:r>
              <a:rPr lang="en-US" sz="2400" dirty="0" smtClean="0"/>
              <a:t> proven value)</a:t>
            </a:r>
          </a:p>
          <a:p>
            <a:pPr marL="514350" indent="-514350" eaLnBrk="1" fontAlgn="auto" hangingPunct="1">
              <a:spcAft>
                <a:spcPts val="0"/>
              </a:spcAft>
              <a:buClr>
                <a:schemeClr val="accent3"/>
              </a:buClr>
              <a:buFont typeface="Calibri" pitchFamily="34" charset="0"/>
              <a:buAutoNum type="arabicPeriod"/>
              <a:defRPr/>
            </a:pPr>
            <a:r>
              <a:rPr lang="en-US" sz="2800" b="1" i="1" dirty="0" smtClean="0">
                <a:solidFill>
                  <a:srgbClr val="FF0000"/>
                </a:solidFill>
              </a:rPr>
              <a:t>Anti- D:</a:t>
            </a:r>
            <a:r>
              <a:rPr lang="en-US" sz="2400" b="1" i="1" dirty="0" smtClean="0">
                <a:solidFill>
                  <a:srgbClr val="FF0000"/>
                </a:solidFill>
              </a:rPr>
              <a:t>  </a:t>
            </a:r>
            <a:r>
              <a:rPr lang="en-US" sz="2400" dirty="0" smtClean="0"/>
              <a:t>An adequate dose of anti-D should be given to</a:t>
            </a:r>
            <a:r>
              <a:rPr lang="en-US" sz="2400" u="sng" dirty="0" smtClean="0"/>
              <a:t> al</a:t>
            </a:r>
            <a:r>
              <a:rPr lang="en-US" sz="2400" dirty="0" smtClean="0"/>
              <a:t>l </a:t>
            </a:r>
            <a:r>
              <a:rPr lang="en-US" sz="2400" u="sng" dirty="0" err="1" smtClean="0"/>
              <a:t>Rh</a:t>
            </a:r>
            <a:r>
              <a:rPr lang="en-US" sz="2400" u="sng" dirty="0" smtClean="0"/>
              <a:t> –</a:t>
            </a:r>
            <a:r>
              <a:rPr lang="en-US" sz="2400" u="sng" dirty="0" err="1" smtClean="0"/>
              <a:t>ve,non-immunised</a:t>
            </a:r>
            <a:r>
              <a:rPr lang="en-US" sz="2400" u="sng" dirty="0" smtClean="0"/>
              <a:t> patients</a:t>
            </a:r>
            <a:r>
              <a:rPr lang="en-US" sz="2400" dirty="0" smtClean="0"/>
              <a:t>, whose husbands are </a:t>
            </a:r>
            <a:r>
              <a:rPr lang="en-US" sz="2400" dirty="0" err="1" smtClean="0"/>
              <a:t>Rh</a:t>
            </a:r>
            <a:r>
              <a:rPr lang="en-US" sz="2400" dirty="0" smtClean="0"/>
              <a:t> +</a:t>
            </a:r>
            <a:r>
              <a:rPr lang="en-US" sz="2400" dirty="0" err="1" smtClean="0"/>
              <a:t>ve</a:t>
            </a:r>
            <a:endParaRPr lang="en-US" sz="2400" dirty="0" smtClean="0"/>
          </a:p>
          <a:p>
            <a:pPr marL="514350" indent="-514350" eaLnBrk="1" fontAlgn="auto" hangingPunct="1">
              <a:spcAft>
                <a:spcPts val="0"/>
              </a:spcAft>
              <a:buClr>
                <a:schemeClr val="accent3"/>
              </a:buClr>
              <a:buFont typeface="Calibri" pitchFamily="34" charset="0"/>
              <a:buAutoNum type="arabicPeriod"/>
              <a:defRPr/>
            </a:pPr>
            <a:r>
              <a:rPr lang="en-US" sz="2800" b="1" i="1" dirty="0" smtClean="0">
                <a:solidFill>
                  <a:srgbClr val="FF0000"/>
                </a:solidFill>
              </a:rPr>
              <a:t>ANC as high risk patients</a:t>
            </a:r>
            <a:r>
              <a:rPr lang="en-US" sz="2400" b="1" i="1" dirty="0" smtClean="0">
                <a:solidFill>
                  <a:srgbClr val="FF0000"/>
                </a:solidFill>
              </a:rPr>
              <a:t>  </a:t>
            </a:r>
          </a:p>
          <a:p>
            <a:pPr marL="514350" indent="-514350" eaLnBrk="1" fontAlgn="auto" hangingPunct="1">
              <a:spcAft>
                <a:spcPts val="0"/>
              </a:spcAft>
              <a:buClr>
                <a:schemeClr val="accent3"/>
              </a:buClr>
              <a:buFont typeface="Arial" charset="0"/>
              <a:buNone/>
              <a:defRPr/>
            </a:pPr>
            <a:r>
              <a:rPr lang="en-US" sz="2400" dirty="0" smtClean="0"/>
              <a:t>	   Because those patients are liable to late pregnancy complications such as APH and preterm labour .</a:t>
            </a:r>
            <a:endParaRPr lang="ar-SA"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Inevitable abortion</a:t>
            </a:r>
          </a:p>
        </p:txBody>
      </p:sp>
      <p:sp>
        <p:nvSpPr>
          <p:cNvPr id="19459" name="Content Placeholder 2"/>
          <p:cNvSpPr>
            <a:spLocks noGrp="1"/>
          </p:cNvSpPr>
          <p:nvPr>
            <p:ph sz="quarter" idx="1"/>
          </p:nvPr>
        </p:nvSpPr>
        <p:spPr/>
        <p:txBody>
          <a:bodyPr/>
          <a:lstStyle/>
          <a:p>
            <a:pPr eaLnBrk="1" hangingPunct="1"/>
            <a:r>
              <a:rPr lang="en-US" smtClean="0"/>
              <a:t>A condition in which:</a:t>
            </a:r>
          </a:p>
          <a:p>
            <a:pPr eaLnBrk="1" hangingPunct="1"/>
            <a:r>
              <a:rPr lang="en-US" smtClean="0"/>
              <a:t>Vaginal bleeding has been profuse </a:t>
            </a:r>
          </a:p>
          <a:p>
            <a:pPr eaLnBrk="1" hangingPunct="1"/>
            <a:r>
              <a:rPr lang="en-US" smtClean="0"/>
              <a:t>The cervix has become dilated</a:t>
            </a:r>
          </a:p>
          <a:p>
            <a:pPr eaLnBrk="1" hangingPunct="1"/>
            <a:r>
              <a:rPr lang="en-US" smtClean="0"/>
              <a:t>Abortion will invetably occur.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pPr eaLnBrk="1" fontAlgn="auto" hangingPunct="1">
              <a:spcAft>
                <a:spcPts val="0"/>
              </a:spcAft>
              <a:defRPr/>
            </a:pPr>
            <a:r>
              <a:rPr lang="en-US" sz="4000" smtClean="0">
                <a:cs typeface="Times New Roman" pitchFamily="18" charset="0"/>
              </a:rPr>
              <a:t>Inevitable and incomplete abortions</a:t>
            </a:r>
            <a:r>
              <a:rPr lang="en-US" smtClean="0">
                <a:cs typeface="Times New Roman" pitchFamily="18" charset="0"/>
              </a:rPr>
              <a:t/>
            </a:r>
            <a:br>
              <a:rPr lang="en-US" smtClean="0">
                <a:cs typeface="Times New Roman" pitchFamily="18" charset="0"/>
              </a:rPr>
            </a:br>
            <a:r>
              <a:rPr lang="en-US" sz="3600" smtClean="0">
                <a:solidFill>
                  <a:srgbClr val="FFC000"/>
                </a:solidFill>
                <a:cs typeface="Times New Roman" pitchFamily="18" charset="0"/>
              </a:rPr>
              <a:t>(Features)</a:t>
            </a:r>
            <a:endParaRPr lang="ar-SA" sz="3600" smtClean="0"/>
          </a:p>
        </p:txBody>
      </p:sp>
      <p:sp>
        <p:nvSpPr>
          <p:cNvPr id="20483" name="Content Placeholder 2"/>
          <p:cNvSpPr>
            <a:spLocks noGrp="1"/>
          </p:cNvSpPr>
          <p:nvPr>
            <p:ph sz="quarter" idx="1"/>
          </p:nvPr>
        </p:nvSpPr>
        <p:spPr>
          <a:xfrm>
            <a:off x="457200" y="2133600"/>
            <a:ext cx="8305800" cy="4267200"/>
          </a:xfrm>
        </p:spPr>
        <p:txBody>
          <a:bodyPr/>
          <a:lstStyle/>
          <a:p>
            <a:pPr marL="514350" indent="-514350" eaLnBrk="1" hangingPunct="1">
              <a:buFont typeface="Calibri" pitchFamily="34" charset="0"/>
              <a:buAutoNum type="arabicPeriod"/>
              <a:tabLst>
                <a:tab pos="1308100" algn="l"/>
              </a:tabLst>
            </a:pPr>
            <a:r>
              <a:rPr lang="en-US" b="1" smtClean="0">
                <a:solidFill>
                  <a:srgbClr val="FF0000"/>
                </a:solidFill>
              </a:rPr>
              <a:t>History 	</a:t>
            </a:r>
          </a:p>
          <a:p>
            <a:pPr lvl="1" eaLnBrk="1" hangingPunct="1">
              <a:spcBef>
                <a:spcPct val="0"/>
              </a:spcBef>
              <a:buFont typeface="Wingdings" pitchFamily="2" charset="2"/>
              <a:buChar char="Ø"/>
              <a:tabLst>
                <a:tab pos="1308100" algn="l"/>
              </a:tabLst>
            </a:pPr>
            <a:r>
              <a:rPr lang="en-US" b="1" smtClean="0">
                <a:solidFill>
                  <a:srgbClr val="00FF00"/>
                </a:solidFill>
              </a:rPr>
              <a:t>Heavy vaginal bleeding. </a:t>
            </a:r>
          </a:p>
          <a:p>
            <a:pPr lvl="2" eaLnBrk="1" hangingPunct="1">
              <a:spcBef>
                <a:spcPct val="0"/>
              </a:spcBef>
              <a:buFont typeface="Wingdings" pitchFamily="2" charset="2"/>
              <a:buChar char="§"/>
              <a:tabLst>
                <a:tab pos="1308100" algn="l"/>
              </a:tabLst>
            </a:pPr>
            <a:r>
              <a:rPr lang="en-US" sz="3600" smtClean="0"/>
              <a:t> </a:t>
            </a:r>
            <a:r>
              <a:rPr lang="en-US" sz="2800" smtClean="0"/>
              <a:t>with no passage of products conception </a:t>
            </a:r>
            <a:r>
              <a:rPr lang="en-US" sz="2800" i="1" smtClean="0"/>
              <a:t>(inevitable)</a:t>
            </a:r>
          </a:p>
          <a:p>
            <a:pPr lvl="2" eaLnBrk="1" hangingPunct="1">
              <a:spcBef>
                <a:spcPct val="0"/>
              </a:spcBef>
              <a:buFont typeface="Wingdings" pitchFamily="2" charset="2"/>
              <a:buChar char="§"/>
              <a:tabLst>
                <a:tab pos="1308100" algn="l"/>
              </a:tabLst>
            </a:pPr>
            <a:r>
              <a:rPr lang="en-US" sz="2800" i="1" smtClean="0"/>
              <a:t> </a:t>
            </a:r>
            <a:r>
              <a:rPr lang="en-US" sz="2800" smtClean="0"/>
              <a:t>with the passage of products of conception </a:t>
            </a:r>
            <a:r>
              <a:rPr lang="en-US" sz="2800" i="1" smtClean="0"/>
              <a:t>(incomplete abortion)</a:t>
            </a:r>
          </a:p>
          <a:p>
            <a:pPr lvl="1" eaLnBrk="1" hangingPunct="1">
              <a:spcBef>
                <a:spcPct val="0"/>
              </a:spcBef>
              <a:buFont typeface="Wingdings" pitchFamily="2" charset="2"/>
              <a:buChar char="Ø"/>
              <a:tabLst>
                <a:tab pos="1308100" algn="l"/>
              </a:tabLst>
            </a:pPr>
            <a:r>
              <a:rPr lang="en-US" b="1" smtClean="0">
                <a:solidFill>
                  <a:srgbClr val="00FF00"/>
                </a:solidFill>
              </a:rPr>
              <a:t>Severe lower abdominal pain </a:t>
            </a:r>
            <a:r>
              <a:rPr lang="en-US" i="1" smtClean="0"/>
              <a:t>which follows the bleeding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pPr eaLnBrk="1" fontAlgn="auto" hangingPunct="1">
              <a:spcAft>
                <a:spcPts val="0"/>
              </a:spcAft>
              <a:defRPr/>
            </a:pPr>
            <a:r>
              <a:rPr lang="en-US" sz="4000" smtClean="0">
                <a:cs typeface="Times New Roman" pitchFamily="18" charset="0"/>
              </a:rPr>
              <a:t>Inevitable and incomplete abortions</a:t>
            </a:r>
            <a:r>
              <a:rPr lang="en-US" smtClean="0">
                <a:cs typeface="Times New Roman" pitchFamily="18" charset="0"/>
              </a:rPr>
              <a:t/>
            </a:r>
            <a:br>
              <a:rPr lang="en-US" smtClean="0">
                <a:cs typeface="Times New Roman" pitchFamily="18" charset="0"/>
              </a:rPr>
            </a:br>
            <a:r>
              <a:rPr lang="en-US" sz="3600" smtClean="0">
                <a:solidFill>
                  <a:srgbClr val="FFC000"/>
                </a:solidFill>
                <a:cs typeface="Times New Roman" pitchFamily="18" charset="0"/>
              </a:rPr>
              <a:t>(Features)</a:t>
            </a:r>
            <a:endParaRPr lang="ar-SA" sz="3600" smtClean="0"/>
          </a:p>
        </p:txBody>
      </p:sp>
      <p:sp>
        <p:nvSpPr>
          <p:cNvPr id="21507" name="Content Placeholder 2"/>
          <p:cNvSpPr>
            <a:spLocks noGrp="1"/>
          </p:cNvSpPr>
          <p:nvPr>
            <p:ph sz="quarter" idx="1"/>
          </p:nvPr>
        </p:nvSpPr>
        <p:spPr>
          <a:xfrm>
            <a:off x="457200" y="2133600"/>
            <a:ext cx="8382000" cy="4724400"/>
          </a:xfrm>
        </p:spPr>
        <p:txBody>
          <a:bodyPr/>
          <a:lstStyle/>
          <a:p>
            <a:pPr marL="533400" indent="-533400" eaLnBrk="1" hangingPunct="1">
              <a:buClr>
                <a:srgbClr val="FF0000"/>
              </a:buClr>
              <a:buFont typeface="Calibri" pitchFamily="34" charset="0"/>
              <a:buAutoNum type="arabicPeriod" startAt="2"/>
              <a:tabLst>
                <a:tab pos="1308100" algn="l"/>
              </a:tabLst>
            </a:pPr>
            <a:r>
              <a:rPr lang="en-US" b="1" smtClean="0">
                <a:solidFill>
                  <a:srgbClr val="FF0000"/>
                </a:solidFill>
              </a:rPr>
              <a:t>Examinations  </a:t>
            </a:r>
          </a:p>
          <a:p>
            <a:pPr marL="1341438" lvl="1" indent="-533400" eaLnBrk="1" hangingPunct="1">
              <a:spcBef>
                <a:spcPct val="0"/>
              </a:spcBef>
              <a:buClr>
                <a:schemeClr val="tx1"/>
              </a:buClr>
              <a:buFont typeface="Wingdings" pitchFamily="2" charset="2"/>
              <a:buChar char="Ø"/>
              <a:tabLst>
                <a:tab pos="1308100" algn="l"/>
              </a:tabLst>
            </a:pPr>
            <a:r>
              <a:rPr lang="en-US" b="1" smtClean="0">
                <a:solidFill>
                  <a:srgbClr val="FF0000"/>
                </a:solidFill>
              </a:rPr>
              <a:t>  </a:t>
            </a:r>
            <a:r>
              <a:rPr lang="en-US" smtClean="0"/>
              <a:t>Poor general condition.</a:t>
            </a:r>
          </a:p>
          <a:p>
            <a:pPr marL="1341438" lvl="1" indent="-533400" eaLnBrk="1" hangingPunct="1">
              <a:buFont typeface="Wingdings" pitchFamily="2" charset="2"/>
              <a:buChar char="Ø"/>
              <a:tabLst>
                <a:tab pos="1308100" algn="l"/>
              </a:tabLst>
            </a:pPr>
            <a:r>
              <a:rPr lang="en-US" smtClean="0"/>
              <a:t> The cervix is dilating and products  of conception may be passing trough the os </a:t>
            </a:r>
          </a:p>
          <a:p>
            <a:pPr marL="1341438" lvl="1" indent="-533400" eaLnBrk="1" hangingPunct="1">
              <a:buFont typeface="Wingdings" pitchFamily="2" charset="2"/>
              <a:buChar char="Ø"/>
              <a:tabLst>
                <a:tab pos="1308100" algn="l"/>
              </a:tabLst>
            </a:pPr>
            <a:r>
              <a:rPr lang="en-US" smtClean="0"/>
              <a:t> The uterus may be the correct size for date (</a:t>
            </a:r>
            <a:r>
              <a:rPr lang="en-US" i="1" smtClean="0"/>
              <a:t>inevitable abortion) </a:t>
            </a:r>
            <a:r>
              <a:rPr lang="en-US" smtClean="0"/>
              <a:t>or  small for date </a:t>
            </a:r>
            <a:r>
              <a:rPr lang="en-US" i="1" smtClean="0"/>
              <a:t>(incomplete abortion) </a:t>
            </a:r>
          </a:p>
          <a:p>
            <a:pPr marL="533400" indent="-533400" eaLnBrk="1" hangingPunct="1">
              <a:buClr>
                <a:srgbClr val="FF0000"/>
              </a:buClr>
              <a:buFont typeface="Calibri" pitchFamily="34" charset="0"/>
              <a:buAutoNum type="arabicPeriod" startAt="3"/>
              <a:tabLst>
                <a:tab pos="1308100" algn="l"/>
              </a:tabLst>
            </a:pPr>
            <a:r>
              <a:rPr lang="en-US" b="1" smtClean="0">
                <a:solidFill>
                  <a:srgbClr val="FF0000"/>
                </a:solidFill>
              </a:rPr>
              <a:t>U/S </a:t>
            </a:r>
            <a:r>
              <a:rPr lang="en-US" b="1" smtClean="0">
                <a:solidFill>
                  <a:srgbClr val="FF0000"/>
                </a:solidFill>
                <a:sym typeface="Wingdings" pitchFamily="2" charset="2"/>
              </a:rPr>
              <a:t> </a:t>
            </a:r>
            <a:r>
              <a:rPr lang="en-US" sz="2800" smtClean="0">
                <a:sym typeface="Wingdings" pitchFamily="2" charset="2"/>
              </a:rPr>
              <a:t>F</a:t>
            </a:r>
            <a:r>
              <a:rPr lang="en-US" sz="2800" smtClean="0"/>
              <a:t>etal heart activity may or may not present in inevitable abortion or retained products of conception ( RPOC ) in incomplete abortion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pPr eaLnBrk="1" fontAlgn="auto" hangingPunct="1">
              <a:spcAft>
                <a:spcPts val="0"/>
              </a:spcAft>
              <a:defRPr/>
            </a:pPr>
            <a:r>
              <a:rPr lang="en-US" sz="4000" smtClean="0">
                <a:cs typeface="Times New Roman" pitchFamily="18" charset="0"/>
              </a:rPr>
              <a:t>Inevitable and incomplete abortions</a:t>
            </a:r>
            <a:r>
              <a:rPr lang="en-US" smtClean="0">
                <a:cs typeface="Times New Roman" pitchFamily="18" charset="0"/>
              </a:rPr>
              <a:t/>
            </a:r>
            <a:br>
              <a:rPr lang="en-US" smtClean="0">
                <a:cs typeface="Times New Roman" pitchFamily="18" charset="0"/>
              </a:rPr>
            </a:br>
            <a:r>
              <a:rPr lang="en-US" sz="3600" smtClean="0">
                <a:solidFill>
                  <a:srgbClr val="FFC000"/>
                </a:solidFill>
                <a:cs typeface="Times New Roman" pitchFamily="18" charset="0"/>
              </a:rPr>
              <a:t>(management)</a:t>
            </a:r>
            <a:endParaRPr lang="ar-SA" sz="3600" smtClean="0"/>
          </a:p>
        </p:txBody>
      </p:sp>
      <p:sp>
        <p:nvSpPr>
          <p:cNvPr id="22531" name="Content Placeholder 2"/>
          <p:cNvSpPr>
            <a:spLocks noGrp="1"/>
          </p:cNvSpPr>
          <p:nvPr>
            <p:ph sz="quarter" idx="1"/>
          </p:nvPr>
        </p:nvSpPr>
        <p:spPr>
          <a:xfrm>
            <a:off x="457200" y="2286000"/>
            <a:ext cx="8229600" cy="4572000"/>
          </a:xfrm>
        </p:spPr>
        <p:txBody>
          <a:bodyPr/>
          <a:lstStyle/>
          <a:p>
            <a:pPr marL="514350" indent="-514350" eaLnBrk="1" hangingPunct="1">
              <a:buClr>
                <a:srgbClr val="FF0000"/>
              </a:buClr>
              <a:buFont typeface="Calibri" pitchFamily="34" charset="0"/>
              <a:buAutoNum type="arabicPeriod"/>
            </a:pPr>
            <a:r>
              <a:rPr lang="en-US" b="1" smtClean="0">
                <a:solidFill>
                  <a:srgbClr val="FF0000"/>
                </a:solidFill>
              </a:rPr>
              <a:t>Resuscitatio</a:t>
            </a:r>
            <a:r>
              <a:rPr lang="en-US" smtClean="0">
                <a:solidFill>
                  <a:srgbClr val="FF0000"/>
                </a:solidFill>
              </a:rPr>
              <a:t>n</a:t>
            </a:r>
            <a:r>
              <a:rPr lang="en-US" smtClean="0"/>
              <a:t> </a:t>
            </a:r>
            <a:r>
              <a:rPr lang="en-US" smtClean="0">
                <a:sym typeface="Wingdings" pitchFamily="2" charset="2"/>
              </a:rPr>
              <a:t> </a:t>
            </a:r>
            <a:r>
              <a:rPr lang="en-US" sz="2800" smtClean="0"/>
              <a:t>large IV line, fluids &amp; blood 	 				transfusion</a:t>
            </a:r>
            <a:r>
              <a:rPr lang="en-US" smtClean="0"/>
              <a:t> </a:t>
            </a:r>
          </a:p>
          <a:p>
            <a:pPr marL="514350" indent="-514350" eaLnBrk="1" hangingPunct="1">
              <a:buClr>
                <a:srgbClr val="FF0000"/>
              </a:buClr>
              <a:buFont typeface="Calibri" pitchFamily="34" charset="0"/>
              <a:buAutoNum type="arabicPeriod"/>
            </a:pPr>
            <a:r>
              <a:rPr lang="en-US" b="1" smtClean="0">
                <a:solidFill>
                  <a:srgbClr val="FF0000"/>
                </a:solidFill>
              </a:rPr>
              <a:t>Oxytoxic drugs </a:t>
            </a:r>
            <a:r>
              <a:rPr lang="en-US" b="1" smtClean="0">
                <a:sym typeface="Wingdings" pitchFamily="2" charset="2"/>
              </a:rPr>
              <a:t></a:t>
            </a:r>
            <a:r>
              <a:rPr lang="en-US" b="1" smtClean="0">
                <a:solidFill>
                  <a:srgbClr val="FF0000"/>
                </a:solidFill>
                <a:sym typeface="Wingdings" pitchFamily="2" charset="2"/>
              </a:rPr>
              <a:t> </a:t>
            </a:r>
            <a:r>
              <a:rPr lang="en-US" sz="2800" smtClean="0"/>
              <a:t>Ergometrine 0.5 mg IM +     Oxytocin infusion (20-40 units in 500 cc saline) </a:t>
            </a:r>
          </a:p>
          <a:p>
            <a:pPr marL="514350" indent="-514350" eaLnBrk="1" hangingPunct="1">
              <a:buClr>
                <a:srgbClr val="FF0000"/>
              </a:buClr>
              <a:buFont typeface="Calibri" pitchFamily="34" charset="0"/>
              <a:buAutoNum type="arabicPeriod"/>
            </a:pPr>
            <a:r>
              <a:rPr lang="en-US" b="1" smtClean="0">
                <a:solidFill>
                  <a:srgbClr val="FF0000"/>
                </a:solidFill>
              </a:rPr>
              <a:t>Evacuation &amp; curettage.  </a:t>
            </a:r>
          </a:p>
          <a:p>
            <a:pPr marL="514350" indent="-514350" eaLnBrk="1" hangingPunct="1">
              <a:buClr>
                <a:srgbClr val="FF0000"/>
              </a:buClr>
              <a:buFont typeface="Calibri" pitchFamily="34" charset="0"/>
              <a:buAutoNum type="arabicPeriod"/>
            </a:pPr>
            <a:r>
              <a:rPr lang="en-US" b="1" smtClean="0">
                <a:solidFill>
                  <a:srgbClr val="FF0000"/>
                </a:solidFill>
              </a:rPr>
              <a:t>Post-abortion management.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accent1">
                    <a:satMod val="150000"/>
                  </a:schemeClr>
                </a:solidFill>
              </a:rPr>
              <a:t>Complete Abortion</a:t>
            </a:r>
            <a:br>
              <a:rPr lang="en-US" dirty="0" smtClean="0">
                <a:solidFill>
                  <a:schemeClr val="accent1">
                    <a:satMod val="150000"/>
                  </a:schemeClr>
                </a:solidFill>
              </a:rPr>
            </a:br>
            <a:endParaRPr lang="en-US" dirty="0">
              <a:solidFill>
                <a:schemeClr val="accent1">
                  <a:satMod val="150000"/>
                </a:schemeClr>
              </a:solidFill>
            </a:endParaRPr>
          </a:p>
        </p:txBody>
      </p:sp>
      <p:pic>
        <p:nvPicPr>
          <p:cNvPr id="23555" name="Content Placeholder 3" descr="http://www.brooksidepress.org/Products/Military_OBGYN/Textbook/PregnancyProblems/9WkSAB640.jpg">
            <a:hlinkClick r:id="rId2"/>
          </p:cNvPr>
          <p:cNvPicPr>
            <a:picLocks noGrp="1"/>
          </p:cNvPicPr>
          <p:nvPr>
            <p:ph sz="quarter" idx="1"/>
          </p:nvPr>
        </p:nvPicPr>
        <p:blipFill>
          <a:blip r:embed="rId3"/>
          <a:stretch>
            <a:fillRect/>
          </a:stretch>
        </p:blipFill>
        <p:spPr>
          <a:xfrm>
            <a:off x="1524794" y="1751012"/>
            <a:ext cx="6057900" cy="4124325"/>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Abortion</a:t>
            </a:r>
            <a:endParaRPr lang="en-US" dirty="0">
              <a:solidFill>
                <a:schemeClr val="accent1">
                  <a:satMod val="150000"/>
                </a:schemeClr>
              </a:solidFill>
            </a:endParaRPr>
          </a:p>
        </p:txBody>
      </p:sp>
      <p:sp>
        <p:nvSpPr>
          <p:cNvPr id="6147" name="Content Placeholder 2"/>
          <p:cNvSpPr>
            <a:spLocks noGrp="1"/>
          </p:cNvSpPr>
          <p:nvPr>
            <p:ph sz="quarter" idx="1"/>
          </p:nvPr>
        </p:nvSpPr>
        <p:spPr/>
        <p:txBody>
          <a:bodyPr>
            <a:normAutofit/>
          </a:bodyPr>
          <a:lstStyle/>
          <a:p>
            <a:pPr eaLnBrk="1" hangingPunct="1"/>
            <a:r>
              <a:rPr lang="en-US" smtClean="0"/>
              <a:t>Loss of a pregnancy during the first 20 weeks of pregnancy, or if the weight is 500gms or less,    at a time that the fetus cannot survive. </a:t>
            </a:r>
          </a:p>
          <a:p>
            <a:pPr eaLnBrk="1" hangingPunct="1"/>
            <a:r>
              <a:rPr lang="en-US" smtClean="0"/>
              <a:t>Such a loss may be involuntary (a "spontaneous" abortion), or it may be voluntary ("induced" or "elective" abortion).</a:t>
            </a:r>
          </a:p>
          <a:p>
            <a:pPr eaLnBrk="1" hangingPunct="1"/>
            <a:r>
              <a:rPr lang="en-US" smtClean="0"/>
              <a:t>Miscarriage is the term used for spontaneous abortion, an unexpected 1st trimester pregnancy loss. </a:t>
            </a:r>
          </a:p>
          <a:p>
            <a:pPr eaLnBrk="1" hangingPunct="1"/>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cs typeface="Times New Roman" pitchFamily="18" charset="0"/>
              </a:rPr>
              <a:t>Complete abortion </a:t>
            </a:r>
            <a:r>
              <a:rPr lang="en-US" sz="3600" smtClean="0">
                <a:solidFill>
                  <a:srgbClr val="FFC000"/>
                </a:solidFill>
                <a:cs typeface="Times New Roman" pitchFamily="18" charset="0"/>
              </a:rPr>
              <a:t>(Features)</a:t>
            </a:r>
            <a:endParaRPr lang="ar-SA" sz="3600" smtClean="0"/>
          </a:p>
        </p:txBody>
      </p:sp>
      <p:sp>
        <p:nvSpPr>
          <p:cNvPr id="24579" name="Content Placeholder 2"/>
          <p:cNvSpPr>
            <a:spLocks noGrp="1"/>
          </p:cNvSpPr>
          <p:nvPr>
            <p:ph sz="quarter" idx="1"/>
          </p:nvPr>
        </p:nvSpPr>
        <p:spPr>
          <a:xfrm>
            <a:off x="457200" y="2209800"/>
            <a:ext cx="8382000" cy="4191000"/>
          </a:xfrm>
        </p:spPr>
        <p:txBody>
          <a:bodyPr/>
          <a:lstStyle/>
          <a:p>
            <a:pPr marL="609600" indent="-609600" eaLnBrk="1" hangingPunct="1">
              <a:buFont typeface="Calibri" pitchFamily="34" charset="0"/>
              <a:buAutoNum type="arabicPeriod"/>
              <a:tabLst>
                <a:tab pos="336550" algn="l"/>
                <a:tab pos="1371600" algn="l"/>
                <a:tab pos="1828800" algn="l"/>
              </a:tabLst>
            </a:pPr>
            <a:r>
              <a:rPr lang="en-US" b="1" smtClean="0">
                <a:solidFill>
                  <a:srgbClr val="FF0000"/>
                </a:solidFill>
              </a:rPr>
              <a:t>History </a:t>
            </a:r>
          </a:p>
          <a:p>
            <a:pPr marL="990600" lvl="1" indent="-533400" eaLnBrk="1" hangingPunct="1">
              <a:buFont typeface="Wingdings" pitchFamily="2" charset="2"/>
              <a:buChar char="Ø"/>
              <a:tabLst>
                <a:tab pos="336550" algn="l"/>
                <a:tab pos="1371600" algn="l"/>
                <a:tab pos="1828800" algn="l"/>
              </a:tabLst>
            </a:pPr>
            <a:r>
              <a:rPr lang="en-US" smtClean="0"/>
              <a:t> Heavy vaginal bleeding </a:t>
            </a:r>
            <a:r>
              <a:rPr lang="en-US" smtClean="0">
                <a:solidFill>
                  <a:srgbClr val="00FF00"/>
                </a:solidFill>
                <a:sym typeface="Wingdings" pitchFamily="2" charset="2"/>
              </a:rPr>
              <a:t></a:t>
            </a:r>
            <a:r>
              <a:rPr lang="en-US" smtClean="0">
                <a:sym typeface="Wingdings" pitchFamily="2" charset="2"/>
              </a:rPr>
              <a:t>which has  been stopped</a:t>
            </a:r>
            <a:r>
              <a:rPr lang="en-US" smtClean="0"/>
              <a:t>.</a:t>
            </a:r>
          </a:p>
          <a:p>
            <a:pPr marL="990600" lvl="1" indent="-533400" eaLnBrk="1" hangingPunct="1">
              <a:buFont typeface="Wingdings" pitchFamily="2" charset="2"/>
              <a:buChar char="Ø"/>
              <a:tabLst>
                <a:tab pos="336550" algn="l"/>
                <a:tab pos="1371600" algn="l"/>
                <a:tab pos="1828800" algn="l"/>
              </a:tabLst>
            </a:pPr>
            <a:r>
              <a:rPr lang="en-US" smtClean="0"/>
              <a:t> lower abdominal pain which follows the bleeding </a:t>
            </a:r>
            <a:r>
              <a:rPr lang="en-US" smtClean="0">
                <a:solidFill>
                  <a:srgbClr val="00FF00"/>
                </a:solidFill>
                <a:sym typeface="Wingdings" pitchFamily="2" charset="2"/>
              </a:rPr>
              <a:t></a:t>
            </a:r>
            <a:r>
              <a:rPr lang="en-US" smtClean="0">
                <a:sym typeface="Wingdings" pitchFamily="2" charset="2"/>
              </a:rPr>
              <a:t>which has been stopped</a:t>
            </a:r>
            <a:r>
              <a:rPr lang="en-US" smtClean="0"/>
              <a:t>.</a:t>
            </a:r>
          </a:p>
          <a:p>
            <a:pPr marL="609600" indent="-609600" eaLnBrk="1" hangingPunct="1">
              <a:buFont typeface="Wingdings" pitchFamily="2" charset="2"/>
              <a:buAutoNum type="arabicPeriod"/>
              <a:tabLst>
                <a:tab pos="336550" algn="l"/>
                <a:tab pos="1371600" algn="l"/>
                <a:tab pos="1828800" algn="l"/>
              </a:tabLst>
            </a:pPr>
            <a:r>
              <a:rPr lang="en-US" b="1" smtClean="0">
                <a:solidFill>
                  <a:srgbClr val="FF0000"/>
                </a:solidFill>
              </a:rPr>
              <a:t>Examination</a:t>
            </a:r>
            <a:r>
              <a:rPr lang="en-US" smtClean="0"/>
              <a:t> </a:t>
            </a:r>
          </a:p>
          <a:p>
            <a:pPr marL="990600" lvl="1" indent="-533400" eaLnBrk="1" hangingPunct="1">
              <a:buFont typeface="Wingdings" pitchFamily="2" charset="2"/>
              <a:buChar char="Ø"/>
              <a:tabLst>
                <a:tab pos="336550" algn="l"/>
                <a:tab pos="1371600" algn="l"/>
                <a:tab pos="1828800" algn="l"/>
              </a:tabLst>
            </a:pPr>
            <a:r>
              <a:rPr lang="en-US" smtClean="0">
                <a:sym typeface="Wingdings" pitchFamily="2" charset="2"/>
              </a:rPr>
              <a:t> T</a:t>
            </a:r>
            <a:r>
              <a:rPr lang="en-US" smtClean="0"/>
              <a:t>he cervix is closed      		</a:t>
            </a:r>
          </a:p>
          <a:p>
            <a:pPr marL="609600" indent="-609600" eaLnBrk="1" hangingPunct="1">
              <a:buFont typeface="Wingdings" pitchFamily="2" charset="2"/>
              <a:buAutoNum type="arabicPeriod" startAt="3"/>
              <a:tabLst>
                <a:tab pos="336550" algn="l"/>
                <a:tab pos="1371600" algn="l"/>
                <a:tab pos="1828800" algn="l"/>
              </a:tabLst>
            </a:pPr>
            <a:r>
              <a:rPr lang="en-US" b="1" smtClean="0">
                <a:solidFill>
                  <a:srgbClr val="FF0000"/>
                </a:solidFill>
              </a:rPr>
              <a:t>U/S  </a:t>
            </a:r>
          </a:p>
          <a:p>
            <a:pPr marL="990600" lvl="1" indent="-533400" eaLnBrk="1" hangingPunct="1">
              <a:buFont typeface="Wingdings" pitchFamily="2" charset="2"/>
              <a:buChar char="Ø"/>
              <a:tabLst>
                <a:tab pos="336550" algn="l"/>
                <a:tab pos="1371600" algn="l"/>
                <a:tab pos="1828800" algn="l"/>
              </a:tabLst>
            </a:pPr>
            <a:r>
              <a:rPr lang="en-US" smtClean="0"/>
              <a:t>showed empty uterine cavity or PROP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eaLnBrk="1" fontAlgn="auto" hangingPunct="1">
              <a:spcAft>
                <a:spcPts val="0"/>
              </a:spcAft>
              <a:defRPr/>
            </a:pPr>
            <a:r>
              <a:rPr lang="en-US" smtClean="0">
                <a:cs typeface="Times New Roman" pitchFamily="18" charset="0"/>
              </a:rPr>
              <a:t>Complete abortion</a:t>
            </a:r>
            <a:br>
              <a:rPr lang="en-US" smtClean="0">
                <a:cs typeface="Times New Roman" pitchFamily="18" charset="0"/>
              </a:rPr>
            </a:br>
            <a:r>
              <a:rPr lang="en-US" sz="3600" smtClean="0">
                <a:solidFill>
                  <a:srgbClr val="FFC000"/>
                </a:solidFill>
                <a:cs typeface="Times New Roman" pitchFamily="18" charset="0"/>
              </a:rPr>
              <a:t>(Management)</a:t>
            </a:r>
            <a:endParaRPr lang="ar-SA" sz="3600" smtClean="0"/>
          </a:p>
        </p:txBody>
      </p:sp>
      <p:sp>
        <p:nvSpPr>
          <p:cNvPr id="25603" name="Content Placeholder 3"/>
          <p:cNvSpPr>
            <a:spLocks noGrp="1"/>
          </p:cNvSpPr>
          <p:nvPr>
            <p:ph sz="quarter" idx="1"/>
          </p:nvPr>
        </p:nvSpPr>
        <p:spPr/>
        <p:txBody>
          <a:bodyPr/>
          <a:lstStyle/>
          <a:p>
            <a:pPr marL="514350" indent="-514350" eaLnBrk="1" hangingPunct="1">
              <a:buFont typeface="Calibri" pitchFamily="34" charset="0"/>
              <a:buAutoNum type="arabicPeriod"/>
            </a:pPr>
            <a:r>
              <a:rPr lang="en-US" b="1" smtClean="0">
                <a:solidFill>
                  <a:srgbClr val="FF0000"/>
                </a:solidFill>
              </a:rPr>
              <a:t>- Evacuation &amp; curettage </a:t>
            </a:r>
            <a:r>
              <a:rPr lang="en-US" smtClean="0"/>
              <a:t>in the presence of  RPOC.</a:t>
            </a:r>
          </a:p>
          <a:p>
            <a:pPr marL="514350" indent="-514350" eaLnBrk="1" hangingPunct="1">
              <a:buFont typeface="Calibri" pitchFamily="34" charset="0"/>
              <a:buAutoNum type="arabicPeriod"/>
            </a:pPr>
            <a:r>
              <a:rPr lang="en-US" b="1" smtClean="0">
                <a:solidFill>
                  <a:srgbClr val="FF0000"/>
                </a:solidFill>
              </a:rPr>
              <a:t>Post-abortion management.</a:t>
            </a:r>
            <a:endParaRPr lang="en-US" smtClean="0">
              <a:solidFill>
                <a:srgbClr val="FF0000"/>
              </a:solidFill>
            </a:endParaRPr>
          </a:p>
          <a:p>
            <a:pPr marL="514350" indent="-514350" eaLnBrk="1" hangingPunct="1"/>
            <a:endParaRPr lang="ar-SA" smtClean="0">
              <a:ea typeface="Majalla UI"/>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Missed abortion </a:t>
            </a:r>
          </a:p>
        </p:txBody>
      </p:sp>
      <p:sp>
        <p:nvSpPr>
          <p:cNvPr id="26627" name="Content Placeholder 2"/>
          <p:cNvSpPr>
            <a:spLocks noGrp="1"/>
          </p:cNvSpPr>
          <p:nvPr>
            <p:ph sz="quarter" idx="1"/>
          </p:nvPr>
        </p:nvSpPr>
        <p:spPr/>
        <p:txBody>
          <a:bodyPr/>
          <a:lstStyle/>
          <a:p>
            <a:pPr eaLnBrk="1" hangingPunct="1"/>
            <a:r>
              <a:rPr lang="en-US" smtClean="0"/>
              <a:t>Retention of products for several weeks</a:t>
            </a:r>
          </a:p>
          <a:p>
            <a:pPr eaLnBrk="1" hangingPunct="1"/>
            <a:r>
              <a:rPr lang="en-US" smtClean="0"/>
              <a:t>No increase in fundal height</a:t>
            </a:r>
          </a:p>
          <a:p>
            <a:pPr eaLnBrk="1" hangingPunct="1"/>
            <a:r>
              <a:rPr lang="en-US" smtClean="0"/>
              <a:t>Absence of FHT</a:t>
            </a:r>
          </a:p>
          <a:p>
            <a:pPr eaLnBrk="1" hangingPunct="1"/>
            <a:r>
              <a:rPr lang="en-US" smtClean="0"/>
              <a:t>Regressions of signs of pregnancy</a:t>
            </a:r>
          </a:p>
          <a:p>
            <a:pPr eaLnBrk="1" hangingPunct="1"/>
            <a:r>
              <a:rPr lang="en-US" smtClean="0"/>
              <a:t>Loss of wight</a:t>
            </a:r>
          </a:p>
          <a:p>
            <a:pPr eaLnBrk="1" hangingPunct="1"/>
            <a:endParaRPr lang="en-US" smtClean="0"/>
          </a:p>
          <a:p>
            <a:pPr eaLnBrk="1" hangingPunct="1"/>
            <a:endParaRPr lang="en-US" smtClean="0"/>
          </a:p>
          <a:p>
            <a:pPr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cs typeface="Times New Roman" pitchFamily="18" charset="0"/>
              </a:rPr>
              <a:t>Missed abortion </a:t>
            </a:r>
            <a:r>
              <a:rPr lang="en-US" sz="3600" smtClean="0">
                <a:solidFill>
                  <a:srgbClr val="FFC000"/>
                </a:solidFill>
                <a:cs typeface="Times New Roman" pitchFamily="18" charset="0"/>
              </a:rPr>
              <a:t>(Features)</a:t>
            </a:r>
            <a:endParaRPr lang="ar-SA" sz="3600" smtClean="0"/>
          </a:p>
        </p:txBody>
      </p:sp>
      <p:sp>
        <p:nvSpPr>
          <p:cNvPr id="27651" name="Content Placeholder 2"/>
          <p:cNvSpPr>
            <a:spLocks noGrp="1"/>
          </p:cNvSpPr>
          <p:nvPr>
            <p:ph sz="quarter" idx="1"/>
          </p:nvPr>
        </p:nvSpPr>
        <p:spPr>
          <a:xfrm>
            <a:off x="304800" y="2057400"/>
            <a:ext cx="8382000" cy="4800600"/>
          </a:xfrm>
        </p:spPr>
        <p:txBody>
          <a:bodyPr/>
          <a:lstStyle/>
          <a:p>
            <a:pPr marL="704850" indent="-609600" eaLnBrk="1" hangingPunct="1">
              <a:buClr>
                <a:srgbClr val="FF0000"/>
              </a:buClr>
              <a:buFont typeface="Calibri" pitchFamily="34" charset="0"/>
              <a:buAutoNum type="arabicPeriod"/>
            </a:pPr>
            <a:r>
              <a:rPr lang="en-US" smtClean="0"/>
              <a:t>Most of missed abortions are diagnosed accidentally during routine U/S in early pregnancy .</a:t>
            </a:r>
          </a:p>
          <a:p>
            <a:pPr marL="704850" indent="-609600" eaLnBrk="1" hangingPunct="1">
              <a:buClr>
                <a:srgbClr val="FF0000"/>
              </a:buClr>
              <a:buFont typeface="Calibri" pitchFamily="34" charset="0"/>
              <a:buNone/>
            </a:pPr>
            <a:r>
              <a:rPr lang="en-US" b="1" smtClean="0">
                <a:solidFill>
                  <a:srgbClr val="FF0000"/>
                </a:solidFill>
              </a:rPr>
              <a:t> 	</a:t>
            </a:r>
            <a:r>
              <a:rPr lang="en-US" b="1" smtClean="0"/>
              <a:t>In some cases there may be a</a:t>
            </a:r>
            <a:r>
              <a:rPr lang="en-US" b="1" smtClean="0">
                <a:solidFill>
                  <a:srgbClr val="FF0000"/>
                </a:solidFill>
              </a:rPr>
              <a:t> history of :</a:t>
            </a:r>
          </a:p>
          <a:p>
            <a:pPr marL="1436688" lvl="1" indent="-533400" eaLnBrk="1" hangingPunct="1">
              <a:buFont typeface="Wingdings" pitchFamily="2" charset="2"/>
              <a:buChar char="Ø"/>
            </a:pPr>
            <a:r>
              <a:rPr lang="en-US" smtClean="0"/>
              <a:t>Episodes of mild vaginal bleeding  </a:t>
            </a:r>
          </a:p>
          <a:p>
            <a:pPr marL="1436688" lvl="1" indent="-533400" eaLnBrk="1" hangingPunct="1">
              <a:buFont typeface="Wingdings" pitchFamily="2" charset="2"/>
              <a:buChar char="Ø"/>
            </a:pPr>
            <a:r>
              <a:rPr lang="en-US" smtClean="0"/>
              <a:t>Regression of early symptoms of pregnancy .</a:t>
            </a:r>
          </a:p>
          <a:p>
            <a:pPr marL="1436688" lvl="1" indent="-533400" eaLnBrk="1" hangingPunct="1">
              <a:buFont typeface="Wingdings" pitchFamily="2" charset="2"/>
              <a:buChar char="Ø"/>
            </a:pPr>
            <a:r>
              <a:rPr lang="en-US" smtClean="0"/>
              <a:t>Stop of fetal movements after 20 weeks gestation.</a:t>
            </a:r>
          </a:p>
          <a:p>
            <a:pPr marL="704850" indent="-609600" eaLnBrk="1" hangingPunct="1">
              <a:buFont typeface="Calibri" pitchFamily="34" charset="0"/>
              <a:buAutoNum type="arabicPeriod" startAt="2"/>
            </a:pPr>
            <a:r>
              <a:rPr lang="en-US" b="1" smtClean="0">
                <a:solidFill>
                  <a:srgbClr val="FF0000"/>
                </a:solidFill>
              </a:rPr>
              <a:t> Examination</a:t>
            </a:r>
            <a:r>
              <a:rPr lang="en-US" smtClean="0"/>
              <a:t> </a:t>
            </a:r>
          </a:p>
          <a:p>
            <a:pPr marL="1436688" lvl="1" indent="-533400" eaLnBrk="1" hangingPunct="1">
              <a:buFont typeface="Wingdings" pitchFamily="2" charset="2"/>
              <a:buChar char="Ø"/>
            </a:pPr>
            <a:r>
              <a:rPr lang="en-US" smtClean="0">
                <a:sym typeface="Wingdings" pitchFamily="2" charset="2"/>
              </a:rPr>
              <a:t>T</a:t>
            </a:r>
            <a:r>
              <a:rPr lang="en-US" smtClean="0"/>
              <a:t>he uterus may be small for date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cs typeface="Times New Roman" pitchFamily="18" charset="0"/>
              </a:rPr>
              <a:t>Missed abortion </a:t>
            </a:r>
            <a:r>
              <a:rPr lang="en-US" sz="3600" smtClean="0">
                <a:solidFill>
                  <a:srgbClr val="FFC000"/>
                </a:solidFill>
                <a:cs typeface="Times New Roman" pitchFamily="18" charset="0"/>
              </a:rPr>
              <a:t>(Features)</a:t>
            </a:r>
            <a:endParaRPr lang="ar-SA" sz="3600" smtClean="0"/>
          </a:p>
        </p:txBody>
      </p:sp>
      <p:sp>
        <p:nvSpPr>
          <p:cNvPr id="28675" name="Content Placeholder 2"/>
          <p:cNvSpPr>
            <a:spLocks noGrp="1"/>
          </p:cNvSpPr>
          <p:nvPr>
            <p:ph sz="quarter" idx="1"/>
          </p:nvPr>
        </p:nvSpPr>
        <p:spPr>
          <a:xfrm>
            <a:off x="304800" y="2514600"/>
            <a:ext cx="8382000" cy="3886200"/>
          </a:xfrm>
        </p:spPr>
        <p:txBody>
          <a:bodyPr/>
          <a:lstStyle/>
          <a:p>
            <a:pPr marL="514350" indent="-514350" eaLnBrk="1" hangingPunct="1">
              <a:buFont typeface="Calibri" pitchFamily="34" charset="0"/>
              <a:buAutoNum type="arabicPeriod" startAt="3"/>
              <a:tabLst>
                <a:tab pos="336550" algn="l"/>
                <a:tab pos="1371600" algn="l"/>
                <a:tab pos="1828800" algn="l"/>
              </a:tabLst>
            </a:pPr>
            <a:r>
              <a:rPr lang="en-US" b="1" smtClean="0">
                <a:solidFill>
                  <a:srgbClr val="FF0000"/>
                </a:solidFill>
              </a:rPr>
              <a:t>U/S   </a:t>
            </a:r>
            <a:r>
              <a:rPr lang="en-US" b="1" smtClean="0">
                <a:solidFill>
                  <a:srgbClr val="00FF00"/>
                </a:solidFill>
              </a:rPr>
              <a:t>(</a:t>
            </a:r>
            <a:r>
              <a:rPr lang="en-US" i="1" smtClean="0">
                <a:solidFill>
                  <a:srgbClr val="00FF00"/>
                </a:solidFill>
              </a:rPr>
              <a:t>which is essential for diagnosis</a:t>
            </a:r>
            <a:r>
              <a:rPr lang="en-US" smtClean="0">
                <a:solidFill>
                  <a:srgbClr val="00FF00"/>
                </a:solidFill>
              </a:rPr>
              <a:t> ) </a:t>
            </a:r>
            <a:r>
              <a:rPr lang="en-US" smtClean="0"/>
              <a:t>diagnosed if </a:t>
            </a:r>
            <a:r>
              <a:rPr lang="en-US" u="sng" smtClean="0"/>
              <a:t>two ultrasound</a:t>
            </a:r>
            <a:r>
              <a:rPr lang="en-US" smtClean="0"/>
              <a:t> ( T/V or T/A) at least </a:t>
            </a:r>
            <a:r>
              <a:rPr lang="en-US" u="sng" smtClean="0"/>
              <a:t>7days apart</a:t>
            </a:r>
            <a:r>
              <a:rPr lang="en-US" smtClean="0"/>
              <a:t> showed an embryo of &gt; 7 weeks gestation ( CRL &gt; 6mm in diameter and gestational sac &gt; 20 mm in diameter ) with no evidence of heart activity .</a:t>
            </a:r>
          </a:p>
          <a:p>
            <a:pPr marL="514350" indent="-514350" eaLnBrk="1" hangingPunct="1">
              <a:buFont typeface="Calibri" pitchFamily="34" charset="0"/>
              <a:buAutoNum type="arabicPeriod" startAt="3"/>
              <a:tabLst>
                <a:tab pos="336550" algn="l"/>
                <a:tab pos="1371600" algn="l"/>
                <a:tab pos="1828800" algn="l"/>
              </a:tabLst>
            </a:pP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cs typeface="Times New Roman" pitchFamily="18" charset="0"/>
              </a:rPr>
              <a:t>Missed abortion </a:t>
            </a:r>
            <a:r>
              <a:rPr lang="en-US" sz="3600" smtClean="0">
                <a:solidFill>
                  <a:srgbClr val="FFC000"/>
                </a:solidFill>
                <a:cs typeface="Times New Roman" pitchFamily="18" charset="0"/>
              </a:rPr>
              <a:t>(Management)</a:t>
            </a:r>
            <a:endParaRPr lang="ar-SA" sz="3600" smtClean="0"/>
          </a:p>
        </p:txBody>
      </p:sp>
      <p:sp>
        <p:nvSpPr>
          <p:cNvPr id="29699" name="Content Placeholder 2"/>
          <p:cNvSpPr>
            <a:spLocks noGrp="1"/>
          </p:cNvSpPr>
          <p:nvPr>
            <p:ph sz="quarter" idx="1"/>
          </p:nvPr>
        </p:nvSpPr>
        <p:spPr>
          <a:xfrm>
            <a:off x="457200" y="2743200"/>
            <a:ext cx="8229600" cy="3382963"/>
          </a:xfrm>
        </p:spPr>
        <p:txBody>
          <a:bodyPr/>
          <a:lstStyle/>
          <a:p>
            <a:pPr marL="514350" indent="-514350" eaLnBrk="1" hangingPunct="1">
              <a:buClr>
                <a:srgbClr val="FF0000"/>
              </a:buClr>
              <a:buFont typeface="Calibri" pitchFamily="34" charset="0"/>
              <a:buAutoNum type="arabicPeriod"/>
            </a:pPr>
            <a:r>
              <a:rPr lang="en-US" b="1" smtClean="0">
                <a:solidFill>
                  <a:srgbClr val="FF0000"/>
                </a:solidFill>
              </a:rPr>
              <a:t>CBC , blood grouping </a:t>
            </a:r>
            <a:endParaRPr lang="en-US" smtClean="0"/>
          </a:p>
          <a:p>
            <a:pPr marL="514350" indent="-514350" eaLnBrk="1" hangingPunct="1">
              <a:buClr>
                <a:srgbClr val="FF0000"/>
              </a:buClr>
              <a:buFont typeface="Calibri" pitchFamily="34" charset="0"/>
              <a:buAutoNum type="arabicPeriod"/>
            </a:pPr>
            <a:r>
              <a:rPr lang="en-US" b="1" smtClean="0">
                <a:solidFill>
                  <a:srgbClr val="FF0000"/>
                </a:solidFill>
              </a:rPr>
              <a:t>Platelets count,  </a:t>
            </a:r>
            <a:r>
              <a:rPr lang="en-US" smtClean="0"/>
              <a:t>to exclude the risk of DIC</a:t>
            </a:r>
          </a:p>
          <a:p>
            <a:pPr marL="514350" indent="-514350" eaLnBrk="1" hangingPunct="1">
              <a:buClr>
                <a:srgbClr val="FF0000"/>
              </a:buClr>
              <a:buFont typeface="Arial" pitchFamily="34" charset="0"/>
              <a:buNone/>
            </a:pPr>
            <a:r>
              <a:rPr lang="en-US" b="1" smtClean="0"/>
              <a:t>NB :</a:t>
            </a:r>
            <a:r>
              <a:rPr lang="en-US" smtClean="0"/>
              <a:t> DIC does not occur before 5 weeks of missed abortion or IUFD and if occurred will be of mild grade </a:t>
            </a:r>
          </a:p>
          <a:p>
            <a:pPr marL="514350" indent="-514350" eaLnBrk="1" hangingPunct="1">
              <a:buClr>
                <a:srgbClr val="FF0000"/>
              </a:buClr>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cs typeface="Times New Roman" pitchFamily="18" charset="0"/>
              </a:rPr>
              <a:t>Missed abortion </a:t>
            </a:r>
            <a:r>
              <a:rPr lang="en-US" sz="3600" smtClean="0">
                <a:solidFill>
                  <a:srgbClr val="FFC000"/>
                </a:solidFill>
                <a:cs typeface="Times New Roman" pitchFamily="18" charset="0"/>
              </a:rPr>
              <a:t>(Management)</a:t>
            </a:r>
            <a:endParaRPr lang="ar-SA" sz="3600" smtClean="0"/>
          </a:p>
        </p:txBody>
      </p:sp>
      <p:sp>
        <p:nvSpPr>
          <p:cNvPr id="33794" name="Content Placeholder 2"/>
          <p:cNvSpPr>
            <a:spLocks noGrp="1"/>
          </p:cNvSpPr>
          <p:nvPr>
            <p:ph sz="quarter" idx="1"/>
          </p:nvPr>
        </p:nvSpPr>
        <p:spPr>
          <a:xfrm>
            <a:off x="419100" y="1981200"/>
            <a:ext cx="8305800" cy="4495800"/>
          </a:xfrm>
        </p:spPr>
        <p:txBody>
          <a:bodyPr>
            <a:normAutofit fontScale="92500" lnSpcReduction="10000"/>
          </a:bodyPr>
          <a:lstStyle/>
          <a:p>
            <a:pPr marL="361950" indent="-361950" eaLnBrk="1" fontAlgn="auto" hangingPunct="1">
              <a:spcAft>
                <a:spcPts val="0"/>
              </a:spcAft>
              <a:buClr>
                <a:srgbClr val="FF0000"/>
              </a:buClr>
              <a:buFont typeface="Calibri" pitchFamily="34" charset="0"/>
              <a:buAutoNum type="arabicPeriod" startAt="3"/>
              <a:tabLst>
                <a:tab pos="895350" algn="l"/>
              </a:tabLst>
              <a:defRPr/>
            </a:pPr>
            <a:r>
              <a:rPr lang="en-US" b="1" dirty="0" smtClean="0">
                <a:solidFill>
                  <a:srgbClr val="FF0000"/>
                </a:solidFill>
              </a:rPr>
              <a:t>Options of treatment </a:t>
            </a:r>
          </a:p>
          <a:p>
            <a:pPr marL="1074738" lvl="1" indent="-246888" eaLnBrk="1" fontAlgn="auto" hangingPunct="1">
              <a:spcBef>
                <a:spcPct val="0"/>
              </a:spcBef>
              <a:spcAft>
                <a:spcPts val="0"/>
              </a:spcAft>
              <a:buClr>
                <a:schemeClr val="tx1"/>
              </a:buClr>
              <a:buFont typeface="Wingdings" pitchFamily="2" charset="2"/>
              <a:buChar char="Ø"/>
              <a:tabLst>
                <a:tab pos="895350" algn="l"/>
              </a:tabLst>
              <a:defRPr/>
            </a:pPr>
            <a:r>
              <a:rPr lang="en-US" dirty="0" smtClean="0">
                <a:solidFill>
                  <a:srgbClr val="00FF00"/>
                </a:solidFill>
              </a:rPr>
              <a:t>Conservative treatment:</a:t>
            </a:r>
            <a:r>
              <a:rPr lang="en-US" dirty="0" smtClean="0"/>
              <a:t> </a:t>
            </a:r>
            <a:r>
              <a:rPr lang="en-US" dirty="0" smtClean="0">
                <a:sym typeface="Wingdings" pitchFamily="2" charset="2"/>
              </a:rPr>
              <a:t> </a:t>
            </a:r>
            <a:r>
              <a:rPr lang="en-US" dirty="0" smtClean="0"/>
              <a:t>if left alone</a:t>
            </a:r>
            <a:r>
              <a:rPr lang="en-US" dirty="0" smtClean="0">
                <a:sym typeface="Wingdings" pitchFamily="2" charset="2"/>
              </a:rPr>
              <a:t> </a:t>
            </a:r>
            <a:r>
              <a:rPr lang="en-US" dirty="0" smtClean="0"/>
              <a:t>spontaneous expulsion will occur </a:t>
            </a:r>
          </a:p>
          <a:p>
            <a:pPr marL="1074738" lvl="1" indent="-246888" eaLnBrk="1" fontAlgn="auto" hangingPunct="1">
              <a:spcBef>
                <a:spcPct val="0"/>
              </a:spcBef>
              <a:spcAft>
                <a:spcPts val="0"/>
              </a:spcAft>
              <a:buClr>
                <a:schemeClr val="tx1"/>
              </a:buClr>
              <a:buFont typeface="Wingdings" pitchFamily="2" charset="2"/>
              <a:buChar char="Ø"/>
              <a:tabLst>
                <a:tab pos="895350" algn="l"/>
              </a:tabLst>
              <a:defRPr/>
            </a:pPr>
            <a:r>
              <a:rPr lang="en-US" dirty="0" smtClean="0">
                <a:solidFill>
                  <a:srgbClr val="00FF00"/>
                </a:solidFill>
              </a:rPr>
              <a:t>Surgical evacuation of the uterus;</a:t>
            </a:r>
            <a:r>
              <a:rPr lang="en-US" dirty="0" smtClean="0"/>
              <a:t> by D &amp; C:</a:t>
            </a:r>
          </a:p>
          <a:p>
            <a:pPr marL="1074738" lvl="1" indent="-246888" eaLnBrk="1" fontAlgn="auto" hangingPunct="1">
              <a:spcBef>
                <a:spcPct val="0"/>
              </a:spcBef>
              <a:spcAft>
                <a:spcPts val="0"/>
              </a:spcAft>
              <a:buClr>
                <a:schemeClr val="tx1"/>
              </a:buClr>
              <a:buFont typeface="Wingdings" pitchFamily="2" charset="2"/>
              <a:buNone/>
              <a:tabLst>
                <a:tab pos="895350" algn="l"/>
              </a:tabLst>
              <a:defRPr/>
            </a:pPr>
            <a:r>
              <a:rPr lang="en-US" dirty="0" smtClean="0"/>
              <a:t>	Indicated in </a:t>
            </a:r>
            <a:r>
              <a:rPr lang="en-US" u="sng" dirty="0" smtClean="0"/>
              <a:t>1</a:t>
            </a:r>
            <a:r>
              <a:rPr lang="en-US" u="sng" baseline="30000" dirty="0" smtClean="0"/>
              <a:t>st</a:t>
            </a:r>
            <a:r>
              <a:rPr lang="en-US" u="sng" dirty="0" smtClean="0"/>
              <a:t> trimester</a:t>
            </a:r>
            <a:r>
              <a:rPr lang="en-US" dirty="0" smtClean="0"/>
              <a:t> missed abortion</a:t>
            </a:r>
          </a:p>
          <a:p>
            <a:pPr marL="1074738" lvl="1" indent="-246888" eaLnBrk="1" fontAlgn="auto" hangingPunct="1">
              <a:spcBef>
                <a:spcPct val="0"/>
              </a:spcBef>
              <a:spcAft>
                <a:spcPts val="0"/>
              </a:spcAft>
              <a:buClr>
                <a:schemeClr val="tx1"/>
              </a:buClr>
              <a:buFont typeface="Wingdings" pitchFamily="2" charset="2"/>
              <a:buChar char="Ø"/>
              <a:tabLst>
                <a:tab pos="895350" algn="l"/>
              </a:tabLst>
              <a:defRPr/>
            </a:pPr>
            <a:r>
              <a:rPr lang="en-US" dirty="0" smtClean="0">
                <a:solidFill>
                  <a:srgbClr val="00FF00"/>
                </a:solidFill>
              </a:rPr>
              <a:t>Medical termination of pregnancy</a:t>
            </a:r>
            <a:r>
              <a:rPr lang="en-US" b="1" dirty="0" smtClean="0">
                <a:solidFill>
                  <a:srgbClr val="00FF00"/>
                </a:solidFill>
              </a:rPr>
              <a:t>: </a:t>
            </a:r>
            <a:r>
              <a:rPr lang="en-US" sz="2200" dirty="0" smtClean="0"/>
              <a:t>by </a:t>
            </a:r>
            <a:r>
              <a:rPr lang="en-US" sz="2200" dirty="0" err="1" smtClean="0"/>
              <a:t>Misoprostol</a:t>
            </a:r>
            <a:r>
              <a:rPr lang="en-US" sz="2200" dirty="0" smtClean="0"/>
              <a:t> (PGE1)</a:t>
            </a:r>
            <a:r>
              <a:rPr lang="en-US" dirty="0" smtClean="0"/>
              <a:t> </a:t>
            </a:r>
          </a:p>
          <a:p>
            <a:pPr marL="1074738" lvl="1" indent="-246888" eaLnBrk="1" fontAlgn="auto" hangingPunct="1">
              <a:spcBef>
                <a:spcPct val="0"/>
              </a:spcBef>
              <a:spcAft>
                <a:spcPts val="0"/>
              </a:spcAft>
              <a:buClr>
                <a:schemeClr val="tx1"/>
              </a:buClr>
              <a:buFont typeface="Wingdings" pitchFamily="2" charset="2"/>
              <a:buNone/>
              <a:tabLst>
                <a:tab pos="895350" algn="l"/>
              </a:tabLst>
              <a:defRPr/>
            </a:pPr>
            <a:r>
              <a:rPr lang="en-US" dirty="0" err="1" smtClean="0">
                <a:solidFill>
                  <a:srgbClr val="FF0000"/>
                </a:solidFill>
              </a:rPr>
              <a:t>Cytotec</a:t>
            </a:r>
            <a:r>
              <a:rPr lang="en-US" dirty="0" smtClean="0">
                <a:solidFill>
                  <a:srgbClr val="FF0000"/>
                </a:solidFill>
              </a:rPr>
              <a:t>: </a:t>
            </a:r>
            <a:r>
              <a:rPr lang="en-US" dirty="0" smtClean="0"/>
              <a:t>Indicated in </a:t>
            </a:r>
            <a:r>
              <a:rPr lang="en-US" b="1" u="sng" dirty="0" smtClean="0"/>
              <a:t>1</a:t>
            </a:r>
            <a:r>
              <a:rPr lang="en-US" b="1" u="sng" baseline="30000" dirty="0" smtClean="0"/>
              <a:t>st</a:t>
            </a:r>
            <a:r>
              <a:rPr lang="en-US" b="1" u="sng" dirty="0" smtClean="0"/>
              <a:t> &amp; 2</a:t>
            </a:r>
            <a:r>
              <a:rPr lang="en-US" b="1" u="sng" baseline="30000" dirty="0" smtClean="0"/>
              <a:t>nd</a:t>
            </a:r>
            <a:r>
              <a:rPr lang="en-US" b="1" u="sng" dirty="0" smtClean="0"/>
              <a:t> trimesters</a:t>
            </a:r>
            <a:r>
              <a:rPr lang="en-US" dirty="0" smtClean="0"/>
              <a:t> missed abortions.</a:t>
            </a:r>
          </a:p>
          <a:p>
            <a:pPr marL="1893888" lvl="2" indent="-457200" eaLnBrk="1" fontAlgn="auto" hangingPunct="1">
              <a:spcBef>
                <a:spcPct val="0"/>
              </a:spcBef>
              <a:spcAft>
                <a:spcPts val="0"/>
              </a:spcAft>
              <a:buClr>
                <a:schemeClr val="tx1"/>
              </a:buClr>
              <a:buFont typeface="Wingdings" pitchFamily="2" charset="2"/>
              <a:buChar char="Ø"/>
              <a:tabLst>
                <a:tab pos="895350" algn="l"/>
              </a:tabLst>
              <a:defRPr/>
            </a:pPr>
            <a:r>
              <a:rPr lang="en-US" sz="2000" dirty="0" err="1" smtClean="0"/>
              <a:t>Cytotec</a:t>
            </a:r>
            <a:r>
              <a:rPr lang="en-US" sz="2000" dirty="0" smtClean="0"/>
              <a:t> vaginal ( is the best) or oral tab. 200 </a:t>
            </a:r>
            <a:r>
              <a:rPr lang="en-US" sz="2000" dirty="0" err="1" smtClean="0"/>
              <a:t>μg</a:t>
            </a:r>
            <a:r>
              <a:rPr lang="en-US" sz="2000" dirty="0" smtClean="0"/>
              <a:t>, 2 tab/ 3 hrs/ up to 5 doses daily, which can be repeated next day if there is no response in the first day</a:t>
            </a:r>
          </a:p>
          <a:p>
            <a:pPr marL="1893888" lvl="2" indent="-457200" eaLnBrk="1" fontAlgn="auto" hangingPunct="1">
              <a:spcBef>
                <a:spcPct val="0"/>
              </a:spcBef>
              <a:spcAft>
                <a:spcPts val="0"/>
              </a:spcAft>
              <a:buClr>
                <a:schemeClr val="tx1"/>
              </a:buClr>
              <a:buFont typeface="Wingdings" pitchFamily="2" charset="2"/>
              <a:buChar char="Ø"/>
              <a:tabLst>
                <a:tab pos="895350" algn="l"/>
              </a:tabLst>
              <a:defRPr/>
            </a:pPr>
            <a:r>
              <a:rPr lang="en-US" sz="2000" dirty="0" smtClean="0"/>
              <a:t>Subsequent surgical evacuation is needed in cases of RPOC</a:t>
            </a:r>
          </a:p>
          <a:p>
            <a:pPr marL="1893888" lvl="2" indent="-457200" eaLnBrk="1" fontAlgn="auto" hangingPunct="1">
              <a:spcBef>
                <a:spcPct val="0"/>
              </a:spcBef>
              <a:spcAft>
                <a:spcPts val="0"/>
              </a:spcAft>
              <a:buClr>
                <a:schemeClr val="tx1"/>
              </a:buClr>
              <a:buFont typeface="Wingdings" pitchFamily="2" charset="2"/>
              <a:buChar char="Ø"/>
              <a:tabLst>
                <a:tab pos="895350" algn="l"/>
              </a:tabLst>
              <a:defRPr/>
            </a:pPr>
            <a:r>
              <a:rPr lang="en-US" sz="2000" dirty="0" smtClean="0"/>
              <a:t>The main side effects of </a:t>
            </a:r>
            <a:r>
              <a:rPr lang="en-US" sz="2000" dirty="0" err="1" smtClean="0"/>
              <a:t>cytotec</a:t>
            </a:r>
            <a:r>
              <a:rPr lang="en-US" sz="2000" dirty="0" smtClean="0"/>
              <a:t> are nausea, vomiting and fever. </a:t>
            </a:r>
          </a:p>
          <a:p>
            <a:pPr marL="361950" indent="-361950" eaLnBrk="1" fontAlgn="auto" hangingPunct="1">
              <a:spcAft>
                <a:spcPts val="0"/>
              </a:spcAft>
              <a:buClr>
                <a:srgbClr val="FF0000"/>
              </a:buClr>
              <a:buFont typeface="Calibri" pitchFamily="34" charset="0"/>
              <a:buAutoNum type="arabicPeriod" startAt="3"/>
              <a:tabLst>
                <a:tab pos="895350" algn="l"/>
              </a:tabLst>
              <a:defRPr/>
            </a:pPr>
            <a:r>
              <a:rPr lang="en-US" b="1" dirty="0" smtClean="0">
                <a:solidFill>
                  <a:srgbClr val="FF0000"/>
                </a:solidFill>
              </a:rPr>
              <a:t>Post-abortion management.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p:nvPr>
        </p:nvSpPr>
        <p:spPr/>
        <p:txBody>
          <a:bodyPr>
            <a:normAutofit fontScale="90000"/>
          </a:bodyPr>
          <a:lstStyle/>
          <a:p>
            <a:pPr eaLnBrk="1" fontAlgn="auto" hangingPunct="1">
              <a:spcAft>
                <a:spcPts val="0"/>
              </a:spcAft>
              <a:defRPr/>
            </a:pPr>
            <a:r>
              <a:rPr lang="en-US" smtClean="0">
                <a:cs typeface="Times New Roman" pitchFamily="18" charset="0"/>
              </a:rPr>
              <a:t>Anembryonic pregnancy </a:t>
            </a:r>
            <a:br>
              <a:rPr lang="en-US" smtClean="0">
                <a:cs typeface="Times New Roman" pitchFamily="18" charset="0"/>
              </a:rPr>
            </a:br>
            <a:r>
              <a:rPr lang="en-US" sz="3600" i="1" smtClean="0">
                <a:cs typeface="Times New Roman" pitchFamily="18" charset="0"/>
              </a:rPr>
              <a:t>(Blighted ovum)</a:t>
            </a:r>
            <a:r>
              <a:rPr lang="en-US" sz="4000" i="1" smtClean="0">
                <a:cs typeface="Times New Roman" pitchFamily="18" charset="0"/>
              </a:rPr>
              <a:t> </a:t>
            </a:r>
            <a:endParaRPr lang="ar-SA" sz="4000" i="1" smtClean="0"/>
          </a:p>
        </p:txBody>
      </p:sp>
      <p:sp>
        <p:nvSpPr>
          <p:cNvPr id="31747" name="Content Placeholder 2"/>
          <p:cNvSpPr>
            <a:spLocks noGrp="1"/>
          </p:cNvSpPr>
          <p:nvPr>
            <p:ph sz="quarter" idx="1"/>
          </p:nvPr>
        </p:nvSpPr>
        <p:spPr>
          <a:xfrm>
            <a:off x="457200" y="2133600"/>
            <a:ext cx="8305800" cy="4419600"/>
          </a:xfrm>
        </p:spPr>
        <p:txBody>
          <a:bodyPr/>
          <a:lstStyle/>
          <a:p>
            <a:pPr marL="514350" indent="-514350" eaLnBrk="1" hangingPunct="1">
              <a:buClr>
                <a:srgbClr val="FF0000"/>
              </a:buClr>
              <a:buFont typeface="Wingdings" pitchFamily="2" charset="2"/>
              <a:buChar char="Ø"/>
            </a:pPr>
            <a:r>
              <a:rPr lang="en-US" smtClean="0"/>
              <a:t>It is due to an early death and resorption of the embryo with the persistence of the placental tissue </a:t>
            </a:r>
          </a:p>
          <a:p>
            <a:pPr marL="514350" indent="-514350" eaLnBrk="1" hangingPunct="1">
              <a:buClr>
                <a:srgbClr val="FF0000"/>
              </a:buClr>
              <a:buFont typeface="Wingdings" pitchFamily="2" charset="2"/>
              <a:buChar char="Ø"/>
            </a:pPr>
            <a:r>
              <a:rPr lang="en-US" smtClean="0"/>
              <a:t>It is  diagnosed  if </a:t>
            </a:r>
            <a:r>
              <a:rPr lang="en-US" u="sng" smtClean="0"/>
              <a:t>two ultrasound</a:t>
            </a:r>
            <a:r>
              <a:rPr lang="en-US" smtClean="0"/>
              <a:t> ( T/V or T/A) at least </a:t>
            </a:r>
            <a:r>
              <a:rPr lang="en-US" u="sng" smtClean="0"/>
              <a:t>7  days apart</a:t>
            </a:r>
            <a:r>
              <a:rPr lang="en-US" smtClean="0"/>
              <a:t> showed after 7 weeks of  gestation i.e. gestational sac &gt; 20mm , an </a:t>
            </a:r>
            <a:r>
              <a:rPr lang="en-US" u="sng" smtClean="0"/>
              <a:t>empty</a:t>
            </a:r>
            <a:r>
              <a:rPr lang="en-US" smtClean="0"/>
              <a:t> gestational sac with  no  fetal echoes seen .</a:t>
            </a:r>
          </a:p>
          <a:p>
            <a:pPr marL="514350" indent="-514350" eaLnBrk="1" hangingPunct="1">
              <a:buClr>
                <a:srgbClr val="FF0000"/>
              </a:buClr>
              <a:buFont typeface="Wingdings" pitchFamily="2" charset="2"/>
              <a:buChar char="Ø"/>
            </a:pPr>
            <a:r>
              <a:rPr lang="en-US" smtClean="0"/>
              <a:t>It is treated in a similar way to missed abortion .</a:t>
            </a:r>
          </a:p>
          <a:p>
            <a:pPr marL="514350" lvl="2" indent="-514350" eaLnBrk="1" hangingPunct="1">
              <a:spcBef>
                <a:spcPct val="0"/>
              </a:spcBef>
              <a:buClr>
                <a:srgbClr val="FF0000"/>
              </a:buClr>
              <a:buFont typeface="Calibri" pitchFamily="34" charset="0"/>
              <a:buAutoNum type="arabicPeriod"/>
            </a:pPr>
            <a:endParaRPr lang="en-US" sz="3200" b="1" smtClean="0">
              <a:solidFill>
                <a:srgbClr val="FF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smtClean="0"/>
              <a:t>Septic abortion </a:t>
            </a:r>
          </a:p>
        </p:txBody>
      </p:sp>
      <p:sp>
        <p:nvSpPr>
          <p:cNvPr id="32771" name="Content Placeholder 2"/>
          <p:cNvSpPr>
            <a:spLocks noGrp="1"/>
          </p:cNvSpPr>
          <p:nvPr>
            <p:ph sz="quarter" idx="1"/>
          </p:nvPr>
        </p:nvSpPr>
        <p:spPr/>
        <p:txBody>
          <a:bodyPr/>
          <a:lstStyle/>
          <a:p>
            <a:pPr eaLnBrk="1" hangingPunct="1"/>
            <a:r>
              <a:rPr lang="en-US" sz="2400" smtClean="0"/>
              <a:t>Spontaneous or induced termination of a pregnancy in which the mother's life may be threatened because of the invasion of germs into the endometrium, myometrium, and beyond. </a:t>
            </a:r>
          </a:p>
          <a:p>
            <a:pPr eaLnBrk="1" hangingPunct="1"/>
            <a:r>
              <a:rPr lang="en-US" sz="2400" smtClean="0"/>
              <a:t>The woman requires immediate and intensive care</a:t>
            </a:r>
          </a:p>
          <a:p>
            <a:pPr eaLnBrk="1" hangingPunct="1"/>
            <a:r>
              <a:rPr lang="en-US" sz="2400" smtClean="0"/>
              <a:t>Massive antibiotic therapy</a:t>
            </a:r>
          </a:p>
          <a:p>
            <a:pPr eaLnBrk="1" hangingPunct="1"/>
            <a:r>
              <a:rPr lang="en-US" sz="2400" smtClean="0"/>
              <a:t>Evacuation of the uterus</a:t>
            </a:r>
          </a:p>
          <a:p>
            <a:pPr eaLnBrk="1" hangingPunct="1"/>
            <a:r>
              <a:rPr lang="en-US" sz="2400" smtClean="0"/>
              <a:t>Emergency hysterectomy to prevent death from overwhelming infection and septic shock. </a:t>
            </a:r>
          </a:p>
          <a:p>
            <a:pPr eaLnBrk="1" hangingPunct="1"/>
            <a:endParaRPr lang="en-US" sz="240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cs typeface="Times New Roman" pitchFamily="18" charset="0"/>
              </a:rPr>
              <a:t> Complications of abortion </a:t>
            </a:r>
          </a:p>
        </p:txBody>
      </p:sp>
      <p:sp>
        <p:nvSpPr>
          <p:cNvPr id="36866" name="Content Placeholder 2"/>
          <p:cNvSpPr>
            <a:spLocks noGrp="1"/>
          </p:cNvSpPr>
          <p:nvPr>
            <p:ph sz="quarter" idx="1"/>
          </p:nvPr>
        </p:nvSpPr>
        <p:spPr>
          <a:xfrm>
            <a:off x="457200" y="1828800"/>
            <a:ext cx="8382000" cy="4724400"/>
          </a:xfrm>
        </p:spPr>
        <p:txBody>
          <a:bodyPr>
            <a:normAutofit fontScale="92500" lnSpcReduction="10000"/>
          </a:bodyPr>
          <a:lstStyle/>
          <a:p>
            <a:pPr marL="514350" indent="-514350" eaLnBrk="1" fontAlgn="auto" hangingPunct="1">
              <a:spcAft>
                <a:spcPts val="0"/>
              </a:spcAft>
              <a:buClr>
                <a:schemeClr val="accent3"/>
              </a:buClr>
              <a:buFont typeface="Calibri" pitchFamily="34" charset="0"/>
              <a:buAutoNum type="arabicPeriod"/>
              <a:defRPr/>
            </a:pPr>
            <a:r>
              <a:rPr lang="en-US" sz="2400" b="1" i="1" dirty="0" smtClean="0">
                <a:solidFill>
                  <a:srgbClr val="FF0000"/>
                </a:solidFill>
              </a:rPr>
              <a:t>Haemorrhage</a:t>
            </a:r>
            <a:r>
              <a:rPr lang="en-US" sz="2400" i="1" dirty="0" smtClean="0"/>
              <a:t> .</a:t>
            </a:r>
            <a:endParaRPr lang="en-US" sz="2400" dirty="0" smtClean="0"/>
          </a:p>
          <a:p>
            <a:pPr marL="514350" indent="-514350" eaLnBrk="1" fontAlgn="auto" hangingPunct="1">
              <a:spcAft>
                <a:spcPts val="0"/>
              </a:spcAft>
              <a:buClr>
                <a:schemeClr val="accent3"/>
              </a:buClr>
              <a:buFont typeface="Calibri" pitchFamily="34" charset="0"/>
              <a:buAutoNum type="arabicPeriod"/>
              <a:defRPr/>
            </a:pPr>
            <a:r>
              <a:rPr lang="en-US" sz="2400" b="1" i="1" dirty="0" smtClean="0">
                <a:solidFill>
                  <a:srgbClr val="FF0000"/>
                </a:solidFill>
              </a:rPr>
              <a:t> Complication related to surgical evacuation </a:t>
            </a:r>
            <a:r>
              <a:rPr lang="en-US" sz="2400" b="1" i="1" dirty="0" err="1" smtClean="0">
                <a:solidFill>
                  <a:srgbClr val="FF0000"/>
                </a:solidFill>
              </a:rPr>
              <a:t>ie</a:t>
            </a:r>
            <a:r>
              <a:rPr lang="en-US" sz="2400" b="1" i="1" dirty="0" smtClean="0">
                <a:solidFill>
                  <a:srgbClr val="FF0000"/>
                </a:solidFill>
              </a:rPr>
              <a:t> E&amp;C and D&amp;C</a:t>
            </a:r>
            <a:r>
              <a:rPr lang="en-US" sz="2400" i="1" dirty="0" smtClean="0">
                <a:solidFill>
                  <a:srgbClr val="FF0000"/>
                </a:solidFill>
              </a:rPr>
              <a:t>.</a:t>
            </a:r>
            <a:endParaRPr lang="en-US" sz="2400" dirty="0" smtClean="0">
              <a:solidFill>
                <a:srgbClr val="FF0000"/>
              </a:solidFill>
            </a:endParaRPr>
          </a:p>
          <a:p>
            <a:pPr marL="685800" lvl="1" indent="-400050" eaLnBrk="1" fontAlgn="auto" hangingPunct="1">
              <a:spcAft>
                <a:spcPts val="0"/>
              </a:spcAft>
              <a:buFont typeface="Wingdings 2"/>
              <a:buChar char=""/>
              <a:defRPr/>
            </a:pPr>
            <a:r>
              <a:rPr lang="en-US" dirty="0" smtClean="0"/>
              <a:t>Uterine perforation</a:t>
            </a:r>
            <a:r>
              <a:rPr lang="en-US" b="1" dirty="0" smtClean="0"/>
              <a:t>- </a:t>
            </a:r>
            <a:r>
              <a:rPr lang="en-US" dirty="0" smtClean="0"/>
              <a:t>which may lead to rupture uterus</a:t>
            </a:r>
            <a:r>
              <a:rPr lang="en-US" b="1" dirty="0" smtClean="0"/>
              <a:t> </a:t>
            </a:r>
            <a:r>
              <a:rPr lang="en-US" dirty="0" smtClean="0"/>
              <a:t>in the subsequent pregnancy.</a:t>
            </a:r>
          </a:p>
          <a:p>
            <a:pPr marL="685800" lvl="1" indent="-400050" eaLnBrk="1" fontAlgn="auto" hangingPunct="1">
              <a:spcAft>
                <a:spcPts val="0"/>
              </a:spcAft>
              <a:buFont typeface="Wingdings 2"/>
              <a:buChar char=""/>
              <a:defRPr/>
            </a:pPr>
            <a:r>
              <a:rPr lang="en-US" dirty="0" smtClean="0"/>
              <a:t>Cervical tear &amp;</a:t>
            </a:r>
            <a:r>
              <a:rPr lang="en-US" b="1" dirty="0" smtClean="0"/>
              <a:t> </a:t>
            </a:r>
            <a:r>
              <a:rPr lang="en-US" dirty="0" smtClean="0"/>
              <a:t>excessive cervical dilatation</a:t>
            </a:r>
            <a:r>
              <a:rPr lang="en-US" b="1" dirty="0" smtClean="0"/>
              <a:t> – </a:t>
            </a:r>
            <a:r>
              <a:rPr lang="en-US" dirty="0" smtClean="0"/>
              <a:t>which may lead to cervical incompetence.</a:t>
            </a:r>
          </a:p>
          <a:p>
            <a:pPr marL="685800" lvl="1" indent="-400050" eaLnBrk="1" fontAlgn="auto" hangingPunct="1">
              <a:spcAft>
                <a:spcPts val="0"/>
              </a:spcAft>
              <a:buFont typeface="Wingdings 2"/>
              <a:buChar char=""/>
              <a:defRPr/>
            </a:pPr>
            <a:r>
              <a:rPr lang="en-US" dirty="0" smtClean="0"/>
              <a:t>Infection</a:t>
            </a:r>
            <a:r>
              <a:rPr lang="en-US" b="1" dirty="0" smtClean="0"/>
              <a:t> – </a:t>
            </a:r>
            <a:r>
              <a:rPr lang="en-US" dirty="0" smtClean="0"/>
              <a:t>which may lead to infertility &amp; </a:t>
            </a:r>
            <a:r>
              <a:rPr lang="en-US" dirty="0" err="1" smtClean="0"/>
              <a:t>Asherman's</a:t>
            </a:r>
            <a:r>
              <a:rPr lang="en-US" dirty="0" smtClean="0"/>
              <a:t> syndrome.</a:t>
            </a:r>
          </a:p>
          <a:p>
            <a:pPr marL="685800" lvl="1" indent="-400050" eaLnBrk="1" fontAlgn="auto" hangingPunct="1">
              <a:spcAft>
                <a:spcPts val="0"/>
              </a:spcAft>
              <a:buFont typeface="Wingdings 2"/>
              <a:buChar char=""/>
              <a:defRPr/>
            </a:pPr>
            <a:r>
              <a:rPr lang="en-US" dirty="0" smtClean="0"/>
              <a:t>Excessive curettage</a:t>
            </a:r>
            <a:r>
              <a:rPr lang="en-US" b="1" dirty="0" smtClean="0"/>
              <a:t> – </a:t>
            </a:r>
            <a:r>
              <a:rPr lang="en-US" dirty="0" smtClean="0"/>
              <a:t>which may lead to Adenomyosis</a:t>
            </a:r>
          </a:p>
          <a:p>
            <a:pPr marL="514350" indent="-514350" eaLnBrk="1" fontAlgn="auto" hangingPunct="1">
              <a:spcAft>
                <a:spcPts val="0"/>
              </a:spcAft>
              <a:buClr>
                <a:schemeClr val="accent3"/>
              </a:buClr>
              <a:buFont typeface="Calibri" pitchFamily="34" charset="0"/>
              <a:buAutoNum type="arabicPeriod"/>
              <a:defRPr/>
            </a:pPr>
            <a:r>
              <a:rPr lang="en-US" sz="2400" b="1" i="1" dirty="0" smtClean="0">
                <a:solidFill>
                  <a:srgbClr val="FF0000"/>
                </a:solidFill>
              </a:rPr>
              <a:t> </a:t>
            </a:r>
            <a:r>
              <a:rPr lang="en-US" sz="2400" b="1" i="1" dirty="0" err="1" smtClean="0">
                <a:solidFill>
                  <a:srgbClr val="FF0000"/>
                </a:solidFill>
              </a:rPr>
              <a:t>Rh</a:t>
            </a:r>
            <a:r>
              <a:rPr lang="en-US" sz="2400" b="1" i="1" dirty="0" smtClean="0">
                <a:solidFill>
                  <a:srgbClr val="FF0000"/>
                </a:solidFill>
              </a:rPr>
              <a:t>- </a:t>
            </a:r>
            <a:r>
              <a:rPr lang="en-US" sz="2400" b="1" i="1" dirty="0" err="1" smtClean="0">
                <a:solidFill>
                  <a:srgbClr val="FF0000"/>
                </a:solidFill>
              </a:rPr>
              <a:t>iso</a:t>
            </a:r>
            <a:r>
              <a:rPr lang="en-US" sz="2400" b="1" i="1" dirty="0" smtClean="0">
                <a:solidFill>
                  <a:srgbClr val="FF0000"/>
                </a:solidFill>
              </a:rPr>
              <a:t> </a:t>
            </a:r>
            <a:r>
              <a:rPr lang="en-US" sz="2400" b="1" i="1" dirty="0" err="1" smtClean="0">
                <a:solidFill>
                  <a:srgbClr val="FF0000"/>
                </a:solidFill>
              </a:rPr>
              <a:t>immunisation</a:t>
            </a:r>
            <a:r>
              <a:rPr lang="en-US" sz="2400" b="1" i="1" dirty="0" smtClean="0">
                <a:solidFill>
                  <a:srgbClr val="FF0000"/>
                </a:solidFill>
              </a:rPr>
              <a:t> </a:t>
            </a:r>
            <a:r>
              <a:rPr lang="en-US" sz="2400" dirty="0" smtClean="0">
                <a:sym typeface="Wingdings" pitchFamily="2" charset="2"/>
              </a:rPr>
              <a:t></a:t>
            </a:r>
            <a:r>
              <a:rPr lang="en-US" sz="2400" dirty="0" smtClean="0"/>
              <a:t> if the anti –D is not given or if the dose is inadequate</a:t>
            </a:r>
            <a:r>
              <a:rPr lang="en-US" sz="2400" i="1" dirty="0" smtClean="0"/>
              <a:t> .</a:t>
            </a:r>
            <a:endParaRPr lang="en-US" sz="2400" dirty="0" smtClean="0"/>
          </a:p>
          <a:p>
            <a:pPr marL="514350" indent="-514350" eaLnBrk="1" fontAlgn="auto" hangingPunct="1">
              <a:spcAft>
                <a:spcPts val="0"/>
              </a:spcAft>
              <a:buClr>
                <a:schemeClr val="accent3"/>
              </a:buClr>
              <a:buFont typeface="Calibri" pitchFamily="34" charset="0"/>
              <a:buAutoNum type="arabicPeriod"/>
              <a:defRPr/>
            </a:pPr>
            <a:r>
              <a:rPr lang="en-US" sz="2400" b="1" i="1" dirty="0" smtClean="0">
                <a:solidFill>
                  <a:srgbClr val="FF0000"/>
                </a:solidFill>
              </a:rPr>
              <a:t>Psychological trauma </a:t>
            </a:r>
            <a:r>
              <a:rPr lang="en-US" sz="2400" i="1" dirty="0" smtClean="0"/>
              <a:t>.</a:t>
            </a:r>
            <a:endParaRPr lang="en-US" sz="2400" dirty="0" smtClean="0"/>
          </a:p>
          <a:p>
            <a:pPr marL="514350" indent="-514350" eaLnBrk="1" fontAlgn="auto" hangingPunct="1">
              <a:spcAft>
                <a:spcPts val="0"/>
              </a:spcAft>
              <a:buClr>
                <a:schemeClr val="accent3"/>
              </a:buClr>
              <a:buFont typeface="Calibri" pitchFamily="34" charset="0"/>
              <a:buAutoNum type="arabicPeriod"/>
              <a:defRPr/>
            </a:pPr>
            <a:endParaRPr lang="en-US" dirty="0" smtClean="0"/>
          </a:p>
          <a:p>
            <a:pPr marL="514350" lvl="2" indent="-514350" eaLnBrk="1" fontAlgn="auto" hangingPunct="1">
              <a:spcBef>
                <a:spcPct val="0"/>
              </a:spcBef>
              <a:spcAft>
                <a:spcPts val="0"/>
              </a:spcAft>
              <a:buClr>
                <a:srgbClr val="FF0000"/>
              </a:buClr>
              <a:buFont typeface="Calibri" pitchFamily="34" charset="0"/>
              <a:buAutoNum type="arabicPeriod"/>
              <a:defRPr/>
            </a:pPr>
            <a:endParaRPr lang="en-US" sz="3200" b="1"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Categories of Abortions</a:t>
            </a:r>
            <a:endParaRPr lang="en-US" dirty="0">
              <a:solidFill>
                <a:schemeClr val="accent1">
                  <a:satMod val="150000"/>
                </a:schemeClr>
              </a:solidFill>
            </a:endParaRPr>
          </a:p>
        </p:txBody>
      </p:sp>
      <p:sp>
        <p:nvSpPr>
          <p:cNvPr id="3" name="Content Placeholder 2"/>
          <p:cNvSpPr>
            <a:spLocks noGrp="1"/>
          </p:cNvSpPr>
          <p:nvPr>
            <p:ph sz="quarter" idx="1"/>
          </p:nvPr>
        </p:nvSpPr>
        <p:spPr/>
        <p:txBody>
          <a:bodyPr rtlCol="0">
            <a:normAutofit/>
          </a:bodyPr>
          <a:lstStyle/>
          <a:p>
            <a:pPr marL="438912" indent="-320040" eaLnBrk="1" fontAlgn="auto" hangingPunct="1">
              <a:spcBef>
                <a:spcPts val="0"/>
              </a:spcBef>
              <a:spcAft>
                <a:spcPts val="0"/>
              </a:spcAft>
              <a:buClr>
                <a:schemeClr val="accent3"/>
              </a:buClr>
              <a:buFont typeface="Wingdings 2" pitchFamily="18" charset="2"/>
              <a:buNone/>
              <a:defRPr/>
            </a:pPr>
            <a:r>
              <a:rPr lang="en-US" dirty="0" smtClean="0"/>
              <a:t>These include: </a:t>
            </a:r>
          </a:p>
          <a:p>
            <a:pPr marL="633222" indent="-514350" eaLnBrk="1" fontAlgn="auto" hangingPunct="1">
              <a:spcBef>
                <a:spcPts val="0"/>
              </a:spcBef>
              <a:spcAft>
                <a:spcPts val="0"/>
              </a:spcAft>
              <a:buClr>
                <a:schemeClr val="accent3"/>
              </a:buClr>
              <a:buFont typeface="+mj-lt"/>
              <a:buAutoNum type="arabicPeriod"/>
              <a:defRPr/>
            </a:pPr>
            <a:r>
              <a:rPr lang="en-US" dirty="0" smtClean="0"/>
              <a:t>Threatened </a:t>
            </a:r>
          </a:p>
          <a:p>
            <a:pPr marL="633222" indent="-514350" eaLnBrk="1" fontAlgn="auto" hangingPunct="1">
              <a:spcBef>
                <a:spcPts val="0"/>
              </a:spcBef>
              <a:spcAft>
                <a:spcPts val="0"/>
              </a:spcAft>
              <a:buClr>
                <a:schemeClr val="accent3"/>
              </a:buClr>
              <a:buFont typeface="+mj-lt"/>
              <a:buAutoNum type="arabicPeriod"/>
              <a:defRPr/>
            </a:pPr>
            <a:r>
              <a:rPr lang="en-US" dirty="0" smtClean="0"/>
              <a:t>Inevitable </a:t>
            </a:r>
          </a:p>
          <a:p>
            <a:pPr marL="633222" indent="-514350" eaLnBrk="1" fontAlgn="auto" hangingPunct="1">
              <a:spcBef>
                <a:spcPts val="0"/>
              </a:spcBef>
              <a:spcAft>
                <a:spcPts val="0"/>
              </a:spcAft>
              <a:buClr>
                <a:schemeClr val="accent3"/>
              </a:buClr>
              <a:buFont typeface="+mj-lt"/>
              <a:buAutoNum type="arabicPeriod"/>
              <a:defRPr/>
            </a:pPr>
            <a:r>
              <a:rPr lang="en-US" dirty="0" smtClean="0"/>
              <a:t>Incomplete </a:t>
            </a:r>
          </a:p>
          <a:p>
            <a:pPr marL="633222" indent="-514350" eaLnBrk="1" fontAlgn="auto" hangingPunct="1">
              <a:spcBef>
                <a:spcPts val="0"/>
              </a:spcBef>
              <a:spcAft>
                <a:spcPts val="0"/>
              </a:spcAft>
              <a:buClr>
                <a:schemeClr val="accent3"/>
              </a:buClr>
              <a:buFont typeface="+mj-lt"/>
              <a:buAutoNum type="arabicPeriod"/>
              <a:defRPr/>
            </a:pPr>
            <a:r>
              <a:rPr lang="en-US" dirty="0" smtClean="0"/>
              <a:t>Complete </a:t>
            </a:r>
          </a:p>
          <a:p>
            <a:pPr marL="633222" indent="-514350" eaLnBrk="1" fontAlgn="auto" hangingPunct="1">
              <a:spcBef>
                <a:spcPts val="0"/>
              </a:spcBef>
              <a:spcAft>
                <a:spcPts val="0"/>
              </a:spcAft>
              <a:buClr>
                <a:schemeClr val="accent3"/>
              </a:buClr>
              <a:buFont typeface="+mj-lt"/>
              <a:buAutoNum type="arabicPeriod"/>
              <a:defRPr/>
            </a:pPr>
            <a:r>
              <a:rPr lang="en-US" dirty="0" smtClean="0"/>
              <a:t>Septic </a:t>
            </a:r>
          </a:p>
          <a:p>
            <a:pPr marL="438912" indent="-320040" eaLnBrk="1" fontAlgn="auto" hangingPunct="1">
              <a:spcBef>
                <a:spcPts val="0"/>
              </a:spcBef>
              <a:spcAft>
                <a:spcPts val="0"/>
              </a:spcAft>
              <a:buClr>
                <a:schemeClr val="accent3"/>
              </a:buClr>
              <a:buFont typeface="Wingdings 2"/>
              <a:buChar char=""/>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cs typeface="Times New Roman" pitchFamily="18" charset="0"/>
              </a:rPr>
              <a:t>Post - abortion management</a:t>
            </a:r>
          </a:p>
        </p:txBody>
      </p:sp>
      <p:sp>
        <p:nvSpPr>
          <p:cNvPr id="34819" name="Rectangle 1"/>
          <p:cNvSpPr>
            <a:spLocks noGrp="1" noChangeArrowheads="1"/>
          </p:cNvSpPr>
          <p:nvPr>
            <p:ph sz="quarter" idx="1"/>
          </p:nvPr>
        </p:nvSpPr>
        <p:spPr>
          <a:xfrm>
            <a:off x="381000" y="1524000"/>
            <a:ext cx="8001000" cy="5149850"/>
          </a:xfrm>
        </p:spPr>
        <p:txBody>
          <a:bodyPr anchor="ctr">
            <a:spAutoFit/>
          </a:bodyPr>
          <a:lstStyle/>
          <a:p>
            <a:pPr marL="163513" indent="0" eaLnBrk="1" hangingPunct="1">
              <a:buFont typeface="Arial" pitchFamily="34" charset="0"/>
              <a:buNone/>
              <a:tabLst>
                <a:tab pos="450850" algn="l"/>
              </a:tabLst>
            </a:pPr>
            <a:r>
              <a:rPr lang="en-US" sz="2800" smtClean="0"/>
              <a:t>In cases of incomplete, inevitable, complete, missed &amp; septic abortions </a:t>
            </a:r>
          </a:p>
          <a:p>
            <a:pPr marL="234950" lvl="1" indent="327025" eaLnBrk="1" hangingPunct="1">
              <a:spcBef>
                <a:spcPct val="0"/>
              </a:spcBef>
              <a:buFont typeface="Calibri" pitchFamily="34" charset="0"/>
              <a:buAutoNum type="arabicPeriod"/>
              <a:tabLst>
                <a:tab pos="450850" algn="l"/>
              </a:tabLst>
            </a:pPr>
            <a:r>
              <a:rPr lang="en-US" sz="3200" b="1" i="1" smtClean="0">
                <a:solidFill>
                  <a:srgbClr val="FF0000"/>
                </a:solidFill>
              </a:rPr>
              <a:t>Support: </a:t>
            </a:r>
            <a:r>
              <a:rPr lang="en-US" smtClean="0"/>
              <a:t>from the husband, family&amp; obstetric staff</a:t>
            </a:r>
          </a:p>
          <a:p>
            <a:pPr marL="234950" lvl="1" indent="327025" eaLnBrk="1" hangingPunct="1">
              <a:spcBef>
                <a:spcPct val="0"/>
              </a:spcBef>
              <a:buFont typeface="Calibri" pitchFamily="34" charset="0"/>
              <a:buAutoNum type="arabicPeriod"/>
              <a:tabLst>
                <a:tab pos="450850" algn="l"/>
              </a:tabLst>
            </a:pPr>
            <a:r>
              <a:rPr lang="en-US" sz="3200" b="1" i="1" smtClean="0">
                <a:solidFill>
                  <a:srgbClr val="FF0000"/>
                </a:solidFill>
              </a:rPr>
              <a:t>Anti D</a:t>
            </a:r>
            <a:r>
              <a:rPr lang="en-US" sz="3200" b="1" smtClean="0">
                <a:solidFill>
                  <a:srgbClr val="FF0000"/>
                </a:solidFill>
              </a:rPr>
              <a:t> </a:t>
            </a:r>
            <a:r>
              <a:rPr lang="en-US" smtClean="0"/>
              <a:t>– to all Rh –ve, nonimmunised patients, 			whose husbands are Rh+ve</a:t>
            </a:r>
          </a:p>
          <a:p>
            <a:pPr marL="234950" lvl="1" indent="327025" eaLnBrk="1" hangingPunct="1">
              <a:spcBef>
                <a:spcPct val="0"/>
              </a:spcBef>
              <a:buFont typeface="Calibri" pitchFamily="34" charset="0"/>
              <a:buAutoNum type="arabicPeriod" startAt="3"/>
              <a:tabLst>
                <a:tab pos="450850" algn="l"/>
              </a:tabLst>
            </a:pPr>
            <a:r>
              <a:rPr lang="en-US" sz="3200" b="1" i="1" smtClean="0">
                <a:solidFill>
                  <a:srgbClr val="FF0000"/>
                </a:solidFill>
              </a:rPr>
              <a:t> Counseling &amp; explanation:</a:t>
            </a:r>
            <a:endParaRPr lang="en-US" sz="3200" b="1" smtClean="0">
              <a:solidFill>
                <a:srgbClr val="FF0000"/>
              </a:solidFill>
            </a:endParaRPr>
          </a:p>
          <a:p>
            <a:pPr marL="685800" lvl="2" indent="400050" eaLnBrk="1" hangingPunct="1">
              <a:spcBef>
                <a:spcPct val="0"/>
              </a:spcBef>
              <a:buFont typeface="Calibri" pitchFamily="34" charset="0"/>
              <a:buAutoNum type="alphaUcPeriod"/>
              <a:tabLst>
                <a:tab pos="450850" algn="l"/>
              </a:tabLst>
            </a:pPr>
            <a:r>
              <a:rPr lang="en-US" sz="2800" b="1" i="1" smtClean="0">
                <a:solidFill>
                  <a:srgbClr val="00FF00"/>
                </a:solidFill>
              </a:rPr>
              <a:t>Contraception (Hormonal, IUCD, Barrier) </a:t>
            </a:r>
            <a:r>
              <a:rPr lang="en-US" u="sng" smtClean="0"/>
              <a:t>Should start immediately after abortion </a:t>
            </a:r>
            <a:r>
              <a:rPr lang="en-US" smtClean="0"/>
              <a:t>if   the patient choose to wait , because </a:t>
            </a:r>
            <a:r>
              <a:rPr lang="en-US" u="sng" smtClean="0"/>
              <a:t>ovulation can occur 14 days after abortion</a:t>
            </a:r>
            <a:r>
              <a:rPr lang="en-US" smtClean="0"/>
              <a:t> and so pregnancy can occur before the expected next period . </a:t>
            </a:r>
            <a:endParaRPr lang="en-US" sz="32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US" smtClean="0">
                <a:cs typeface="Times New Roman" pitchFamily="18" charset="0"/>
              </a:rPr>
              <a:t>Post - abortion management</a:t>
            </a:r>
          </a:p>
        </p:txBody>
      </p:sp>
      <p:sp>
        <p:nvSpPr>
          <p:cNvPr id="35843" name="Rectangle 1"/>
          <p:cNvSpPr>
            <a:spLocks noGrp="1" noChangeArrowheads="1"/>
          </p:cNvSpPr>
          <p:nvPr>
            <p:ph sz="quarter" idx="1"/>
          </p:nvPr>
        </p:nvSpPr>
        <p:spPr>
          <a:xfrm>
            <a:off x="304800" y="1535113"/>
            <a:ext cx="8534400" cy="4560887"/>
          </a:xfrm>
        </p:spPr>
        <p:txBody>
          <a:bodyPr anchor="ctr">
            <a:spAutoFit/>
          </a:bodyPr>
          <a:lstStyle/>
          <a:p>
            <a:pPr marL="163513" lvl="1" indent="407988" eaLnBrk="1" hangingPunct="1">
              <a:spcBef>
                <a:spcPct val="0"/>
              </a:spcBef>
              <a:buFont typeface="Calibri" pitchFamily="34" charset="0"/>
              <a:buAutoNum type="arabicPeriod" startAt="3"/>
              <a:tabLst>
                <a:tab pos="450850" algn="l"/>
              </a:tabLst>
            </a:pPr>
            <a:r>
              <a:rPr lang="en-US" sz="3200" b="1" i="1" smtClean="0">
                <a:solidFill>
                  <a:srgbClr val="FF0000"/>
                </a:solidFill>
              </a:rPr>
              <a:t> Counseling &amp; explanation:</a:t>
            </a:r>
          </a:p>
          <a:p>
            <a:pPr marL="800100" lvl="2" indent="533400" eaLnBrk="1" hangingPunct="1">
              <a:spcBef>
                <a:spcPct val="0"/>
              </a:spcBef>
              <a:buFont typeface="Calibri" pitchFamily="34" charset="0"/>
              <a:buAutoNum type="alphaUcPeriod" startAt="2"/>
              <a:tabLst>
                <a:tab pos="450850" algn="l"/>
              </a:tabLst>
            </a:pPr>
            <a:r>
              <a:rPr lang="en-US" sz="2800" b="1" i="1" smtClean="0">
                <a:solidFill>
                  <a:srgbClr val="00FF00"/>
                </a:solidFill>
              </a:rPr>
              <a:t>When can try again : </a:t>
            </a:r>
          </a:p>
          <a:p>
            <a:pPr marL="800100" lvl="2" indent="533400" eaLnBrk="1" hangingPunct="1">
              <a:spcBef>
                <a:spcPct val="0"/>
              </a:spcBef>
              <a:buFont typeface="Wingdings" pitchFamily="2" charset="2"/>
              <a:buChar char="§"/>
              <a:tabLst>
                <a:tab pos="450850" algn="l"/>
              </a:tabLst>
            </a:pPr>
            <a:r>
              <a:rPr lang="en-US" smtClean="0"/>
              <a:t> Best to wait for 3 months before trying again . This time allow to regulate cycles and to know the LMP, to give folic acid, and to allow the patient to be in the best shape (physically and emotionally) for the next pregnancy</a:t>
            </a:r>
          </a:p>
          <a:p>
            <a:pPr marL="800100" lvl="2" indent="533400" eaLnBrk="1" hangingPunct="1">
              <a:spcBef>
                <a:spcPct val="0"/>
              </a:spcBef>
              <a:buFont typeface="Calibri" pitchFamily="34" charset="0"/>
              <a:buAutoNum type="alphaUcPeriod" startAt="3"/>
              <a:tabLst>
                <a:tab pos="450850" algn="l"/>
              </a:tabLst>
            </a:pPr>
            <a:r>
              <a:rPr lang="en-US" sz="2800" b="1" i="1" smtClean="0">
                <a:solidFill>
                  <a:srgbClr val="00FF00"/>
                </a:solidFill>
              </a:rPr>
              <a:t>Why has it happened</a:t>
            </a:r>
            <a:r>
              <a:rPr lang="en-US" sz="3200" b="1" i="1" smtClean="0">
                <a:solidFill>
                  <a:srgbClr val="00FF00"/>
                </a:solidFill>
              </a:rPr>
              <a:t> </a:t>
            </a:r>
          </a:p>
          <a:p>
            <a:pPr marL="800100" lvl="2" indent="533400" eaLnBrk="1" hangingPunct="1">
              <a:buFont typeface="Wingdings" pitchFamily="2" charset="2"/>
              <a:buChar char="§"/>
              <a:tabLst>
                <a:tab pos="450850" algn="l"/>
              </a:tabLst>
            </a:pPr>
            <a:r>
              <a:rPr lang="en-US" smtClean="0"/>
              <a:t>In the fiIn the majority of cases there is no obvious cause</a:t>
            </a:r>
          </a:p>
          <a:p>
            <a:pPr marL="800100" lvl="2" indent="533400" eaLnBrk="1" hangingPunct="1">
              <a:buFont typeface="Wingdings" pitchFamily="2" charset="2"/>
              <a:buChar char="§"/>
              <a:tabLst>
                <a:tab pos="450850" algn="l"/>
              </a:tabLst>
            </a:pPr>
            <a:r>
              <a:rPr lang="en-US" smtClean="0"/>
              <a:t>In the first trimester abortion , the most common  cause 			is  fetal chromosomal abnormality</a:t>
            </a:r>
          </a:p>
          <a:p>
            <a:pPr marL="800100" lvl="2" indent="533400" eaLnBrk="1" hangingPunct="1">
              <a:spcBef>
                <a:spcPct val="0"/>
              </a:spcBef>
              <a:buFont typeface="Wingdings" pitchFamily="2" charset="2"/>
              <a:buChar char="§"/>
              <a:tabLst>
                <a:tab pos="450850" algn="l"/>
              </a:tabLst>
            </a:pP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smtClean="0">
                <a:cs typeface="Times New Roman" pitchFamily="18" charset="0"/>
              </a:rPr>
              <a:t>Post - abortion management</a:t>
            </a:r>
            <a:endParaRPr lang="en-US" smtClean="0"/>
          </a:p>
        </p:txBody>
      </p:sp>
      <p:sp>
        <p:nvSpPr>
          <p:cNvPr id="36867" name="Content Placeholder 2"/>
          <p:cNvSpPr>
            <a:spLocks noGrp="1"/>
          </p:cNvSpPr>
          <p:nvPr>
            <p:ph sz="quarter" idx="1"/>
          </p:nvPr>
        </p:nvSpPr>
        <p:spPr/>
        <p:txBody>
          <a:bodyPr/>
          <a:lstStyle/>
          <a:p>
            <a:pPr marL="163513" lvl="1" indent="407988" eaLnBrk="1" hangingPunct="1">
              <a:spcBef>
                <a:spcPct val="0"/>
              </a:spcBef>
              <a:buFont typeface="Calibri" pitchFamily="34" charset="0"/>
              <a:buAutoNum type="arabicPeriod" startAt="3"/>
              <a:tabLst>
                <a:tab pos="450850" algn="l"/>
              </a:tabLst>
            </a:pPr>
            <a:r>
              <a:rPr lang="en-US" sz="3200" b="1" i="1" smtClean="0">
                <a:solidFill>
                  <a:srgbClr val="FF0000"/>
                </a:solidFill>
              </a:rPr>
              <a:t>Counseling &amp; explanation:</a:t>
            </a:r>
            <a:endParaRPr lang="en-US" sz="3200" b="1" smtClean="0">
              <a:solidFill>
                <a:srgbClr val="FF0000"/>
              </a:solidFill>
            </a:endParaRPr>
          </a:p>
          <a:p>
            <a:pPr marL="800100" lvl="2" indent="361950" eaLnBrk="1" hangingPunct="1">
              <a:spcBef>
                <a:spcPct val="0"/>
              </a:spcBef>
              <a:buFont typeface="Calibri" pitchFamily="34" charset="0"/>
              <a:buAutoNum type="alphaUcPeriod" startAt="4"/>
              <a:tabLst>
                <a:tab pos="450850" algn="l"/>
              </a:tabLst>
            </a:pPr>
            <a:r>
              <a:rPr lang="en-US" sz="2800" b="1" i="1" smtClean="0">
                <a:solidFill>
                  <a:srgbClr val="00FF00"/>
                </a:solidFill>
              </a:rPr>
              <a:t> Can it happen again</a:t>
            </a:r>
          </a:p>
          <a:p>
            <a:pPr marL="800100" lvl="2" indent="361950" eaLnBrk="1" hangingPunct="1">
              <a:spcBef>
                <a:spcPct val="0"/>
              </a:spcBef>
              <a:buFont typeface="Wingdings" pitchFamily="2" charset="2"/>
              <a:buChar char="§"/>
              <a:tabLst>
                <a:tab pos="450850" algn="l"/>
              </a:tabLst>
            </a:pPr>
            <a:r>
              <a:rPr lang="en-US" smtClean="0"/>
              <a:t> As the commonest cause is the fetal chromosomal abnormality which is not a recurrent cause , so the chance of successful pregnancy next time in the absence of obvious cause is very high even after 2 or 3 abortions</a:t>
            </a:r>
          </a:p>
          <a:p>
            <a:pPr marL="800100" lvl="2" indent="361950" eaLnBrk="1" hangingPunct="1">
              <a:spcBef>
                <a:spcPct val="0"/>
              </a:spcBef>
              <a:buFont typeface="Calibri" pitchFamily="34" charset="0"/>
              <a:buAutoNum type="alphaUcPeriod" startAt="5"/>
              <a:tabLst>
                <a:tab pos="450850" algn="l"/>
              </a:tabLst>
            </a:pPr>
            <a:r>
              <a:rPr lang="en-US" sz="2800" b="1" i="1" smtClean="0">
                <a:solidFill>
                  <a:srgbClr val="00FF00"/>
                </a:solidFill>
              </a:rPr>
              <a:t> Not to feel guilty </a:t>
            </a:r>
            <a:r>
              <a:rPr lang="en-US" i="1" smtClean="0">
                <a:sym typeface="Wingdings" pitchFamily="2" charset="2"/>
              </a:rPr>
              <a:t> </a:t>
            </a:r>
            <a:r>
              <a:rPr lang="en-US" smtClean="0"/>
              <a:t>as it is extremely unlikely that anything the patient did can cause abortion </a:t>
            </a:r>
          </a:p>
          <a:p>
            <a:pPr marL="800100" lvl="2" indent="361950" eaLnBrk="1" hangingPunct="1">
              <a:buFont typeface="Wingdings" pitchFamily="2" charset="2"/>
              <a:buChar char="§"/>
              <a:tabLst>
                <a:tab pos="450850" algn="l"/>
              </a:tabLst>
            </a:pPr>
            <a:r>
              <a:rPr lang="en-US" smtClean="0"/>
              <a:t>No evidence that intercourse in early pregnancy is harmful </a:t>
            </a:r>
          </a:p>
          <a:p>
            <a:pPr marL="800100" lvl="2" indent="361950" eaLnBrk="1" hangingPunct="1">
              <a:buFont typeface="Wingdings" pitchFamily="2" charset="2"/>
              <a:buChar char="§"/>
              <a:tabLst>
                <a:tab pos="450850" algn="l"/>
              </a:tabLst>
            </a:pPr>
            <a:r>
              <a:rPr lang="en-US" smtClean="0"/>
              <a:t>No evidence that bed rest will prevent it ..</a:t>
            </a:r>
            <a:endParaRPr lang="en-US" b="1" i="1" smtClean="0">
              <a:solidFill>
                <a:srgbClr val="00FF00"/>
              </a:solidFill>
            </a:endParaRPr>
          </a:p>
          <a:p>
            <a:pPr eaLnBrk="1" hangingPunct="1">
              <a:tabLst>
                <a:tab pos="450850" algn="l"/>
              </a:tabLst>
            </a:pP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143000" y="704850"/>
            <a:ext cx="7543800" cy="742950"/>
          </a:xfrm>
        </p:spPr>
        <p:txBody>
          <a:bodyPr>
            <a:normAutofit fontScale="90000"/>
          </a:bodyPr>
          <a:lstStyle/>
          <a:p>
            <a:pPr eaLnBrk="1" fontAlgn="auto" hangingPunct="1">
              <a:spcAft>
                <a:spcPts val="0"/>
              </a:spcAft>
              <a:defRPr/>
            </a:pPr>
            <a:r>
              <a:rPr lang="en-US" dirty="0" smtClean="0">
                <a:cs typeface="Times New Roman" pitchFamily="18" charset="0"/>
              </a:rPr>
              <a:t>Recurrent abortion</a:t>
            </a:r>
          </a:p>
        </p:txBody>
      </p:sp>
      <p:sp>
        <p:nvSpPr>
          <p:cNvPr id="37891" name="Rectangle 1"/>
          <p:cNvSpPr>
            <a:spLocks noGrp="1" noChangeArrowheads="1"/>
          </p:cNvSpPr>
          <p:nvPr>
            <p:ph sz="quarter" idx="1"/>
          </p:nvPr>
        </p:nvSpPr>
        <p:spPr>
          <a:xfrm>
            <a:off x="304800" y="1524000"/>
            <a:ext cx="8534400" cy="4721225"/>
          </a:xfrm>
        </p:spPr>
        <p:txBody>
          <a:bodyPr anchor="ctr">
            <a:spAutoFit/>
          </a:bodyPr>
          <a:lstStyle/>
          <a:p>
            <a:pPr eaLnBrk="1" hangingPunct="1">
              <a:buFont typeface="Arial" pitchFamily="34" charset="0"/>
              <a:buNone/>
            </a:pPr>
            <a:r>
              <a:rPr lang="en-US" b="1" u="sng" smtClean="0">
                <a:solidFill>
                  <a:srgbClr val="FF0000"/>
                </a:solidFill>
              </a:rPr>
              <a:t>Definition</a:t>
            </a:r>
            <a:r>
              <a:rPr lang="en-US" b="1" u="sng" smtClean="0"/>
              <a:t> : </a:t>
            </a:r>
            <a:endParaRPr lang="en-US" sz="1800" smtClean="0"/>
          </a:p>
          <a:p>
            <a:pPr lvl="1" eaLnBrk="1" hangingPunct="1">
              <a:buFont typeface="Wingdings" pitchFamily="2" charset="2"/>
              <a:buChar char="Ø"/>
            </a:pPr>
            <a:r>
              <a:rPr lang="en-US" smtClean="0"/>
              <a:t>Is defined as </a:t>
            </a:r>
            <a:r>
              <a:rPr lang="en-US" b="1" i="1" smtClean="0"/>
              <a:t>3 or more consecutive spontaneous</a:t>
            </a:r>
            <a:r>
              <a:rPr lang="en-US" smtClean="0"/>
              <a:t> abortions  </a:t>
            </a:r>
          </a:p>
          <a:p>
            <a:pPr lvl="1" eaLnBrk="1" hangingPunct="1">
              <a:buFont typeface="Wingdings" pitchFamily="2" charset="2"/>
              <a:buChar char="Ø"/>
            </a:pPr>
            <a:r>
              <a:rPr lang="en-US" smtClean="0"/>
              <a:t>It may presented clinically as any of other types of abortions .  </a:t>
            </a:r>
          </a:p>
          <a:p>
            <a:pPr eaLnBrk="1" hangingPunct="1">
              <a:buFont typeface="Arial" pitchFamily="34" charset="0"/>
              <a:buNone/>
            </a:pPr>
            <a:r>
              <a:rPr lang="en-US" smtClean="0"/>
              <a:t> </a:t>
            </a:r>
            <a:r>
              <a:rPr lang="en-US" b="1" u="sng" smtClean="0">
                <a:solidFill>
                  <a:srgbClr val="FF0000"/>
                </a:solidFill>
              </a:rPr>
              <a:t>Types</a:t>
            </a:r>
            <a:r>
              <a:rPr lang="en-US" b="1" u="sng" smtClean="0"/>
              <a:t> : </a:t>
            </a:r>
            <a:endParaRPr lang="en-US" sz="2400" smtClean="0"/>
          </a:p>
          <a:p>
            <a:pPr lvl="1" eaLnBrk="1" hangingPunct="1">
              <a:buFont typeface="Wingdings" pitchFamily="2" charset="2"/>
              <a:buChar char="Ø"/>
            </a:pPr>
            <a:r>
              <a:rPr lang="en-US" i="1" smtClean="0"/>
              <a:t>Primary </a:t>
            </a:r>
            <a:r>
              <a:rPr lang="en-US" smtClean="0"/>
              <a:t> : All pregnancies have ended in loss </a:t>
            </a:r>
          </a:p>
          <a:p>
            <a:pPr lvl="1" eaLnBrk="1" hangingPunct="1">
              <a:buFont typeface="Wingdings" pitchFamily="2" charset="2"/>
              <a:buChar char="Ø"/>
            </a:pPr>
            <a:r>
              <a:rPr lang="en-US" i="1" smtClean="0"/>
              <a:t>Secondary :</a:t>
            </a:r>
            <a:r>
              <a:rPr lang="en-US" smtClean="0"/>
              <a:t> One pregnancy or more has proceeded to viability(&gt;24 weeks gestation)     with  all others ending in loss </a:t>
            </a:r>
          </a:p>
          <a:p>
            <a:pPr eaLnBrk="1" hangingPunct="1">
              <a:buFont typeface="Arial" pitchFamily="34" charset="0"/>
              <a:buNone/>
            </a:pPr>
            <a:r>
              <a:rPr lang="en-US" b="1" u="sng" smtClean="0">
                <a:solidFill>
                  <a:srgbClr val="FF0000"/>
                </a:solidFill>
              </a:rPr>
              <a:t>Incidence</a:t>
            </a:r>
            <a:r>
              <a:rPr lang="en-US" sz="2800" b="1" u="sng" smtClean="0"/>
              <a:t> : </a:t>
            </a:r>
            <a:endParaRPr lang="en-US" sz="2800" smtClean="0"/>
          </a:p>
          <a:p>
            <a:pPr lvl="1" eaLnBrk="1" hangingPunct="1">
              <a:buFont typeface="Wingdings" pitchFamily="2" charset="2"/>
              <a:buChar char="Ø"/>
            </a:pPr>
            <a:r>
              <a:rPr lang="en-US" smtClean="0"/>
              <a:t>occurs in about </a:t>
            </a:r>
            <a:r>
              <a:rPr lang="en-US" b="1" smtClean="0"/>
              <a:t>1% </a:t>
            </a:r>
            <a:r>
              <a:rPr lang="en-US" smtClean="0"/>
              <a:t>of women of reproductive age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en-US" smtClean="0">
                <a:cs typeface="Times New Roman" pitchFamily="18" charset="0"/>
              </a:rPr>
              <a:t>Recurrent abortion</a:t>
            </a:r>
          </a:p>
        </p:txBody>
      </p:sp>
      <p:sp>
        <p:nvSpPr>
          <p:cNvPr id="38915" name="Rectangle 1"/>
          <p:cNvSpPr>
            <a:spLocks noGrp="1" noChangeArrowheads="1"/>
          </p:cNvSpPr>
          <p:nvPr>
            <p:ph sz="quarter" idx="1"/>
          </p:nvPr>
        </p:nvSpPr>
        <p:spPr>
          <a:xfrm>
            <a:off x="457200" y="1524000"/>
            <a:ext cx="8458200" cy="5213350"/>
          </a:xfrm>
        </p:spPr>
        <p:txBody>
          <a:bodyPr anchor="ctr">
            <a:spAutoFit/>
          </a:bodyPr>
          <a:lstStyle/>
          <a:p>
            <a:pPr eaLnBrk="1" hangingPunct="1">
              <a:buFont typeface="Arial" pitchFamily="34" charset="0"/>
              <a:buNone/>
            </a:pPr>
            <a:r>
              <a:rPr lang="en-US" b="1" u="sng" smtClean="0">
                <a:solidFill>
                  <a:srgbClr val="FF0000"/>
                </a:solidFill>
              </a:rPr>
              <a:t>Causes</a:t>
            </a:r>
            <a:endParaRPr lang="en-US" sz="1800" smtClean="0"/>
          </a:p>
          <a:p>
            <a:pPr eaLnBrk="1" hangingPunct="1"/>
            <a:r>
              <a:rPr lang="en-US" sz="2400" smtClean="0"/>
              <a:t>	Idiopathic recurrent abortion, in about </a:t>
            </a:r>
            <a:r>
              <a:rPr lang="en-US" sz="2400" b="1" smtClean="0"/>
              <a:t>50%,</a:t>
            </a:r>
            <a:r>
              <a:rPr lang="en-US" sz="2400" smtClean="0"/>
              <a:t> in which no cause   	can be found . </a:t>
            </a:r>
          </a:p>
          <a:p>
            <a:pPr eaLnBrk="1" hangingPunct="1"/>
            <a:r>
              <a:rPr lang="en-US" sz="2400" smtClean="0"/>
              <a:t>   The known causes include the followings : </a:t>
            </a:r>
          </a:p>
          <a:p>
            <a:pPr marL="685800" lvl="1" indent="-400050" eaLnBrk="1" hangingPunct="1">
              <a:buFont typeface="Calibri" pitchFamily="34" charset="0"/>
              <a:buAutoNum type="arabicPeriod"/>
            </a:pPr>
            <a:r>
              <a:rPr lang="en-US" b="1" smtClean="0">
                <a:solidFill>
                  <a:srgbClr val="00FF00"/>
                </a:solidFill>
              </a:rPr>
              <a:t>Chromosomal disorders</a:t>
            </a:r>
            <a:r>
              <a:rPr lang="en-US" sz="2000" b="1" smtClean="0">
                <a:solidFill>
                  <a:srgbClr val="00FF00"/>
                </a:solidFill>
              </a:rPr>
              <a:t>:  </a:t>
            </a:r>
          </a:p>
          <a:p>
            <a:pPr lvl="2" indent="-400050" eaLnBrk="1" hangingPunct="1">
              <a:buFont typeface="Wingdings" pitchFamily="2" charset="2"/>
              <a:buChar char="Ø"/>
            </a:pPr>
            <a:r>
              <a:rPr lang="en-US" i="1" smtClean="0"/>
              <a:t>Fetal chromosomal abnormalities &amp; structural abnormalities  </a:t>
            </a:r>
          </a:p>
          <a:p>
            <a:pPr lvl="2" indent="-400050" eaLnBrk="1" hangingPunct="1">
              <a:buFont typeface="Wingdings" pitchFamily="2" charset="2"/>
              <a:buChar char="Ø"/>
            </a:pPr>
            <a:r>
              <a:rPr lang="en-US" i="1" smtClean="0"/>
              <a:t>Parental balanced translocation </a:t>
            </a:r>
            <a:endParaRPr lang="en-US" smtClean="0"/>
          </a:p>
          <a:p>
            <a:pPr eaLnBrk="1" hangingPunct="1">
              <a:buFont typeface="Calibri" pitchFamily="34" charset="0"/>
              <a:buAutoNum type="arabicPeriod" startAt="2"/>
            </a:pPr>
            <a:r>
              <a:rPr lang="en-US" b="1" smtClean="0">
                <a:solidFill>
                  <a:srgbClr val="00FF00"/>
                </a:solidFill>
              </a:rPr>
              <a:t> </a:t>
            </a:r>
            <a:r>
              <a:rPr lang="en-US" sz="2800" b="1" smtClean="0">
                <a:solidFill>
                  <a:srgbClr val="00FF00"/>
                </a:solidFill>
              </a:rPr>
              <a:t>Anatomical disorders:    </a:t>
            </a:r>
          </a:p>
          <a:p>
            <a:pPr eaLnBrk="1" hangingPunct="1">
              <a:buFont typeface="Wingdings" pitchFamily="2" charset="2"/>
              <a:buChar char="Ø"/>
            </a:pPr>
            <a:r>
              <a:rPr lang="en-US" sz="2400" i="1" smtClean="0"/>
              <a:t>Cervical incompetence</a:t>
            </a:r>
            <a:r>
              <a:rPr lang="en-US" sz="2400" smtClean="0"/>
              <a:t>: →congenital and aquired</a:t>
            </a:r>
          </a:p>
          <a:p>
            <a:pPr eaLnBrk="1" hangingPunct="1">
              <a:buFont typeface="Wingdings" pitchFamily="2" charset="2"/>
              <a:buChar char="Ø"/>
            </a:pPr>
            <a:r>
              <a:rPr lang="en-US" sz="2400" i="1" smtClean="0"/>
              <a:t>Uterine causes:</a:t>
            </a:r>
            <a:r>
              <a:rPr lang="en-US" sz="2400" smtClean="0"/>
              <a:t> → submucous fibroids, uterine anomalies &amp; Asherman’s syndrome</a:t>
            </a:r>
            <a:r>
              <a:rPr lang="en-US" sz="2400" i="1" smtClean="0"/>
              <a:t> </a:t>
            </a:r>
            <a:r>
              <a:rPr lang="en-US" i="1" smtClean="0"/>
              <a:t> </a:t>
            </a:r>
            <a:endParaRPr lang="en-US" sz="200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US" smtClean="0">
                <a:cs typeface="Times New Roman" pitchFamily="18" charset="0"/>
              </a:rPr>
              <a:t>Recurrent abortion</a:t>
            </a:r>
          </a:p>
        </p:txBody>
      </p:sp>
      <p:sp>
        <p:nvSpPr>
          <p:cNvPr id="50177" name="Rectangle 1"/>
          <p:cNvSpPr>
            <a:spLocks noGrp="1" noChangeArrowheads="1"/>
          </p:cNvSpPr>
          <p:nvPr>
            <p:ph sz="quarter" idx="1"/>
          </p:nvPr>
        </p:nvSpPr>
        <p:spPr>
          <a:xfrm>
            <a:off x="457200" y="1538288"/>
            <a:ext cx="8458200" cy="5472112"/>
          </a:xfrm>
        </p:spPr>
        <p:txBody>
          <a:bodyPr anchor="ctr">
            <a:spAutoFit/>
          </a:bodyPr>
          <a:lstStyle/>
          <a:p>
            <a:pPr marL="274320" indent="-274320" eaLnBrk="1" fontAlgn="auto" hangingPunct="1">
              <a:spcAft>
                <a:spcPts val="0"/>
              </a:spcAft>
              <a:buClr>
                <a:schemeClr val="accent3"/>
              </a:buClr>
              <a:buFont typeface="Arial" pitchFamily="34" charset="0"/>
              <a:buNone/>
              <a:defRPr/>
            </a:pPr>
            <a:r>
              <a:rPr lang="en-US" b="1" u="sng" dirty="0" smtClean="0">
                <a:solidFill>
                  <a:srgbClr val="FF0000"/>
                </a:solidFill>
              </a:rPr>
              <a:t>Causes</a:t>
            </a:r>
            <a:endParaRPr lang="en-US" sz="1800" dirty="0" smtClean="0"/>
          </a:p>
          <a:p>
            <a:pPr marL="457200" indent="-171450" eaLnBrk="1" fontAlgn="auto" hangingPunct="1">
              <a:spcAft>
                <a:spcPts val="0"/>
              </a:spcAft>
              <a:buClr>
                <a:srgbClr val="00FF00"/>
              </a:buClr>
              <a:buFont typeface="+mj-lt"/>
              <a:buAutoNum type="arabicPeriod" startAt="3"/>
              <a:defRPr/>
            </a:pPr>
            <a:r>
              <a:rPr lang="en-US" sz="2400" dirty="0" smtClean="0"/>
              <a:t>	</a:t>
            </a:r>
            <a:r>
              <a:rPr lang="en-US" sz="2800" b="1" dirty="0" smtClean="0">
                <a:solidFill>
                  <a:srgbClr val="00FF00"/>
                </a:solidFill>
              </a:rPr>
              <a:t> Medical disorders:</a:t>
            </a:r>
          </a:p>
          <a:p>
            <a:pPr marL="971550" indent="-400050" eaLnBrk="1" fontAlgn="auto" hangingPunct="1">
              <a:spcAft>
                <a:spcPts val="0"/>
              </a:spcAft>
              <a:buClr>
                <a:schemeClr val="accent3"/>
              </a:buClr>
              <a:buFont typeface="Wingdings" pitchFamily="2" charset="2"/>
              <a:buChar char="Ø"/>
              <a:defRPr/>
            </a:pPr>
            <a:r>
              <a:rPr lang="en-US" sz="2400" i="1" dirty="0" smtClean="0"/>
              <a:t>Endocrine  disorders : diabetes , thyroid disorders , PCOS &amp;  corpus </a:t>
            </a:r>
            <a:r>
              <a:rPr lang="en-US" sz="2400" i="1" dirty="0" err="1" smtClean="0"/>
              <a:t>luteum</a:t>
            </a:r>
            <a:r>
              <a:rPr lang="en-US" sz="2400" i="1" dirty="0" smtClean="0"/>
              <a:t> insufficiency . </a:t>
            </a:r>
          </a:p>
          <a:p>
            <a:pPr marL="971550" indent="-400050" eaLnBrk="1" fontAlgn="auto" hangingPunct="1">
              <a:spcAft>
                <a:spcPts val="0"/>
              </a:spcAft>
              <a:buClr>
                <a:schemeClr val="accent3"/>
              </a:buClr>
              <a:buFont typeface="Wingdings" pitchFamily="2" charset="2"/>
              <a:buChar char="Ø"/>
              <a:defRPr/>
            </a:pPr>
            <a:r>
              <a:rPr lang="en-US" sz="2400" i="1" dirty="0" smtClean="0"/>
              <a:t>Immunological disorders : </a:t>
            </a:r>
            <a:r>
              <a:rPr lang="en-US" sz="2400" i="1" dirty="0" err="1" smtClean="0"/>
              <a:t>Anticardiolipin</a:t>
            </a:r>
            <a:r>
              <a:rPr lang="en-US" sz="2400" i="1" dirty="0" smtClean="0"/>
              <a:t> syndrome &amp; SLE.</a:t>
            </a:r>
          </a:p>
          <a:p>
            <a:pPr marL="971550" indent="-400050" eaLnBrk="1" fontAlgn="auto" hangingPunct="1">
              <a:spcAft>
                <a:spcPts val="0"/>
              </a:spcAft>
              <a:buClr>
                <a:schemeClr val="accent3"/>
              </a:buClr>
              <a:buFont typeface="Wingdings" pitchFamily="2" charset="2"/>
              <a:buChar char="Ø"/>
              <a:defRPr/>
            </a:pPr>
            <a:r>
              <a:rPr lang="en-US" sz="2400" i="1" dirty="0" smtClean="0"/>
              <a:t>Thrombophilia: congenital deficiency of Protein C&amp;S and antithrombin III, &amp; presence of factor V leiden.</a:t>
            </a:r>
          </a:p>
          <a:p>
            <a:pPr marL="971550" lvl="2" indent="-457200" eaLnBrk="1" fontAlgn="auto" hangingPunct="1">
              <a:spcAft>
                <a:spcPts val="0"/>
              </a:spcAft>
              <a:buFont typeface="Wingdings" pitchFamily="2" charset="2"/>
              <a:buChar char="Ø"/>
              <a:defRPr/>
            </a:pPr>
            <a:r>
              <a:rPr lang="en-US" i="1" dirty="0" smtClean="0"/>
              <a:t>Infections</a:t>
            </a:r>
          </a:p>
          <a:p>
            <a:pPr marL="1885950" lvl="4" indent="-457200" eaLnBrk="1" fontAlgn="auto" hangingPunct="1">
              <a:spcAft>
                <a:spcPts val="0"/>
              </a:spcAft>
              <a:buClr>
                <a:schemeClr val="accent4"/>
              </a:buClr>
              <a:buFont typeface="Wingdings" pitchFamily="2" charset="2"/>
              <a:buChar char="§"/>
              <a:defRPr/>
            </a:pPr>
            <a:r>
              <a:rPr dirty="0" err="1" smtClean="0"/>
              <a:t>ToRCH</a:t>
            </a:r>
            <a:r>
              <a:rPr dirty="0" smtClean="0"/>
              <a:t> - CMV may be a cause of recurrent</a:t>
            </a:r>
            <a:r>
              <a:rPr i="1" dirty="0" smtClean="0"/>
              <a:t> </a:t>
            </a:r>
            <a:r>
              <a:rPr dirty="0" smtClean="0"/>
              <a:t>abortion, but </a:t>
            </a:r>
            <a:r>
              <a:rPr dirty="0" err="1" smtClean="0"/>
              <a:t>ToRH</a:t>
            </a:r>
            <a:r>
              <a:rPr dirty="0" smtClean="0"/>
              <a:t> are not causes of recurrent abortion.  </a:t>
            </a:r>
          </a:p>
          <a:p>
            <a:pPr marL="1828800" lvl="3" indent="-457200" eaLnBrk="1" fontAlgn="auto" hangingPunct="1">
              <a:spcAft>
                <a:spcPts val="0"/>
              </a:spcAft>
              <a:buClr>
                <a:schemeClr val="accent3"/>
              </a:buClr>
              <a:buFont typeface="Wingdings" pitchFamily="2" charset="2"/>
              <a:buChar char="§"/>
              <a:defRPr/>
            </a:pPr>
            <a:r>
              <a:rPr lang="en-US" dirty="0" smtClean="0"/>
              <a:t>Genital tract infection </a:t>
            </a:r>
            <a:r>
              <a:rPr lang="en-US" dirty="0" err="1" smtClean="0"/>
              <a:t>e.g</a:t>
            </a:r>
            <a:r>
              <a:rPr lang="en-US" dirty="0" smtClean="0"/>
              <a:t> Bacterial </a:t>
            </a:r>
            <a:r>
              <a:rPr lang="en-US" dirty="0" err="1" smtClean="0"/>
              <a:t>vaginosis</a:t>
            </a:r>
            <a:endParaRPr lang="en-US" dirty="0" smtClean="0"/>
          </a:p>
          <a:p>
            <a:pPr marL="971550" lvl="1" indent="-457200" eaLnBrk="1" fontAlgn="auto" hangingPunct="1">
              <a:spcAft>
                <a:spcPts val="0"/>
              </a:spcAft>
              <a:buFont typeface="Wingdings" pitchFamily="2" charset="2"/>
              <a:buChar char="Ø"/>
              <a:defRPr/>
            </a:pPr>
            <a:r>
              <a:rPr lang="en-US" dirty="0" err="1" smtClean="0"/>
              <a:t>Rh</a:t>
            </a:r>
            <a:r>
              <a:rPr lang="en-US" dirty="0" smtClean="0"/>
              <a:t> – </a:t>
            </a:r>
            <a:r>
              <a:rPr lang="en-US" dirty="0" err="1" smtClean="0"/>
              <a:t>isoimmunization</a:t>
            </a:r>
            <a:endParaRPr lang="en-US" sz="20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mtClean="0">
                <a:cs typeface="Times New Roman" pitchFamily="18" charset="0"/>
              </a:rPr>
              <a:t>Recurrent abortion</a:t>
            </a:r>
          </a:p>
        </p:txBody>
      </p:sp>
      <p:sp>
        <p:nvSpPr>
          <p:cNvPr id="50177" name="Rectangle 1"/>
          <p:cNvSpPr>
            <a:spLocks noGrp="1" noChangeArrowheads="1"/>
          </p:cNvSpPr>
          <p:nvPr>
            <p:ph sz="quarter" idx="1"/>
          </p:nvPr>
        </p:nvSpPr>
        <p:spPr>
          <a:xfrm>
            <a:off x="457200" y="1543050"/>
            <a:ext cx="8458200" cy="4400550"/>
          </a:xfrm>
        </p:spPr>
        <p:txBody>
          <a:bodyPr anchor="ctr">
            <a:spAutoFit/>
          </a:bodyPr>
          <a:lstStyle/>
          <a:p>
            <a:pPr marL="274320" indent="-274320" eaLnBrk="1" fontAlgn="auto" hangingPunct="1">
              <a:spcAft>
                <a:spcPts val="0"/>
              </a:spcAft>
              <a:buClr>
                <a:schemeClr val="accent3"/>
              </a:buClr>
              <a:buFont typeface="Arial" pitchFamily="34" charset="0"/>
              <a:buNone/>
              <a:defRPr/>
            </a:pPr>
            <a:r>
              <a:rPr lang="en-US" b="1" u="sng" dirty="0" smtClean="0">
                <a:solidFill>
                  <a:srgbClr val="FF0000"/>
                </a:solidFill>
              </a:rPr>
              <a:t>Diagnosis : </a:t>
            </a:r>
            <a:endParaRPr lang="en-US" dirty="0" smtClean="0">
              <a:solidFill>
                <a:srgbClr val="FF0000"/>
              </a:solidFill>
            </a:endParaRPr>
          </a:p>
          <a:p>
            <a:pPr marL="685800" indent="-457200" eaLnBrk="1" fontAlgn="auto" hangingPunct="1">
              <a:spcAft>
                <a:spcPts val="0"/>
              </a:spcAft>
              <a:buClr>
                <a:schemeClr val="accent3"/>
              </a:buClr>
              <a:buFont typeface="+mj-lt"/>
              <a:buAutoNum type="arabicPeriod"/>
              <a:defRPr/>
            </a:pPr>
            <a:r>
              <a:rPr lang="en-US" sz="2800" b="1" i="1" dirty="0" smtClean="0">
                <a:solidFill>
                  <a:srgbClr val="00FF00"/>
                </a:solidFill>
              </a:rPr>
              <a:t>History</a:t>
            </a:r>
            <a:r>
              <a:rPr lang="en-US" sz="2800" b="1" dirty="0" smtClean="0">
                <a:solidFill>
                  <a:srgbClr val="00FF00"/>
                </a:solidFill>
              </a:rPr>
              <a:t> </a:t>
            </a:r>
            <a:r>
              <a:rPr lang="en-US" sz="2800" dirty="0" smtClean="0"/>
              <a:t>:</a:t>
            </a:r>
          </a:p>
          <a:p>
            <a:pPr marL="1028700" lvl="1" indent="-457200" eaLnBrk="1" fontAlgn="auto" hangingPunct="1">
              <a:spcAft>
                <a:spcPts val="0"/>
              </a:spcAft>
              <a:buFont typeface="Wingdings" pitchFamily="2" charset="2"/>
              <a:buChar char="Ø"/>
              <a:defRPr/>
            </a:pPr>
            <a:r>
              <a:rPr lang="en-US" dirty="0" smtClean="0"/>
              <a:t>Previous abortions : gestational age and place of abortions &amp; fetal abnormalities. </a:t>
            </a:r>
          </a:p>
          <a:p>
            <a:pPr marL="1028700" lvl="1" indent="-400050" eaLnBrk="1" fontAlgn="auto" hangingPunct="1">
              <a:spcAft>
                <a:spcPts val="0"/>
              </a:spcAft>
              <a:buFont typeface="Wingdings" pitchFamily="2" charset="2"/>
              <a:buChar char="Ø"/>
              <a:defRPr/>
            </a:pPr>
            <a:r>
              <a:rPr lang="en-US" dirty="0" smtClean="0"/>
              <a:t>Medical history : DM , thyroid disorders, PCOS, autoimmune diseases &amp; thrombophilia.  </a:t>
            </a:r>
          </a:p>
          <a:p>
            <a:pPr marL="685800" indent="-514350" eaLnBrk="1" fontAlgn="auto" hangingPunct="1">
              <a:spcAft>
                <a:spcPts val="0"/>
              </a:spcAft>
              <a:buClr>
                <a:schemeClr val="accent3"/>
              </a:buClr>
              <a:buFont typeface="+mj-lt"/>
              <a:buAutoNum type="arabicPeriod"/>
              <a:defRPr/>
            </a:pPr>
            <a:r>
              <a:rPr lang="en-US" sz="2800" b="1" i="1" dirty="0" smtClean="0">
                <a:solidFill>
                  <a:srgbClr val="00FF00"/>
                </a:solidFill>
              </a:rPr>
              <a:t>Examination </a:t>
            </a:r>
            <a:r>
              <a:rPr lang="en-US" sz="2800" i="1" dirty="0" smtClean="0"/>
              <a:t>:</a:t>
            </a:r>
            <a:r>
              <a:rPr lang="en-US" sz="2800" dirty="0" smtClean="0"/>
              <a:t> </a:t>
            </a:r>
          </a:p>
          <a:p>
            <a:pPr marL="1085850" indent="-514350" eaLnBrk="1" fontAlgn="auto" hangingPunct="1">
              <a:spcAft>
                <a:spcPts val="0"/>
              </a:spcAft>
              <a:buClr>
                <a:schemeClr val="accent3"/>
              </a:buClr>
              <a:buFont typeface="Wingdings" pitchFamily="2" charset="2"/>
              <a:buChar char="Ø"/>
              <a:defRPr/>
            </a:pPr>
            <a:r>
              <a:rPr lang="en-US" sz="2400" dirty="0" smtClean="0"/>
              <a:t>General : weight , thyroid &amp; hair distribution</a:t>
            </a:r>
          </a:p>
          <a:p>
            <a:pPr marL="1085850" indent="-514350" eaLnBrk="1" fontAlgn="auto" hangingPunct="1">
              <a:spcAft>
                <a:spcPts val="0"/>
              </a:spcAft>
              <a:buClr>
                <a:schemeClr val="accent3"/>
              </a:buClr>
              <a:buFont typeface="Wingdings" pitchFamily="2" charset="2"/>
              <a:buChar char="Ø"/>
              <a:defRPr/>
            </a:pPr>
            <a:r>
              <a:rPr lang="en-US" sz="2400" dirty="0" smtClean="0"/>
              <a:t>Pelvic: cervix ( length &amp; dilatation ) and uterine size. </a:t>
            </a: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219200" y="704850"/>
            <a:ext cx="7467600" cy="819150"/>
          </a:xfrm>
        </p:spPr>
        <p:txBody>
          <a:bodyPr/>
          <a:lstStyle/>
          <a:p>
            <a:pPr eaLnBrk="1" hangingPunct="1"/>
            <a:r>
              <a:rPr lang="en-US" smtClean="0">
                <a:cs typeface="Times New Roman" pitchFamily="18" charset="0"/>
              </a:rPr>
              <a:t>Recurrent abortion </a:t>
            </a:r>
          </a:p>
        </p:txBody>
      </p:sp>
      <p:sp>
        <p:nvSpPr>
          <p:cNvPr id="50177" name="Rectangle 1"/>
          <p:cNvSpPr>
            <a:spLocks noGrp="1" noChangeArrowheads="1"/>
          </p:cNvSpPr>
          <p:nvPr>
            <p:ph sz="quarter" idx="1"/>
          </p:nvPr>
        </p:nvSpPr>
        <p:spPr>
          <a:xfrm>
            <a:off x="457200" y="1560513"/>
            <a:ext cx="8458200" cy="4992687"/>
          </a:xfrm>
        </p:spPr>
        <p:txBody>
          <a:bodyPr anchor="ctr">
            <a:spAutoFit/>
          </a:bodyPr>
          <a:lstStyle/>
          <a:p>
            <a:pPr marL="274320" indent="-274320" eaLnBrk="1" fontAlgn="auto" hangingPunct="1">
              <a:spcAft>
                <a:spcPts val="0"/>
              </a:spcAft>
              <a:buClr>
                <a:schemeClr val="accent3"/>
              </a:buClr>
              <a:buFont typeface="Arial" pitchFamily="34" charset="0"/>
              <a:buNone/>
              <a:defRPr/>
            </a:pPr>
            <a:r>
              <a:rPr lang="en-US" b="1" u="sng" dirty="0" smtClean="0">
                <a:solidFill>
                  <a:srgbClr val="FF0000"/>
                </a:solidFill>
              </a:rPr>
              <a:t>Diagnosis : </a:t>
            </a:r>
            <a:endParaRPr lang="en-US" dirty="0" smtClean="0">
              <a:solidFill>
                <a:srgbClr val="FF0000"/>
              </a:solidFill>
            </a:endParaRPr>
          </a:p>
          <a:p>
            <a:pPr marL="628650" indent="-400050" eaLnBrk="1" fontAlgn="auto" hangingPunct="1">
              <a:spcAft>
                <a:spcPts val="0"/>
              </a:spcAft>
              <a:buClr>
                <a:schemeClr val="accent3"/>
              </a:buClr>
              <a:buFont typeface="+mj-lt"/>
              <a:buAutoNum type="arabicPeriod" startAt="3"/>
              <a:defRPr/>
            </a:pPr>
            <a:r>
              <a:rPr lang="en-US" sz="2800" b="1" i="1" dirty="0" smtClean="0">
                <a:solidFill>
                  <a:srgbClr val="00FF00"/>
                </a:solidFill>
              </a:rPr>
              <a:t>investigations</a:t>
            </a:r>
            <a:r>
              <a:rPr lang="en-US" sz="2800" b="1" dirty="0" smtClean="0">
                <a:solidFill>
                  <a:srgbClr val="00FF00"/>
                </a:solidFill>
              </a:rPr>
              <a:t> </a:t>
            </a:r>
            <a:r>
              <a:rPr lang="en-US" sz="2800" dirty="0" smtClean="0"/>
              <a:t>:</a:t>
            </a:r>
          </a:p>
          <a:p>
            <a:pPr marL="1028700" lvl="2" indent="-400050" eaLnBrk="1" fontAlgn="auto" hangingPunct="1">
              <a:spcAft>
                <a:spcPts val="0"/>
              </a:spcAft>
              <a:buClr>
                <a:schemeClr val="tx1"/>
              </a:buClr>
              <a:buFont typeface="+mj-lt"/>
              <a:buAutoNum type="alphaUcPeriod"/>
              <a:defRPr/>
            </a:pPr>
            <a:r>
              <a:rPr lang="en-US" b="1" dirty="0" smtClean="0"/>
              <a:t>Investigations for medical disorders: </a:t>
            </a:r>
          </a:p>
          <a:p>
            <a:pPr marL="914400" indent="457200" eaLnBrk="1" fontAlgn="auto" hangingPunct="1">
              <a:spcAft>
                <a:spcPts val="0"/>
              </a:spcAft>
              <a:buClr>
                <a:schemeClr val="accent3"/>
              </a:buClr>
              <a:buFont typeface="Wingdings" pitchFamily="2" charset="2"/>
              <a:buChar char="Ø"/>
              <a:defRPr/>
            </a:pPr>
            <a:r>
              <a:rPr lang="en-US" sz="2200" dirty="0" smtClean="0"/>
              <a:t>Blood grouping &amp; indirect </a:t>
            </a:r>
            <a:r>
              <a:rPr lang="en-US" sz="2200" dirty="0" err="1" smtClean="0"/>
              <a:t>Coomb’s</a:t>
            </a:r>
            <a:r>
              <a:rPr lang="en-US" sz="2200" dirty="0" smtClean="0"/>
              <a:t> test in  </a:t>
            </a:r>
            <a:r>
              <a:rPr lang="en-US" sz="2200" dirty="0" err="1" smtClean="0"/>
              <a:t>Rh</a:t>
            </a:r>
            <a:r>
              <a:rPr lang="en-US" sz="2200" dirty="0" smtClean="0"/>
              <a:t> –</a:t>
            </a:r>
            <a:r>
              <a:rPr lang="en-US" sz="2200" dirty="0" err="1" smtClean="0"/>
              <a:t>ve</a:t>
            </a:r>
            <a:r>
              <a:rPr lang="en-US" sz="2200" dirty="0" smtClean="0"/>
              <a:t> 	women </a:t>
            </a:r>
          </a:p>
          <a:p>
            <a:pPr marL="914400" indent="457200" eaLnBrk="1" fontAlgn="auto" hangingPunct="1">
              <a:spcAft>
                <a:spcPts val="0"/>
              </a:spcAft>
              <a:buClr>
                <a:schemeClr val="accent3"/>
              </a:buClr>
              <a:buFont typeface="Wingdings" pitchFamily="2" charset="2"/>
              <a:buChar char="Ø"/>
              <a:defRPr/>
            </a:pPr>
            <a:r>
              <a:rPr lang="en-US" sz="2200" dirty="0" smtClean="0"/>
              <a:t>Endocrinal screening: Blood sugar , TFT &amp; LH /FSH  ratio</a:t>
            </a:r>
          </a:p>
          <a:p>
            <a:pPr marL="914400" indent="457200" eaLnBrk="1" fontAlgn="auto" hangingPunct="1">
              <a:spcAft>
                <a:spcPts val="0"/>
              </a:spcAft>
              <a:buClr>
                <a:schemeClr val="accent3"/>
              </a:buClr>
              <a:buFont typeface="Wingdings" pitchFamily="2" charset="2"/>
              <a:buChar char="Ø"/>
              <a:defRPr/>
            </a:pPr>
            <a:r>
              <a:rPr lang="en-US" sz="2200" dirty="0" smtClean="0"/>
              <a:t>Immunological screening: Anti </a:t>
            </a:r>
            <a:r>
              <a:rPr lang="en-US" sz="2200" dirty="0" err="1" smtClean="0"/>
              <a:t>anticardiolipine</a:t>
            </a:r>
            <a:r>
              <a:rPr lang="en-US" sz="2200" dirty="0" smtClean="0"/>
              <a:t>  antibodies &amp; lupus inhibitor.</a:t>
            </a:r>
          </a:p>
          <a:p>
            <a:pPr marL="914400" indent="457200" eaLnBrk="1" fontAlgn="auto" hangingPunct="1">
              <a:spcAft>
                <a:spcPts val="0"/>
              </a:spcAft>
              <a:buClr>
                <a:schemeClr val="accent3"/>
              </a:buClr>
              <a:buFont typeface="Wingdings" pitchFamily="2" charset="2"/>
              <a:buChar char="Ø"/>
              <a:defRPr/>
            </a:pPr>
            <a:r>
              <a:rPr lang="en-US" sz="2200" dirty="0" smtClean="0"/>
              <a:t>Thrombophilia screening: Protein C &amp; S, antithrombin III levels, factor V leiden, APTT and PT.</a:t>
            </a:r>
          </a:p>
          <a:p>
            <a:pPr marL="914400" indent="457200" eaLnBrk="1" fontAlgn="auto" hangingPunct="1">
              <a:spcAft>
                <a:spcPts val="0"/>
              </a:spcAft>
              <a:buClr>
                <a:schemeClr val="accent3"/>
              </a:buClr>
              <a:buFont typeface="Wingdings" pitchFamily="2" charset="2"/>
              <a:buChar char="Ø"/>
              <a:defRPr/>
            </a:pPr>
            <a:r>
              <a:rPr lang="en-US" sz="2200" dirty="0" smtClean="0"/>
              <a:t>Infection screening</a:t>
            </a:r>
          </a:p>
          <a:p>
            <a:pPr marL="2171700" lvl="3" indent="457200" eaLnBrk="1" fontAlgn="auto" hangingPunct="1">
              <a:spcAft>
                <a:spcPts val="0"/>
              </a:spcAft>
              <a:buClr>
                <a:schemeClr val="accent3"/>
              </a:buClr>
              <a:buFont typeface="Wingdings" pitchFamily="2" charset="2"/>
              <a:buChar char="§"/>
              <a:defRPr/>
            </a:pPr>
            <a:r>
              <a:rPr lang="en-US" dirty="0" smtClean="0"/>
              <a:t>High vaginal &amp; cervical swabs </a:t>
            </a:r>
          </a:p>
          <a:p>
            <a:pPr marL="2171700" lvl="3" indent="457200" eaLnBrk="1" fontAlgn="auto" hangingPunct="1">
              <a:spcAft>
                <a:spcPts val="0"/>
              </a:spcAft>
              <a:buClr>
                <a:schemeClr val="accent3"/>
              </a:buClr>
              <a:buFont typeface="Wingdings" pitchFamily="2" charset="2"/>
              <a:buChar char="§"/>
              <a:defRPr/>
            </a:pPr>
            <a:r>
              <a:rPr lang="en-US" dirty="0" err="1" smtClean="0"/>
              <a:t>ToRCH</a:t>
            </a:r>
            <a:r>
              <a:rPr lang="en-US" dirty="0" smtClean="0"/>
              <a:t> profile ( which scientifically is not necessary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cs typeface="Times New Roman" pitchFamily="18" charset="0"/>
              </a:rPr>
              <a:t>Recurrent abortion</a:t>
            </a:r>
          </a:p>
        </p:txBody>
      </p:sp>
      <p:sp>
        <p:nvSpPr>
          <p:cNvPr id="50177" name="Rectangle 1"/>
          <p:cNvSpPr>
            <a:spLocks noGrp="1" noChangeArrowheads="1"/>
          </p:cNvSpPr>
          <p:nvPr>
            <p:ph sz="quarter" idx="1"/>
          </p:nvPr>
        </p:nvSpPr>
        <p:spPr>
          <a:xfrm>
            <a:off x="457200" y="1611313"/>
            <a:ext cx="8458200" cy="3951287"/>
          </a:xfrm>
        </p:spPr>
        <p:txBody>
          <a:bodyPr anchor="ctr">
            <a:spAutoFit/>
          </a:bodyPr>
          <a:lstStyle/>
          <a:p>
            <a:pPr marL="274320" indent="-274320" eaLnBrk="1" fontAlgn="auto" hangingPunct="1">
              <a:spcAft>
                <a:spcPts val="0"/>
              </a:spcAft>
              <a:buClr>
                <a:schemeClr val="accent3"/>
              </a:buClr>
              <a:buFont typeface="Arial" pitchFamily="34" charset="0"/>
              <a:buNone/>
              <a:defRPr/>
            </a:pPr>
            <a:r>
              <a:rPr lang="en-US" b="1" u="sng" dirty="0" smtClean="0">
                <a:solidFill>
                  <a:srgbClr val="FF0000"/>
                </a:solidFill>
              </a:rPr>
              <a:t>Diagnosis : </a:t>
            </a:r>
            <a:endParaRPr lang="en-US" dirty="0" smtClean="0">
              <a:solidFill>
                <a:srgbClr val="FF0000"/>
              </a:solidFill>
            </a:endParaRPr>
          </a:p>
          <a:p>
            <a:pPr marL="628650" indent="-400050" eaLnBrk="1" fontAlgn="auto" hangingPunct="1">
              <a:spcAft>
                <a:spcPts val="0"/>
              </a:spcAft>
              <a:buClr>
                <a:schemeClr val="accent3"/>
              </a:buClr>
              <a:buFont typeface="+mj-lt"/>
              <a:buAutoNum type="arabicPeriod" startAt="3"/>
              <a:defRPr/>
            </a:pPr>
            <a:r>
              <a:rPr lang="en-US" sz="2800" b="1" i="1" dirty="0" smtClean="0">
                <a:solidFill>
                  <a:srgbClr val="00FF00"/>
                </a:solidFill>
              </a:rPr>
              <a:t>investigations</a:t>
            </a:r>
            <a:r>
              <a:rPr lang="en-US" sz="2800" b="1" dirty="0" smtClean="0">
                <a:solidFill>
                  <a:srgbClr val="00FF00"/>
                </a:solidFill>
              </a:rPr>
              <a:t> </a:t>
            </a:r>
            <a:r>
              <a:rPr lang="en-US" sz="2800" dirty="0" smtClean="0"/>
              <a:t>:</a:t>
            </a:r>
          </a:p>
          <a:p>
            <a:pPr marL="1085850" lvl="2" indent="-457200" eaLnBrk="1" fontAlgn="auto" hangingPunct="1">
              <a:spcAft>
                <a:spcPts val="0"/>
              </a:spcAft>
              <a:buClr>
                <a:schemeClr val="tx1"/>
              </a:buClr>
              <a:buFont typeface="+mj-lt"/>
              <a:buAutoNum type="alphaUcPeriod" startAt="2"/>
              <a:defRPr/>
            </a:pPr>
            <a:r>
              <a:rPr lang="en-US" b="1" dirty="0" smtClean="0"/>
              <a:t>Investigations for anatomical disorders</a:t>
            </a:r>
            <a:r>
              <a:rPr lang="en-US" dirty="0" smtClean="0"/>
              <a:t>: </a:t>
            </a:r>
          </a:p>
          <a:p>
            <a:pPr marL="914400" indent="457200" eaLnBrk="1" fontAlgn="auto" hangingPunct="1">
              <a:spcAft>
                <a:spcPts val="0"/>
              </a:spcAft>
              <a:buClr>
                <a:schemeClr val="accent3"/>
              </a:buClr>
              <a:buFont typeface="Wingdings" pitchFamily="2" charset="2"/>
              <a:buChar char="Ø"/>
              <a:defRPr/>
            </a:pPr>
            <a:r>
              <a:rPr lang="en-US" sz="2200" dirty="0" smtClean="0"/>
              <a:t>TV/US: fibroids, cervical incompetence &amp; PCOS.</a:t>
            </a:r>
          </a:p>
          <a:p>
            <a:pPr marL="914400" indent="457200" eaLnBrk="1" fontAlgn="auto" hangingPunct="1">
              <a:spcAft>
                <a:spcPts val="0"/>
              </a:spcAft>
              <a:buClr>
                <a:schemeClr val="accent3"/>
              </a:buClr>
              <a:buFont typeface="Wingdings" pitchFamily="2" charset="2"/>
              <a:buChar char="Ø"/>
              <a:defRPr/>
            </a:pPr>
            <a:r>
              <a:rPr lang="en-US" sz="2200" dirty="0" err="1" smtClean="0"/>
              <a:t>Hystroscopy</a:t>
            </a:r>
            <a:r>
              <a:rPr lang="en-US" sz="2200" dirty="0" smtClean="0"/>
              <a:t> or HSG, fibroids, cervical incompetence, uterine anomalies &amp; </a:t>
            </a:r>
            <a:r>
              <a:rPr lang="en-US" sz="2200" dirty="0" err="1" smtClean="0"/>
              <a:t>Asherman's</a:t>
            </a:r>
            <a:r>
              <a:rPr lang="en-US" sz="2200" dirty="0" smtClean="0"/>
              <a:t> syndrome</a:t>
            </a:r>
          </a:p>
          <a:p>
            <a:pPr marL="1092200" indent="-457200" eaLnBrk="1" fontAlgn="auto" hangingPunct="1">
              <a:spcAft>
                <a:spcPts val="0"/>
              </a:spcAft>
              <a:buClr>
                <a:schemeClr val="accent3"/>
              </a:buClr>
              <a:buFont typeface="+mj-lt"/>
              <a:buAutoNum type="alphaUcPeriod" startAt="3"/>
              <a:defRPr/>
            </a:pPr>
            <a:r>
              <a:rPr lang="en-US" sz="2400" b="1" dirty="0" smtClean="0"/>
              <a:t>Investigations for chromosomal disorders: </a:t>
            </a:r>
          </a:p>
          <a:p>
            <a:pPr marL="914400" indent="457200" eaLnBrk="1" fontAlgn="auto" hangingPunct="1">
              <a:spcAft>
                <a:spcPts val="0"/>
              </a:spcAft>
              <a:buClr>
                <a:schemeClr val="accent3"/>
              </a:buClr>
              <a:buFont typeface="Wingdings" pitchFamily="2" charset="2"/>
              <a:buChar char="Ø"/>
              <a:defRPr/>
            </a:pPr>
            <a:r>
              <a:rPr lang="en-US" sz="2200" dirty="0" smtClean="0"/>
              <a:t>Parental </a:t>
            </a:r>
            <a:r>
              <a:rPr lang="en-US" sz="2200" dirty="0" err="1" smtClean="0"/>
              <a:t>karyotyping</a:t>
            </a:r>
            <a:r>
              <a:rPr lang="en-US" sz="2200" dirty="0" smtClean="0"/>
              <a:t>: Parental balanced translocation.</a:t>
            </a:r>
          </a:p>
          <a:p>
            <a:pPr marL="914400" indent="457200" eaLnBrk="1" fontAlgn="auto" hangingPunct="1">
              <a:spcAft>
                <a:spcPts val="0"/>
              </a:spcAft>
              <a:buClr>
                <a:schemeClr val="accent3"/>
              </a:buClr>
              <a:buFont typeface="Wingdings" pitchFamily="2" charset="2"/>
              <a:buChar char="Ø"/>
              <a:defRPr/>
            </a:pPr>
            <a:r>
              <a:rPr lang="en-US" sz="2200" dirty="0" smtClean="0"/>
              <a:t>Fetal </a:t>
            </a:r>
            <a:r>
              <a:rPr lang="en-US" sz="2200" dirty="0" err="1" smtClean="0"/>
              <a:t>karyotyping</a:t>
            </a:r>
            <a:r>
              <a:rPr lang="en-US" sz="2200" dirty="0" smtClean="0"/>
              <a:t>: </a:t>
            </a:r>
            <a:r>
              <a:rPr lang="en-US" sz="2000" dirty="0" smtClean="0"/>
              <a:t>Fetal chromosomal anomalies.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cs typeface="Times New Roman" pitchFamily="18" charset="0"/>
              </a:rPr>
              <a:t>Recurrent abortion</a:t>
            </a:r>
          </a:p>
        </p:txBody>
      </p:sp>
      <p:sp>
        <p:nvSpPr>
          <p:cNvPr id="50177" name="Rectangle 1"/>
          <p:cNvSpPr>
            <a:spLocks noGrp="1" noChangeArrowheads="1"/>
          </p:cNvSpPr>
          <p:nvPr>
            <p:ph sz="quarter" idx="1"/>
          </p:nvPr>
        </p:nvSpPr>
        <p:spPr>
          <a:xfrm>
            <a:off x="457200" y="1563688"/>
            <a:ext cx="8686800" cy="5294312"/>
          </a:xfrm>
        </p:spPr>
        <p:txBody>
          <a:bodyPr anchor="ctr">
            <a:spAutoFit/>
          </a:bodyPr>
          <a:lstStyle/>
          <a:p>
            <a:pPr marL="274320" indent="-274320" eaLnBrk="1" fontAlgn="auto" hangingPunct="1">
              <a:spcAft>
                <a:spcPts val="0"/>
              </a:spcAft>
              <a:buClr>
                <a:schemeClr val="accent3"/>
              </a:buClr>
              <a:buFont typeface="Arial" pitchFamily="34" charset="0"/>
              <a:buNone/>
              <a:defRPr/>
            </a:pPr>
            <a:r>
              <a:rPr lang="en-US" b="1" u="sng" dirty="0" smtClean="0">
                <a:solidFill>
                  <a:srgbClr val="FF0000"/>
                </a:solidFill>
              </a:rPr>
              <a:t>Management: </a:t>
            </a:r>
            <a:endParaRPr lang="en-US" dirty="0" smtClean="0">
              <a:solidFill>
                <a:srgbClr val="FF0000"/>
              </a:solidFill>
            </a:endParaRPr>
          </a:p>
          <a:p>
            <a:pPr marL="628650" indent="-400050" eaLnBrk="1" fontAlgn="auto" hangingPunct="1">
              <a:spcAft>
                <a:spcPts val="0"/>
              </a:spcAft>
              <a:buClr>
                <a:schemeClr val="accent3"/>
              </a:buClr>
              <a:buFont typeface="+mj-lt"/>
              <a:buAutoNum type="arabicPeriod" startAt="3"/>
              <a:defRPr/>
            </a:pPr>
            <a:r>
              <a:rPr lang="en-US" sz="2800" b="1" i="1" dirty="0" smtClean="0">
                <a:solidFill>
                  <a:srgbClr val="00FF00"/>
                </a:solidFill>
              </a:rPr>
              <a:t>in idiopathic recurrent abortion.</a:t>
            </a:r>
          </a:p>
          <a:p>
            <a:pPr marL="282575" lvl="1" indent="0" eaLnBrk="1" fontAlgn="auto" hangingPunct="1">
              <a:spcAft>
                <a:spcPts val="0"/>
              </a:spcAft>
              <a:buFont typeface="Arial" pitchFamily="34" charset="0"/>
              <a:buNone/>
              <a:defRPr/>
            </a:pPr>
            <a:r>
              <a:rPr lang="en-US" dirty="0" smtClean="0"/>
              <a:t>With support and good antenatal care , the chance of successful spontaneous pregnancy is about 60-70% </a:t>
            </a:r>
          </a:p>
          <a:p>
            <a:pPr marL="739775" indent="-282575" eaLnBrk="1" fontAlgn="auto" hangingPunct="1">
              <a:spcAft>
                <a:spcPts val="0"/>
              </a:spcAft>
              <a:buClr>
                <a:schemeClr val="accent3"/>
              </a:buClr>
              <a:buFont typeface="Wingdings" pitchFamily="2" charset="2"/>
              <a:buChar char="Ø"/>
              <a:defRPr/>
            </a:pPr>
            <a:r>
              <a:rPr lang="en-US" sz="2400" b="1" i="1" dirty="0" smtClean="0"/>
              <a:t>Support </a:t>
            </a:r>
            <a:r>
              <a:rPr lang="en-US" sz="2400" dirty="0" smtClean="0"/>
              <a:t>: from husband, family &amp; obstetric staff.  </a:t>
            </a:r>
          </a:p>
          <a:p>
            <a:pPr marL="739775" indent="-282575" eaLnBrk="1" fontAlgn="auto" hangingPunct="1">
              <a:spcAft>
                <a:spcPts val="0"/>
              </a:spcAft>
              <a:buClr>
                <a:schemeClr val="accent3"/>
              </a:buClr>
              <a:buFont typeface="Wingdings" pitchFamily="2" charset="2"/>
              <a:buChar char="Ø"/>
              <a:defRPr/>
            </a:pPr>
            <a:r>
              <a:rPr lang="en-US" sz="2400" b="1" i="1" dirty="0" smtClean="0"/>
              <a:t>Advice :</a:t>
            </a:r>
            <a:r>
              <a:rPr lang="en-US" sz="2200" dirty="0" smtClean="0"/>
              <a:t> </a:t>
            </a:r>
            <a:r>
              <a:rPr lang="en-US" sz="2400" dirty="0" smtClean="0"/>
              <a:t>stop smoking &amp; alcohol intake, decrease physical activity </a:t>
            </a:r>
          </a:p>
          <a:p>
            <a:pPr marL="739775" indent="-282575" eaLnBrk="1" fontAlgn="auto" hangingPunct="1">
              <a:spcAft>
                <a:spcPts val="0"/>
              </a:spcAft>
              <a:buClr>
                <a:schemeClr val="accent3"/>
              </a:buClr>
              <a:buFont typeface="Wingdings" pitchFamily="2" charset="2"/>
              <a:buChar char="Ø"/>
              <a:defRPr/>
            </a:pPr>
            <a:r>
              <a:rPr lang="en-US" sz="2400" b="1" i="1" dirty="0" smtClean="0"/>
              <a:t>Tender loving care </a:t>
            </a:r>
          </a:p>
          <a:p>
            <a:pPr marL="739775" indent="-282575" eaLnBrk="1" fontAlgn="auto" hangingPunct="1">
              <a:spcAft>
                <a:spcPts val="0"/>
              </a:spcAft>
              <a:buClr>
                <a:schemeClr val="accent3"/>
              </a:buClr>
              <a:buFont typeface="Wingdings" pitchFamily="2" charset="2"/>
              <a:buChar char="Ø"/>
              <a:defRPr/>
            </a:pPr>
            <a:r>
              <a:rPr lang="en-US" sz="2400" b="1" i="1" dirty="0" smtClean="0"/>
              <a:t>Drug therapy </a:t>
            </a:r>
          </a:p>
          <a:p>
            <a:pPr marL="739775" lvl="3" indent="-173038" eaLnBrk="1" fontAlgn="auto" hangingPunct="1">
              <a:spcAft>
                <a:spcPts val="0"/>
              </a:spcAft>
              <a:buClr>
                <a:schemeClr val="accent3"/>
              </a:buClr>
              <a:buFont typeface="Arial" pitchFamily="34" charset="0"/>
              <a:buChar char="•"/>
              <a:tabLst>
                <a:tab pos="522288" algn="l"/>
                <a:tab pos="631825" algn="l"/>
              </a:tabLst>
              <a:defRPr/>
            </a:pPr>
            <a:r>
              <a:rPr lang="en-US" sz="1800" dirty="0" smtClean="0"/>
              <a:t> Progesterone &amp; </a:t>
            </a:r>
            <a:r>
              <a:rPr lang="en-US" sz="1800" dirty="0" err="1" smtClean="0"/>
              <a:t>hCG</a:t>
            </a:r>
            <a:r>
              <a:rPr lang="en-US" sz="1800" dirty="0" smtClean="0"/>
              <a:t>: start from the </a:t>
            </a:r>
            <a:r>
              <a:rPr lang="en-US" sz="1800" dirty="0" err="1" smtClean="0"/>
              <a:t>luteal</a:t>
            </a:r>
            <a:r>
              <a:rPr lang="en-US" sz="1800" dirty="0" smtClean="0"/>
              <a:t> phase &amp; up to 12 weeks.</a:t>
            </a:r>
          </a:p>
          <a:p>
            <a:pPr marL="739775" lvl="1" indent="-173038" eaLnBrk="1" fontAlgn="auto" hangingPunct="1">
              <a:spcAft>
                <a:spcPts val="0"/>
              </a:spcAft>
              <a:buFont typeface="Arial" pitchFamily="34" charset="0"/>
              <a:buChar char="•"/>
              <a:tabLst>
                <a:tab pos="522288" algn="l"/>
                <a:tab pos="631825" algn="l"/>
              </a:tabLst>
              <a:defRPr/>
            </a:pPr>
            <a:r>
              <a:rPr lang="en-US" sz="1800" dirty="0" smtClean="0"/>
              <a:t>Low dose aspirin ( 75 mg/day ) start from the diagnosis of pregnancy &amp; up to 37  weeks </a:t>
            </a:r>
          </a:p>
          <a:p>
            <a:pPr marL="739775" lvl="1" indent="-173038" eaLnBrk="1" fontAlgn="auto" hangingPunct="1">
              <a:spcAft>
                <a:spcPts val="0"/>
              </a:spcAft>
              <a:buFont typeface="Arial" pitchFamily="34" charset="0"/>
              <a:buChar char="•"/>
              <a:tabLst>
                <a:tab pos="522288" algn="l"/>
                <a:tab pos="631825" algn="l"/>
              </a:tabLst>
              <a:defRPr/>
            </a:pPr>
            <a:r>
              <a:rPr lang="en-US" sz="1800" dirty="0" smtClean="0"/>
              <a:t>LMWH (20-40 mg/day) start from the diagnosis of fetal heart activity &amp; up to 37 </a:t>
            </a:r>
            <a:r>
              <a:rPr lang="en-US" sz="1800" dirty="0" err="1" smtClean="0"/>
              <a:t>ws</a:t>
            </a:r>
            <a:endParaRPr lang="en-US"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Facts about abortion </a:t>
            </a:r>
            <a:endParaRPr lang="en-US" dirty="0">
              <a:solidFill>
                <a:schemeClr val="accent1">
                  <a:satMod val="150000"/>
                </a:schemeClr>
              </a:solidFill>
            </a:endParaRPr>
          </a:p>
        </p:txBody>
      </p:sp>
      <p:sp>
        <p:nvSpPr>
          <p:cNvPr id="3" name="Content Placeholder 2"/>
          <p:cNvSpPr>
            <a:spLocks noGrp="1"/>
          </p:cNvSpPr>
          <p:nvPr>
            <p:ph sz="quarter" idx="1"/>
          </p:nvPr>
        </p:nvSpPr>
        <p:spPr/>
        <p:txBody>
          <a:bodyPr rtlCol="0">
            <a:normAutofit fontScale="92500" lnSpcReduction="20000"/>
          </a:bodyPr>
          <a:lstStyle/>
          <a:p>
            <a:pPr marL="438912" indent="-320040" eaLnBrk="1" fontAlgn="auto" hangingPunct="1">
              <a:spcBef>
                <a:spcPts val="0"/>
              </a:spcBef>
              <a:spcAft>
                <a:spcPts val="0"/>
              </a:spcAft>
              <a:buClr>
                <a:schemeClr val="accent3"/>
              </a:buClr>
              <a:buFont typeface="Wingdings 2"/>
              <a:buChar char=""/>
              <a:defRPr/>
            </a:pPr>
            <a:r>
              <a:rPr lang="en-US" dirty="0" smtClean="0"/>
              <a:t>Such losses are common, occurring in about one out of every 6 pregnancies.</a:t>
            </a:r>
          </a:p>
          <a:p>
            <a:pPr marL="438912" indent="-320040" eaLnBrk="1" fontAlgn="auto" hangingPunct="1">
              <a:spcBef>
                <a:spcPts val="0"/>
              </a:spcBef>
              <a:spcAft>
                <a:spcPts val="0"/>
              </a:spcAft>
              <a:buClr>
                <a:schemeClr val="accent3"/>
              </a:buClr>
              <a:buFont typeface="Wingdings 2"/>
              <a:buChar char=""/>
              <a:defRPr/>
            </a:pPr>
            <a:r>
              <a:rPr lang="en-US" dirty="0" smtClean="0"/>
              <a:t>These losses are unpredictable and unpreventable. </a:t>
            </a:r>
          </a:p>
          <a:p>
            <a:pPr marL="438912" indent="-320040" eaLnBrk="1" fontAlgn="auto" hangingPunct="1">
              <a:spcBef>
                <a:spcPts val="0"/>
              </a:spcBef>
              <a:spcAft>
                <a:spcPts val="0"/>
              </a:spcAft>
              <a:buClr>
                <a:schemeClr val="accent3"/>
              </a:buClr>
              <a:buFont typeface="Wingdings 2"/>
              <a:buChar char=""/>
              <a:defRPr/>
            </a:pPr>
            <a:r>
              <a:rPr lang="en-US" dirty="0" smtClean="0"/>
              <a:t>About 2/3 are caused by chromosome abnormalities. </a:t>
            </a:r>
          </a:p>
          <a:p>
            <a:pPr marL="438912" indent="-320040" eaLnBrk="1" fontAlgn="auto" hangingPunct="1">
              <a:spcBef>
                <a:spcPts val="0"/>
              </a:spcBef>
              <a:spcAft>
                <a:spcPts val="0"/>
              </a:spcAft>
              <a:buClr>
                <a:schemeClr val="accent3"/>
              </a:buClr>
              <a:buFont typeface="Wingdings 2"/>
              <a:buChar char=""/>
              <a:defRPr/>
            </a:pPr>
            <a:r>
              <a:rPr lang="en-US" dirty="0" smtClean="0"/>
              <a:t>About 30% are caused by placental malformations and are similarly not treatable. </a:t>
            </a:r>
          </a:p>
          <a:p>
            <a:pPr marL="438912" indent="-320040" eaLnBrk="1" fontAlgn="auto" hangingPunct="1">
              <a:spcBef>
                <a:spcPts val="0"/>
              </a:spcBef>
              <a:spcAft>
                <a:spcPts val="0"/>
              </a:spcAft>
              <a:buClr>
                <a:schemeClr val="accent3"/>
              </a:buClr>
              <a:buFont typeface="Wingdings 2"/>
              <a:buChar char=""/>
              <a:defRPr/>
            </a:pPr>
            <a:r>
              <a:rPr lang="en-US" dirty="0" smtClean="0"/>
              <a:t>The remaining miscarriages are caused by miscellaneous factors but are not usually associated with:</a:t>
            </a:r>
          </a:p>
          <a:p>
            <a:pPr marL="438912" indent="-320040" eaLnBrk="1" fontAlgn="auto" hangingPunct="1">
              <a:spcBef>
                <a:spcPts val="0"/>
              </a:spcBef>
              <a:spcAft>
                <a:spcPts val="0"/>
              </a:spcAft>
              <a:buClr>
                <a:schemeClr val="accent3"/>
              </a:buClr>
              <a:buFont typeface="Wingdings" pitchFamily="2" charset="2"/>
              <a:buChar char="Ø"/>
              <a:defRPr/>
            </a:pPr>
            <a:r>
              <a:rPr lang="en-US" sz="2800" i="1" dirty="0" smtClean="0"/>
              <a:t>Minor trauma </a:t>
            </a:r>
          </a:p>
          <a:p>
            <a:pPr marL="438912" indent="-320040" eaLnBrk="1" fontAlgn="auto" hangingPunct="1">
              <a:spcBef>
                <a:spcPts val="0"/>
              </a:spcBef>
              <a:spcAft>
                <a:spcPts val="0"/>
              </a:spcAft>
              <a:buClr>
                <a:schemeClr val="accent3"/>
              </a:buClr>
              <a:buFont typeface="Wingdings" pitchFamily="2" charset="2"/>
              <a:buChar char="Ø"/>
              <a:defRPr/>
            </a:pPr>
            <a:r>
              <a:rPr lang="en-US" sz="2800" i="1" dirty="0" smtClean="0"/>
              <a:t>Intercourse </a:t>
            </a:r>
          </a:p>
          <a:p>
            <a:pPr marL="438912" indent="-320040" eaLnBrk="1" fontAlgn="auto" hangingPunct="1">
              <a:spcBef>
                <a:spcPts val="0"/>
              </a:spcBef>
              <a:spcAft>
                <a:spcPts val="0"/>
              </a:spcAft>
              <a:buClr>
                <a:schemeClr val="accent3"/>
              </a:buClr>
              <a:buFont typeface="Wingdings" pitchFamily="2" charset="2"/>
              <a:buChar char="Ø"/>
              <a:defRPr/>
            </a:pPr>
            <a:r>
              <a:rPr lang="en-US" sz="2800" i="1" dirty="0" smtClean="0"/>
              <a:t>Medication </a:t>
            </a:r>
          </a:p>
          <a:p>
            <a:pPr marL="438912" indent="-320040" eaLnBrk="1" fontAlgn="auto" hangingPunct="1">
              <a:spcBef>
                <a:spcPts val="0"/>
              </a:spcBef>
              <a:spcAft>
                <a:spcPts val="0"/>
              </a:spcAft>
              <a:buClr>
                <a:schemeClr val="accent3"/>
              </a:buClr>
              <a:buFont typeface="Wingdings" pitchFamily="2" charset="2"/>
              <a:buChar char="Ø"/>
              <a:defRPr/>
            </a:pPr>
            <a:r>
              <a:rPr lang="en-US" sz="2800" i="1" dirty="0" smtClean="0"/>
              <a:t>Too much activity </a:t>
            </a:r>
          </a:p>
          <a:p>
            <a:pPr marL="438912" indent="-320040" eaLnBrk="1" fontAlgn="auto" hangingPunct="1">
              <a:spcBef>
                <a:spcPts val="0"/>
              </a:spcBef>
              <a:spcAft>
                <a:spcPts val="0"/>
              </a:spcAft>
              <a:buClr>
                <a:schemeClr val="accent3"/>
              </a:buClr>
              <a:buFont typeface="Wingdings 2"/>
              <a:buChar char=""/>
              <a:defRPr/>
            </a:pP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cs typeface="Times New Roman" pitchFamily="18" charset="0"/>
              </a:rPr>
              <a:t>Recurrent abortion</a:t>
            </a:r>
          </a:p>
        </p:txBody>
      </p:sp>
      <p:sp>
        <p:nvSpPr>
          <p:cNvPr id="50177" name="Rectangle 1"/>
          <p:cNvSpPr>
            <a:spLocks noGrp="1" noChangeArrowheads="1"/>
          </p:cNvSpPr>
          <p:nvPr>
            <p:ph sz="quarter" idx="1"/>
          </p:nvPr>
        </p:nvSpPr>
        <p:spPr>
          <a:xfrm>
            <a:off x="457200" y="1524000"/>
            <a:ext cx="8686800" cy="4573588"/>
          </a:xfrm>
        </p:spPr>
        <p:txBody>
          <a:bodyPr anchor="ctr">
            <a:spAutoFit/>
          </a:bodyPr>
          <a:lstStyle/>
          <a:p>
            <a:pPr marL="274320" indent="-274320" eaLnBrk="1" fontAlgn="auto" hangingPunct="1">
              <a:spcAft>
                <a:spcPts val="0"/>
              </a:spcAft>
              <a:buClr>
                <a:schemeClr val="accent3"/>
              </a:buClr>
              <a:buFont typeface="Arial" pitchFamily="34" charset="0"/>
              <a:buNone/>
              <a:defRPr/>
            </a:pPr>
            <a:r>
              <a:rPr lang="en-US" b="1" u="sng" dirty="0" smtClean="0">
                <a:solidFill>
                  <a:srgbClr val="FF0000"/>
                </a:solidFill>
              </a:rPr>
              <a:t>Management: </a:t>
            </a:r>
            <a:endParaRPr lang="en-US" dirty="0" smtClean="0">
              <a:solidFill>
                <a:srgbClr val="FF0000"/>
              </a:solidFill>
            </a:endParaRPr>
          </a:p>
          <a:p>
            <a:pPr marL="628650" indent="-400050" eaLnBrk="1" fontAlgn="auto" hangingPunct="1">
              <a:spcAft>
                <a:spcPts val="0"/>
              </a:spcAft>
              <a:buClr>
                <a:schemeClr val="accent3"/>
              </a:buClr>
              <a:buFont typeface="+mj-lt"/>
              <a:buAutoNum type="arabicPeriod" startAt="3"/>
              <a:defRPr/>
            </a:pPr>
            <a:r>
              <a:rPr lang="en-US" sz="2800" b="1" i="1" dirty="0" smtClean="0">
                <a:solidFill>
                  <a:srgbClr val="00FF00"/>
                </a:solidFill>
              </a:rPr>
              <a:t>In the  presence of a cause </a:t>
            </a:r>
            <a:r>
              <a:rPr lang="en-US" sz="2400" dirty="0" smtClean="0"/>
              <a:t>treatment is directed to control the cause</a:t>
            </a:r>
            <a:endParaRPr lang="en-US" sz="2400" b="1" i="1" dirty="0" smtClean="0">
              <a:solidFill>
                <a:srgbClr val="00FF00"/>
              </a:solidFill>
            </a:endParaRPr>
          </a:p>
          <a:p>
            <a:pPr marL="739775" indent="-282575" eaLnBrk="1" fontAlgn="auto" hangingPunct="1">
              <a:spcAft>
                <a:spcPts val="0"/>
              </a:spcAft>
              <a:buClr>
                <a:schemeClr val="accent3"/>
              </a:buClr>
              <a:buFont typeface="Wingdings" pitchFamily="2" charset="2"/>
              <a:buChar char="Ø"/>
              <a:defRPr/>
            </a:pPr>
            <a:r>
              <a:rPr lang="en-US" sz="2400" b="1" i="1" dirty="0" smtClean="0"/>
              <a:t>Endocrine disorders </a:t>
            </a:r>
          </a:p>
          <a:p>
            <a:pPr lvl="2" indent="-246888" eaLnBrk="1" fontAlgn="auto" hangingPunct="1">
              <a:spcAft>
                <a:spcPts val="0"/>
              </a:spcAft>
              <a:buFont typeface="Arial" pitchFamily="34" charset="0"/>
              <a:buChar char="•"/>
              <a:defRPr/>
            </a:pPr>
            <a:r>
              <a:rPr lang="en-US" sz="2000" dirty="0" smtClean="0"/>
              <a:t>Control DM and thyroid disorders before pregnancy</a:t>
            </a:r>
          </a:p>
          <a:p>
            <a:pPr lvl="2" indent="-246888" eaLnBrk="1" fontAlgn="auto" hangingPunct="1">
              <a:spcAft>
                <a:spcPts val="0"/>
              </a:spcAft>
              <a:buFont typeface="Arial" pitchFamily="34" charset="0"/>
              <a:buChar char="•"/>
              <a:defRPr/>
            </a:pPr>
            <a:r>
              <a:rPr lang="en-US" sz="2000" dirty="0" smtClean="0"/>
              <a:t> Ovulation induction drugs , ovarian drilling or IVF in PCOS.</a:t>
            </a:r>
          </a:p>
          <a:p>
            <a:pPr lvl="2" indent="-246888" eaLnBrk="1" fontAlgn="auto" hangingPunct="1">
              <a:spcAft>
                <a:spcPts val="0"/>
              </a:spcAft>
              <a:buFont typeface="Arial" pitchFamily="34" charset="0"/>
              <a:buChar char="•"/>
              <a:defRPr/>
            </a:pPr>
            <a:r>
              <a:rPr lang="en-US" sz="2000" dirty="0" smtClean="0"/>
              <a:t> Progesterone or </a:t>
            </a:r>
            <a:r>
              <a:rPr lang="en-US" sz="2000" dirty="0" err="1" smtClean="0"/>
              <a:t>hCG</a:t>
            </a:r>
            <a:r>
              <a:rPr lang="en-US" sz="2000" dirty="0" smtClean="0"/>
              <a:t> in corpus </a:t>
            </a:r>
            <a:r>
              <a:rPr lang="en-US" sz="2000" dirty="0" err="1" smtClean="0"/>
              <a:t>luteum</a:t>
            </a:r>
            <a:r>
              <a:rPr lang="en-US" sz="2000" dirty="0" smtClean="0"/>
              <a:t> insufficiency .</a:t>
            </a:r>
          </a:p>
          <a:p>
            <a:pPr marL="739775" indent="-282575" eaLnBrk="1" fontAlgn="auto" hangingPunct="1">
              <a:spcAft>
                <a:spcPts val="0"/>
              </a:spcAft>
              <a:buClr>
                <a:schemeClr val="accent3"/>
              </a:buClr>
              <a:buFont typeface="Wingdings" pitchFamily="2" charset="2"/>
              <a:buChar char="Ø"/>
              <a:defRPr/>
            </a:pPr>
            <a:r>
              <a:rPr lang="en-US" sz="2400" dirty="0" smtClean="0"/>
              <a:t>:</a:t>
            </a:r>
            <a:r>
              <a:rPr lang="en-US" sz="2400" b="1" i="1" dirty="0" smtClean="0"/>
              <a:t>In anti-</a:t>
            </a:r>
            <a:r>
              <a:rPr lang="en-US" sz="2400" b="1" i="1" dirty="0" err="1" smtClean="0"/>
              <a:t>cardiolipin</a:t>
            </a:r>
            <a:r>
              <a:rPr lang="en-US" sz="2400" b="1" i="1" dirty="0" smtClean="0"/>
              <a:t> syndrome: </a:t>
            </a:r>
          </a:p>
          <a:p>
            <a:pPr lvl="2" indent="-246888" eaLnBrk="1" fontAlgn="auto" hangingPunct="1">
              <a:spcAft>
                <a:spcPts val="0"/>
              </a:spcAft>
              <a:buFont typeface="Arial" pitchFamily="34" charset="0"/>
              <a:buChar char="•"/>
              <a:defRPr/>
            </a:pPr>
            <a:r>
              <a:rPr lang="en-US" sz="2000" dirty="0" smtClean="0"/>
              <a:t>Low dose aspirin ( 75 mg/day ) &amp; </a:t>
            </a:r>
            <a:r>
              <a:rPr lang="en-US" sz="2000" dirty="0" err="1" smtClean="0"/>
              <a:t>prednisilone</a:t>
            </a:r>
            <a:r>
              <a:rPr lang="en-US" sz="2000" dirty="0" smtClean="0"/>
              <a:t> ( 20-30 mg / day), starting when pregnancy is diagnosed till 37 weeks.</a:t>
            </a:r>
          </a:p>
          <a:p>
            <a:pPr lvl="2" indent="-246888" eaLnBrk="1" fontAlgn="auto" hangingPunct="1">
              <a:spcAft>
                <a:spcPts val="0"/>
              </a:spcAft>
              <a:buFont typeface="Arial" pitchFamily="34" charset="0"/>
              <a:buChar char="•"/>
              <a:defRPr/>
            </a:pPr>
            <a:r>
              <a:rPr lang="en-US" sz="2000" dirty="0" smtClean="0"/>
              <a:t>These drugs are not </a:t>
            </a:r>
            <a:r>
              <a:rPr lang="en-US" sz="2000" dirty="0" err="1" smtClean="0"/>
              <a:t>teratogenic</a:t>
            </a:r>
            <a:r>
              <a:rPr lang="en-US" sz="2000" dirty="0" smtClean="0"/>
              <a: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mtClean="0">
                <a:cs typeface="Times New Roman" pitchFamily="18" charset="0"/>
              </a:rPr>
              <a:t>Recurrent abortion</a:t>
            </a:r>
          </a:p>
        </p:txBody>
      </p:sp>
      <p:sp>
        <p:nvSpPr>
          <p:cNvPr id="50177" name="Rectangle 1"/>
          <p:cNvSpPr>
            <a:spLocks noGrp="1" noChangeArrowheads="1"/>
          </p:cNvSpPr>
          <p:nvPr>
            <p:ph sz="quarter" idx="1"/>
          </p:nvPr>
        </p:nvSpPr>
        <p:spPr>
          <a:xfrm>
            <a:off x="457200" y="1566863"/>
            <a:ext cx="8686800" cy="4376737"/>
          </a:xfrm>
        </p:spPr>
        <p:txBody>
          <a:bodyPr anchor="ctr">
            <a:spAutoFit/>
          </a:bodyPr>
          <a:lstStyle/>
          <a:p>
            <a:pPr marL="274320" indent="-274320" eaLnBrk="1" fontAlgn="auto" hangingPunct="1">
              <a:spcAft>
                <a:spcPts val="0"/>
              </a:spcAft>
              <a:buClr>
                <a:schemeClr val="accent3"/>
              </a:buClr>
              <a:buFont typeface="Arial" pitchFamily="34" charset="0"/>
              <a:buNone/>
              <a:defRPr/>
            </a:pPr>
            <a:r>
              <a:rPr lang="en-US" b="1" u="sng" dirty="0" smtClean="0">
                <a:solidFill>
                  <a:srgbClr val="FF0000"/>
                </a:solidFill>
              </a:rPr>
              <a:t>Management: </a:t>
            </a:r>
            <a:endParaRPr lang="en-US" dirty="0" smtClean="0">
              <a:solidFill>
                <a:srgbClr val="FF0000"/>
              </a:solidFill>
            </a:endParaRPr>
          </a:p>
          <a:p>
            <a:pPr marL="739775" indent="-282575" eaLnBrk="1" fontAlgn="auto" hangingPunct="1">
              <a:spcAft>
                <a:spcPts val="0"/>
              </a:spcAft>
              <a:buClr>
                <a:schemeClr val="accent3"/>
              </a:buClr>
              <a:buFont typeface="Wingdings" pitchFamily="2" charset="2"/>
              <a:buChar char="Ø"/>
              <a:defRPr/>
            </a:pPr>
            <a:r>
              <a:rPr lang="en-US" sz="2400" b="1" i="1" dirty="0" smtClean="0"/>
              <a:t>In thrombophilia: </a:t>
            </a:r>
          </a:p>
          <a:p>
            <a:pPr marL="1139825" lvl="1" indent="-282575" eaLnBrk="1" fontAlgn="auto" hangingPunct="1">
              <a:spcAft>
                <a:spcPts val="0"/>
              </a:spcAft>
              <a:buFont typeface="Arial" pitchFamily="34" charset="0"/>
              <a:buChar char="•"/>
              <a:defRPr/>
            </a:pPr>
            <a:r>
              <a:rPr lang="en-US" dirty="0" smtClean="0"/>
              <a:t>Low dose aspirin ( 75 mg/day) starting when pregnancy is diagnosed and low molecular weight heparin </a:t>
            </a:r>
            <a:r>
              <a:rPr lang="en-US" dirty="0" err="1" smtClean="0"/>
              <a:t>ie</a:t>
            </a:r>
            <a:r>
              <a:rPr lang="en-US" dirty="0" smtClean="0"/>
              <a:t> LMWH ( 20-40 mg/day) starting when fetal heart activity diagnosed &amp; to continue both till 37 weeks .</a:t>
            </a:r>
          </a:p>
          <a:p>
            <a:pPr marL="739775" indent="-282575" eaLnBrk="1" fontAlgn="auto" hangingPunct="1">
              <a:spcAft>
                <a:spcPts val="0"/>
              </a:spcAft>
              <a:buClr>
                <a:schemeClr val="accent3"/>
              </a:buClr>
              <a:buFont typeface="Wingdings" pitchFamily="2" charset="2"/>
              <a:buChar char="Ø"/>
              <a:defRPr/>
            </a:pPr>
            <a:r>
              <a:rPr lang="en-US" sz="2400" b="1" i="1" dirty="0" smtClean="0"/>
              <a:t>In uterine disorders </a:t>
            </a:r>
          </a:p>
          <a:p>
            <a:pPr lvl="2" indent="-246888" eaLnBrk="1" fontAlgn="auto" hangingPunct="1">
              <a:spcAft>
                <a:spcPts val="0"/>
              </a:spcAft>
              <a:buFont typeface="Arial" pitchFamily="34" charset="0"/>
              <a:buChar char="•"/>
              <a:defRPr/>
            </a:pPr>
            <a:r>
              <a:rPr lang="en-US" sz="2000" dirty="0" smtClean="0"/>
              <a:t>Cervical </a:t>
            </a:r>
            <a:r>
              <a:rPr lang="en-US" sz="2000" dirty="0" err="1" smtClean="0"/>
              <a:t>cerclage</a:t>
            </a:r>
            <a:r>
              <a:rPr lang="en-US" sz="2000" dirty="0" smtClean="0"/>
              <a:t> in cervical incompetence, best time at the 14 weeks of pregnancy.</a:t>
            </a:r>
          </a:p>
          <a:p>
            <a:pPr lvl="2" indent="-246888" eaLnBrk="1" fontAlgn="auto" hangingPunct="1">
              <a:spcAft>
                <a:spcPts val="0"/>
              </a:spcAft>
              <a:buFont typeface="Arial" pitchFamily="34" charset="0"/>
              <a:buChar char="•"/>
              <a:defRPr/>
            </a:pPr>
            <a:r>
              <a:rPr lang="en-US" sz="2000" dirty="0" err="1" smtClean="0"/>
              <a:t>Myomectomy</a:t>
            </a:r>
            <a:r>
              <a:rPr lang="en-US" sz="2000" dirty="0" smtClean="0"/>
              <a:t> in </a:t>
            </a:r>
            <a:r>
              <a:rPr lang="en-US" sz="2000" dirty="0" err="1" smtClean="0"/>
              <a:t>submucus</a:t>
            </a:r>
            <a:r>
              <a:rPr lang="en-US" sz="2000" dirty="0" smtClean="0"/>
              <a:t> fibroid, excision of uterine septum in </a:t>
            </a:r>
            <a:r>
              <a:rPr lang="en-US" sz="2000" dirty="0" err="1" smtClean="0"/>
              <a:t>septate</a:t>
            </a:r>
            <a:r>
              <a:rPr lang="en-US" sz="2000" dirty="0" smtClean="0"/>
              <a:t> &amp; </a:t>
            </a:r>
            <a:r>
              <a:rPr lang="en-US" sz="2000" dirty="0" err="1" smtClean="0"/>
              <a:t>subseptate</a:t>
            </a:r>
            <a:r>
              <a:rPr lang="en-US" sz="2000" dirty="0" smtClean="0"/>
              <a:t> uterus &amp; </a:t>
            </a:r>
            <a:r>
              <a:rPr lang="en-US" sz="2000" dirty="0" err="1" smtClean="0"/>
              <a:t>adhesolysis</a:t>
            </a:r>
            <a:r>
              <a:rPr lang="en-US" sz="2000" dirty="0" smtClean="0"/>
              <a:t> in </a:t>
            </a:r>
            <a:r>
              <a:rPr lang="en-US" sz="2000" dirty="0" err="1" smtClean="0"/>
              <a:t>Asherman's</a:t>
            </a:r>
            <a:r>
              <a:rPr lang="en-US" sz="2000" dirty="0" smtClean="0"/>
              <a:t> syndrome.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smtClean="0">
                <a:cs typeface="Times New Roman" pitchFamily="18" charset="0"/>
              </a:rPr>
              <a:t>Recurrent abortion</a:t>
            </a:r>
          </a:p>
        </p:txBody>
      </p:sp>
      <p:sp>
        <p:nvSpPr>
          <p:cNvPr id="50177" name="Rectangle 1"/>
          <p:cNvSpPr>
            <a:spLocks noGrp="1" noChangeArrowheads="1"/>
          </p:cNvSpPr>
          <p:nvPr>
            <p:ph sz="quarter" idx="1"/>
          </p:nvPr>
        </p:nvSpPr>
        <p:spPr>
          <a:xfrm>
            <a:off x="457200" y="1614488"/>
            <a:ext cx="8686800" cy="2652712"/>
          </a:xfrm>
        </p:spPr>
        <p:txBody>
          <a:bodyPr anchor="ctr">
            <a:spAutoFit/>
          </a:bodyPr>
          <a:lstStyle/>
          <a:p>
            <a:pPr marL="274320" indent="-274320" eaLnBrk="1" fontAlgn="auto" hangingPunct="1">
              <a:spcAft>
                <a:spcPts val="0"/>
              </a:spcAft>
              <a:buClr>
                <a:schemeClr val="accent3"/>
              </a:buClr>
              <a:buFont typeface="Arial" pitchFamily="34" charset="0"/>
              <a:buNone/>
              <a:defRPr/>
            </a:pPr>
            <a:r>
              <a:rPr lang="en-US" b="1" u="sng" dirty="0" smtClean="0">
                <a:solidFill>
                  <a:srgbClr val="FF0000"/>
                </a:solidFill>
              </a:rPr>
              <a:t>Management: </a:t>
            </a:r>
            <a:endParaRPr lang="en-US" dirty="0" smtClean="0">
              <a:solidFill>
                <a:srgbClr val="FF0000"/>
              </a:solidFill>
            </a:endParaRPr>
          </a:p>
          <a:p>
            <a:pPr marL="739775" indent="-282575" eaLnBrk="1" fontAlgn="auto" hangingPunct="1">
              <a:spcAft>
                <a:spcPts val="0"/>
              </a:spcAft>
              <a:buClr>
                <a:schemeClr val="accent3"/>
              </a:buClr>
              <a:buFont typeface="Wingdings" pitchFamily="2" charset="2"/>
              <a:buChar char="Ø"/>
              <a:defRPr/>
            </a:pPr>
            <a:r>
              <a:rPr lang="en-US" sz="2400" b="1" i="1" dirty="0" smtClean="0"/>
              <a:t>In infection:</a:t>
            </a:r>
            <a:r>
              <a:rPr lang="en-US" sz="2000" dirty="0" smtClean="0"/>
              <a:t>: treatment of the genital tract infection.</a:t>
            </a:r>
          </a:p>
          <a:p>
            <a:pPr marL="739775" indent="-282575" eaLnBrk="1" fontAlgn="auto" hangingPunct="1">
              <a:spcAft>
                <a:spcPts val="0"/>
              </a:spcAft>
              <a:buClr>
                <a:schemeClr val="accent3"/>
              </a:buClr>
              <a:buFont typeface="Wingdings" pitchFamily="2" charset="2"/>
              <a:buChar char="Ø"/>
              <a:defRPr/>
            </a:pPr>
            <a:r>
              <a:rPr lang="en-US" sz="2400" b="1" i="1" dirty="0" smtClean="0"/>
              <a:t>In </a:t>
            </a:r>
            <a:r>
              <a:rPr lang="en-US" sz="2400" b="1" i="1" dirty="0" err="1" smtClean="0"/>
              <a:t>Rh</a:t>
            </a:r>
            <a:r>
              <a:rPr lang="en-US" sz="2400" b="1" i="1" dirty="0" smtClean="0"/>
              <a:t> </a:t>
            </a:r>
            <a:r>
              <a:rPr lang="en-US" sz="2400" b="1" i="1" dirty="0" err="1" smtClean="0"/>
              <a:t>isoimmunization</a:t>
            </a:r>
            <a:r>
              <a:rPr lang="en-US" sz="2000" dirty="0" smtClean="0"/>
              <a:t>:  Repeated intrauterine transfusion </a:t>
            </a:r>
          </a:p>
          <a:p>
            <a:pPr marL="739775" indent="-282575" eaLnBrk="1" fontAlgn="auto" hangingPunct="1">
              <a:spcAft>
                <a:spcPts val="0"/>
              </a:spcAft>
              <a:buClr>
                <a:schemeClr val="accent3"/>
              </a:buClr>
              <a:buFont typeface="Wingdings" pitchFamily="2" charset="2"/>
              <a:buChar char="Ø"/>
              <a:defRPr/>
            </a:pPr>
            <a:r>
              <a:rPr lang="en-US" sz="2400" b="1" i="1" dirty="0" smtClean="0"/>
              <a:t>In parental balanced translocation</a:t>
            </a:r>
          </a:p>
          <a:p>
            <a:pPr lvl="2" indent="-246888" eaLnBrk="1" fontAlgn="auto" hangingPunct="1">
              <a:spcAft>
                <a:spcPts val="0"/>
              </a:spcAft>
              <a:buFont typeface="Arial" pitchFamily="34" charset="0"/>
              <a:buChar char="•"/>
              <a:defRPr/>
            </a:pPr>
            <a:r>
              <a:rPr lang="en-US" sz="2000" dirty="0" smtClean="0"/>
              <a:t>Explain the risk of fetal chromosomal disorders ( about 30% )</a:t>
            </a:r>
          </a:p>
          <a:p>
            <a:pPr lvl="2" indent="-246888" eaLnBrk="1" fontAlgn="auto" hangingPunct="1">
              <a:spcAft>
                <a:spcPts val="0"/>
              </a:spcAft>
              <a:buFont typeface="Arial" pitchFamily="34" charset="0"/>
              <a:buChar char="•"/>
              <a:defRPr/>
            </a:pPr>
            <a:r>
              <a:rPr lang="en-US" sz="2000" dirty="0" smtClean="0"/>
              <a:t>Encourage to try again or adoption.</a:t>
            </a:r>
            <a:endParaRPr lang="en-US" sz="1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endParaRPr lang="en-IN" smtClean="0"/>
          </a:p>
        </p:txBody>
      </p:sp>
      <p:sp>
        <p:nvSpPr>
          <p:cNvPr id="48131" name="Content Placeholder 2"/>
          <p:cNvSpPr>
            <a:spLocks noGrp="1"/>
          </p:cNvSpPr>
          <p:nvPr>
            <p:ph sz="quarter" idx="1"/>
          </p:nvPr>
        </p:nvSpPr>
        <p:spPr/>
        <p:txBody>
          <a:bodyPr/>
          <a:lstStyle/>
          <a:p>
            <a:pPr eaLnBrk="1" hangingPunct="1"/>
            <a:r>
              <a:rPr lang="en-US" smtClean="0"/>
              <a:t>DC Dutta’s Textbook of Obstetrics including Perinatology &amp; Contraception Eighth Edition 2015 Edited by Hiralal Konar JAYPEE.</a:t>
            </a:r>
          </a:p>
          <a:p>
            <a:pPr eaLnBrk="1" hangingPunct="1"/>
            <a:endParaRPr lang="en-IN"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819400" y="2819400"/>
            <a:ext cx="3352800" cy="1143000"/>
          </a:xfrm>
        </p:spPr>
        <p:txBody>
          <a:bodyPr/>
          <a:lstStyle/>
          <a:p>
            <a:pPr eaLnBrk="1" hangingPunct="1"/>
            <a:r>
              <a:rPr lang="en-US" smtClean="0"/>
              <a:t>Thank you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endParaRPr lang="en-US">
              <a:solidFill>
                <a:schemeClr val="accent1">
                  <a:satMod val="150000"/>
                </a:schemeClr>
              </a:solidFill>
            </a:endParaRPr>
          </a:p>
        </p:txBody>
      </p:sp>
      <p:sp>
        <p:nvSpPr>
          <p:cNvPr id="9219" name="Content Placeholder 2"/>
          <p:cNvSpPr>
            <a:spLocks noGrp="1"/>
          </p:cNvSpPr>
          <p:nvPr>
            <p:ph sz="quarter" idx="1"/>
          </p:nvPr>
        </p:nvSpPr>
        <p:spPr/>
        <p:txBody>
          <a:bodyPr/>
          <a:lstStyle/>
          <a:p>
            <a:pPr eaLnBrk="1" hangingPunct="1"/>
            <a:r>
              <a:rPr lang="en-US" smtClean="0"/>
              <a:t>Following a miscarriage, the chance of having another miscarriage with the next pregnancy is about 1 in 6. </a:t>
            </a:r>
          </a:p>
          <a:p>
            <a:pPr eaLnBrk="1" hangingPunct="1"/>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Habitual abortion</a:t>
            </a:r>
          </a:p>
        </p:txBody>
      </p:sp>
      <p:sp>
        <p:nvSpPr>
          <p:cNvPr id="10243" name="Content Placeholder 2"/>
          <p:cNvSpPr>
            <a:spLocks noGrp="1"/>
          </p:cNvSpPr>
          <p:nvPr>
            <p:ph sz="quarter" idx="1"/>
          </p:nvPr>
        </p:nvSpPr>
        <p:spPr/>
        <p:txBody>
          <a:bodyPr/>
          <a:lstStyle/>
          <a:p>
            <a:pPr eaLnBrk="1" hangingPunct="1"/>
            <a:r>
              <a:rPr lang="en-US" b="1" smtClean="0"/>
              <a:t>Habitual abortion</a:t>
            </a:r>
            <a:r>
              <a:rPr lang="en-US" smtClean="0"/>
              <a:t>, </a:t>
            </a:r>
            <a:r>
              <a:rPr lang="en-US" b="1" smtClean="0"/>
              <a:t>recurrent miscarriage</a:t>
            </a:r>
            <a:r>
              <a:rPr lang="en-US" smtClean="0"/>
              <a:t> or </a:t>
            </a:r>
            <a:r>
              <a:rPr lang="en-US" b="1" smtClean="0"/>
              <a:t>recurrent pregnancy loss</a:t>
            </a:r>
            <a:r>
              <a:rPr lang="en-US" smtClean="0"/>
              <a:t> (RPL) is the occurrence of three or more pregnancies that end in miscarriage of the fetus, usually before 20 weeks of gestation. </a:t>
            </a:r>
          </a:p>
          <a:p>
            <a:pPr eaLnBrk="1" hangingPunct="1"/>
            <a:r>
              <a:rPr lang="en-US" smtClean="0"/>
              <a:t>RPL affects about 0.34%</a:t>
            </a:r>
            <a:r>
              <a:rPr lang="en-US" baseline="30000" smtClean="0"/>
              <a:t>  </a:t>
            </a:r>
            <a:r>
              <a:rPr lang="en-US" smtClean="0"/>
              <a:t>of women who conceive.</a:t>
            </a:r>
          </a:p>
          <a:p>
            <a:pPr eaLnBrk="1" hangingPunct="1"/>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Causes</a:t>
            </a:r>
          </a:p>
        </p:txBody>
      </p:sp>
      <p:sp>
        <p:nvSpPr>
          <p:cNvPr id="3" name="Content Placeholder 2"/>
          <p:cNvSpPr>
            <a:spLocks noGrp="1"/>
          </p:cNvSpPr>
          <p:nvPr>
            <p:ph sz="quarter" idx="1"/>
          </p:nvPr>
        </p:nvSpPr>
        <p:spPr/>
        <p:txBody>
          <a:bodyPr>
            <a:normAutofit/>
          </a:bodyPr>
          <a:lstStyle/>
          <a:p>
            <a:pPr marL="274320" indent="-274320" eaLnBrk="1" fontAlgn="auto" hangingPunct="1">
              <a:spcAft>
                <a:spcPts val="0"/>
              </a:spcAft>
              <a:buClr>
                <a:schemeClr val="accent3"/>
              </a:buClr>
              <a:buFont typeface="Wingdings 2"/>
              <a:buChar char=""/>
              <a:defRPr/>
            </a:pPr>
            <a:r>
              <a:rPr lang="en-US" b="1" dirty="0" smtClean="0"/>
              <a:t>Anatomical conditions:</a:t>
            </a:r>
          </a:p>
          <a:p>
            <a:pPr marL="633412" indent="-514350" eaLnBrk="1" fontAlgn="auto" hangingPunct="1">
              <a:spcAft>
                <a:spcPts val="0"/>
              </a:spcAft>
              <a:buClr>
                <a:schemeClr val="accent3"/>
              </a:buClr>
              <a:buFont typeface="+mj-lt"/>
              <a:buAutoNum type="arabicPeriod"/>
              <a:defRPr/>
            </a:pPr>
            <a:r>
              <a:rPr lang="en-US" sz="2400" dirty="0" smtClean="0"/>
              <a:t>Uterine conditions</a:t>
            </a:r>
          </a:p>
          <a:p>
            <a:pPr marL="633412" indent="-514350" eaLnBrk="1" fontAlgn="auto" hangingPunct="1">
              <a:spcAft>
                <a:spcPts val="0"/>
              </a:spcAft>
              <a:buClr>
                <a:schemeClr val="accent3"/>
              </a:buClr>
              <a:buFont typeface="+mj-lt"/>
              <a:buAutoNum type="arabicPeriod"/>
              <a:defRPr/>
            </a:pPr>
            <a:r>
              <a:rPr lang="en-US" sz="2400" dirty="0" smtClean="0"/>
              <a:t>Cervical conditions</a:t>
            </a:r>
          </a:p>
          <a:p>
            <a:pPr marL="633412" indent="-514350" eaLnBrk="1" fontAlgn="auto" hangingPunct="1">
              <a:spcAft>
                <a:spcPts val="0"/>
              </a:spcAft>
              <a:buClr>
                <a:schemeClr val="accent3"/>
              </a:buClr>
              <a:buFont typeface="Wingdings 2"/>
              <a:buChar char=""/>
              <a:defRPr/>
            </a:pPr>
            <a:r>
              <a:rPr lang="en-US" sz="2400" b="1" dirty="0" smtClean="0"/>
              <a:t>Chromosomal disorders</a:t>
            </a:r>
          </a:p>
          <a:p>
            <a:pPr marL="633412" indent="-514350" eaLnBrk="1" fontAlgn="auto" hangingPunct="1">
              <a:spcAft>
                <a:spcPts val="0"/>
              </a:spcAft>
              <a:buClr>
                <a:schemeClr val="accent3"/>
              </a:buClr>
              <a:buFont typeface="Wingdings 2"/>
              <a:buChar char=""/>
              <a:defRPr/>
            </a:pPr>
            <a:r>
              <a:rPr lang="en-US" sz="2400" b="1" dirty="0" smtClean="0"/>
              <a:t>Endocrine disorders</a:t>
            </a:r>
          </a:p>
          <a:p>
            <a:pPr marL="633412" indent="-514350" eaLnBrk="1" fontAlgn="auto" hangingPunct="1">
              <a:spcAft>
                <a:spcPts val="0"/>
              </a:spcAft>
              <a:buClr>
                <a:schemeClr val="accent3"/>
              </a:buClr>
              <a:buFont typeface="Wingdings 2"/>
              <a:buChar char=""/>
              <a:defRPr/>
            </a:pPr>
            <a:r>
              <a:rPr lang="en-US" sz="2400" b="1" dirty="0" smtClean="0"/>
              <a:t>Immune factors</a:t>
            </a:r>
          </a:p>
          <a:p>
            <a:pPr marL="633412" indent="-514350" eaLnBrk="1" fontAlgn="auto" hangingPunct="1">
              <a:spcAft>
                <a:spcPts val="0"/>
              </a:spcAft>
              <a:buClr>
                <a:schemeClr val="accent3"/>
              </a:buClr>
              <a:buFont typeface="Wingdings 2"/>
              <a:buChar char=""/>
              <a:defRPr/>
            </a:pPr>
            <a:r>
              <a:rPr lang="en-US" sz="2400" b="1" dirty="0" smtClean="0"/>
              <a:t>Lifestyle factors</a:t>
            </a:r>
          </a:p>
          <a:p>
            <a:pPr marL="633412" indent="-514350" eaLnBrk="1" fontAlgn="auto" hangingPunct="1">
              <a:spcAft>
                <a:spcPts val="0"/>
              </a:spcAft>
              <a:buClr>
                <a:schemeClr val="accent3"/>
              </a:buClr>
              <a:buFont typeface="Wingdings 2"/>
              <a:buChar char=""/>
              <a:defRPr/>
            </a:pPr>
            <a:r>
              <a:rPr lang="en-US" sz="2400" b="1" dirty="0" smtClean="0"/>
              <a:t>Infection</a:t>
            </a:r>
          </a:p>
          <a:p>
            <a:pPr marL="633412" indent="-514350" eaLnBrk="1" fontAlgn="auto" hangingPunct="1">
              <a:spcAft>
                <a:spcPts val="0"/>
              </a:spcAft>
              <a:buClr>
                <a:schemeClr val="accent3"/>
              </a:buClr>
              <a:buFont typeface="Wingdings 2"/>
              <a:buChar char=""/>
              <a:defRPr/>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05000" y="704850"/>
            <a:ext cx="6781800" cy="1143000"/>
          </a:xfrm>
        </p:spPr>
        <p:txBody>
          <a:bodyPr/>
          <a:lstStyle/>
          <a:p>
            <a:pPr eaLnBrk="1" hangingPunct="1"/>
            <a:r>
              <a:rPr lang="en-US" smtClean="0"/>
              <a:t>Spontaneous</a:t>
            </a:r>
          </a:p>
        </p:txBody>
      </p:sp>
      <p:sp>
        <p:nvSpPr>
          <p:cNvPr id="12291" name="Content Placeholder 2"/>
          <p:cNvSpPr>
            <a:spLocks noGrp="1"/>
          </p:cNvSpPr>
          <p:nvPr>
            <p:ph sz="quarter" idx="1"/>
          </p:nvPr>
        </p:nvSpPr>
        <p:spPr/>
        <p:txBody>
          <a:bodyPr/>
          <a:lstStyle/>
          <a:p>
            <a:pPr eaLnBrk="1" hangingPunct="1"/>
            <a:r>
              <a:rPr lang="en-US" sz="2800" smtClean="0"/>
              <a:t>Spontaneous abortion (also known as miscarriage) is the expulsion of an embryo or fetus due to accidental trauma or natural causes before approximately the 22nd week of gestation; the definition by gestational age varies by country.</a:t>
            </a:r>
            <a:r>
              <a:rPr lang="en-US" sz="2800" baseline="30000" smtClean="0"/>
              <a:t>[</a:t>
            </a:r>
          </a:p>
          <a:p>
            <a:pPr eaLnBrk="1" hangingPunct="1"/>
            <a:endParaRPr lang="en-US" sz="2800" smtClean="0"/>
          </a:p>
          <a:p>
            <a:pPr eaLnBrk="1" hangingPunct="1"/>
            <a:r>
              <a:rPr lang="en-US" sz="2800" smtClean="0"/>
              <a:t>Most miscarriages are due to incorrect replication of chromosomes; they can also be caused by environmental factors</a:t>
            </a:r>
          </a:p>
          <a:p>
            <a:pPr eaLnBrk="1" hangingPunct="1"/>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057400"/>
            <a:ext cx="3124200" cy="742950"/>
          </a:xfrm>
        </p:spPr>
        <p:txBody>
          <a:bodyPr>
            <a:normAutofit fontScale="90000"/>
          </a:bodyPr>
          <a:lstStyle/>
          <a:p>
            <a:pPr eaLnBrk="1" fontAlgn="auto" hangingPunct="1">
              <a:spcAft>
                <a:spcPts val="0"/>
              </a:spcAft>
              <a:defRPr/>
            </a:pP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Induced</a:t>
            </a:r>
            <a:br>
              <a:rPr lang="en-US" sz="4800" dirty="0" smtClean="0"/>
            </a:br>
            <a:r>
              <a:rPr lang="en-US" sz="4800" dirty="0" smtClean="0"/>
              <a:t/>
            </a:r>
            <a:br>
              <a:rPr lang="en-US" sz="4800" dirty="0" smtClean="0"/>
            </a:br>
            <a:endParaRPr lang="en-US" dirty="0"/>
          </a:p>
        </p:txBody>
      </p:sp>
      <p:sp>
        <p:nvSpPr>
          <p:cNvPr id="13315" name="Content Placeholder 2"/>
          <p:cNvSpPr>
            <a:spLocks noGrp="1"/>
          </p:cNvSpPr>
          <p:nvPr>
            <p:ph sz="quarter" idx="1"/>
          </p:nvPr>
        </p:nvSpPr>
        <p:spPr/>
        <p:txBody>
          <a:bodyPr/>
          <a:lstStyle/>
          <a:p>
            <a:pPr eaLnBrk="1" hangingPunct="1"/>
            <a:r>
              <a:rPr lang="en-US" sz="2400" smtClean="0"/>
              <a:t>A pregnancy can be intentionally aborted in many ways. The manner selected depends chiefly upon the gestational age of the embryo or fetus, which increases in size as the pregnancy progresses.</a:t>
            </a:r>
            <a:endParaRPr lang="en-US" sz="2400" baseline="30000" smtClean="0"/>
          </a:p>
          <a:p>
            <a:pPr eaLnBrk="1" hangingPunct="1"/>
            <a:r>
              <a:rPr lang="en-US" sz="2400" smtClean="0"/>
              <a:t>Specific procedures may also be selected due to legality, regional availability, and doctor-patient preference. Reasons for procuring induced abortions are typically characterized as either therapeutic or elective.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1913</Words>
  <Application>Microsoft Office PowerPoint</Application>
  <PresentationFormat>On-screen Show (4:3)</PresentationFormat>
  <Paragraphs>298</Paragraphs>
  <Slides>44</Slides>
  <Notes>25</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Civic</vt:lpstr>
      <vt:lpstr>Abortion  </vt:lpstr>
      <vt:lpstr>Abortion</vt:lpstr>
      <vt:lpstr>Categories of Abortions</vt:lpstr>
      <vt:lpstr>Facts about abortion </vt:lpstr>
      <vt:lpstr>Slide 5</vt:lpstr>
      <vt:lpstr>Habitual abortion</vt:lpstr>
      <vt:lpstr>Causes</vt:lpstr>
      <vt:lpstr>Spontaneous</vt:lpstr>
      <vt:lpstr>   Induced  </vt:lpstr>
      <vt:lpstr>Induced abortion </vt:lpstr>
      <vt:lpstr>Induced</vt:lpstr>
      <vt:lpstr>Threatened Abortion</vt:lpstr>
      <vt:lpstr>Threatened abortion (Features)</vt:lpstr>
      <vt:lpstr>Threatened abortion (Management)</vt:lpstr>
      <vt:lpstr>Inevitable abortion</vt:lpstr>
      <vt:lpstr>Inevitable and incomplete abortions (Features)</vt:lpstr>
      <vt:lpstr>Inevitable and incomplete abortions (Features)</vt:lpstr>
      <vt:lpstr>Inevitable and incomplete abortions (management)</vt:lpstr>
      <vt:lpstr>Complete Abortion </vt:lpstr>
      <vt:lpstr>Complete abortion (Features)</vt:lpstr>
      <vt:lpstr>Complete abortion (Management)</vt:lpstr>
      <vt:lpstr>Missed abortion </vt:lpstr>
      <vt:lpstr>Missed abortion (Features)</vt:lpstr>
      <vt:lpstr>Missed abortion (Features)</vt:lpstr>
      <vt:lpstr>Missed abortion (Management)</vt:lpstr>
      <vt:lpstr>Missed abortion (Management)</vt:lpstr>
      <vt:lpstr>Anembryonic pregnancy  (Blighted ovum) </vt:lpstr>
      <vt:lpstr>Septic abortion </vt:lpstr>
      <vt:lpstr> Complications of abortion </vt:lpstr>
      <vt:lpstr>Post - abortion management</vt:lpstr>
      <vt:lpstr>Post - abortion management</vt:lpstr>
      <vt:lpstr>Post - abortion management</vt:lpstr>
      <vt:lpstr>Recurrent abortion</vt:lpstr>
      <vt:lpstr>Recurrent abortion</vt:lpstr>
      <vt:lpstr>Recurrent abortion</vt:lpstr>
      <vt:lpstr>Recurrent abortion</vt:lpstr>
      <vt:lpstr>Recurrent abortion </vt:lpstr>
      <vt:lpstr>Recurrent abortion</vt:lpstr>
      <vt:lpstr>Recurrent abortion</vt:lpstr>
      <vt:lpstr>Recurrent abortion</vt:lpstr>
      <vt:lpstr>Recurrent abortion</vt:lpstr>
      <vt:lpstr>Recurrent abortion</vt:lpstr>
      <vt:lpstr>Slide 43</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Abortion  </dc:title>
  <dc:creator>New</dc:creator>
  <cp:lastModifiedBy>New</cp:lastModifiedBy>
  <cp:revision>1</cp:revision>
  <dcterms:created xsi:type="dcterms:W3CDTF">2006-08-16T00:00:00Z</dcterms:created>
  <dcterms:modified xsi:type="dcterms:W3CDTF">2021-11-15T07:42:19Z</dcterms:modified>
</cp:coreProperties>
</file>