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86" r:id="rId5"/>
    <p:sldId id="287" r:id="rId6"/>
    <p:sldId id="264" r:id="rId7"/>
    <p:sldId id="265" r:id="rId8"/>
    <p:sldId id="262" r:id="rId9"/>
    <p:sldId id="288" r:id="rId10"/>
    <p:sldId id="289" r:id="rId11"/>
    <p:sldId id="291" r:id="rId12"/>
    <p:sldId id="268" r:id="rId13"/>
    <p:sldId id="270" r:id="rId14"/>
    <p:sldId id="271" r:id="rId15"/>
    <p:sldId id="272" r:id="rId16"/>
    <p:sldId id="273" r:id="rId17"/>
    <p:sldId id="292" r:id="rId18"/>
    <p:sldId id="274" r:id="rId19"/>
    <p:sldId id="275" r:id="rId20"/>
    <p:sldId id="276" r:id="rId21"/>
    <p:sldId id="278" r:id="rId22"/>
    <p:sldId id="280" r:id="rId23"/>
    <p:sldId id="277" r:id="rId24"/>
    <p:sldId id="293" r:id="rId25"/>
    <p:sldId id="283" r:id="rId26"/>
    <p:sldId id="294" r:id="rId27"/>
    <p:sldId id="295" r:id="rId28"/>
    <p:sldId id="284" r:id="rId29"/>
    <p:sldId id="296" r:id="rId30"/>
    <p:sldId id="297" r:id="rId31"/>
    <p:sldId id="298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05399"/>
          </a:xfrm>
        </p:spPr>
        <p:txBody>
          <a:bodyPr>
            <a:normAutofit/>
          </a:bodyPr>
          <a:lstStyle/>
          <a:p>
            <a:r>
              <a:rPr lang="en-IN" sz="9600" b="1" dirty="0" smtClean="0"/>
              <a:t>AIDS</a:t>
            </a:r>
            <a:endParaRPr lang="en-IN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023" y="5105400"/>
            <a:ext cx="6400800" cy="1752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r>
              <a:rPr lang="en-US" dirty="0" smtClean="0"/>
              <a:t>Assistant Professor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091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dirty="0"/>
              <a:t>(a) </a:t>
            </a:r>
            <a:r>
              <a:rPr lang="en-IN" b="1" dirty="0"/>
              <a:t>Sexual transmission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Any </a:t>
            </a:r>
            <a:r>
              <a:rPr lang="en-IN" dirty="0"/>
              <a:t>vaginal, anal or oral sex can spread AIDS. </a:t>
            </a:r>
            <a:endParaRPr lang="en-IN" dirty="0" smtClean="0"/>
          </a:p>
          <a:p>
            <a:r>
              <a:rPr lang="en-IN" dirty="0" smtClean="0"/>
              <a:t>Every single act </a:t>
            </a:r>
            <a:r>
              <a:rPr lang="en-IN" dirty="0"/>
              <a:t>of unprotected intercourse with an HIV-infected </a:t>
            </a:r>
            <a:r>
              <a:rPr lang="en-IN" dirty="0" smtClean="0"/>
              <a:t>person exposes </a:t>
            </a:r>
            <a:r>
              <a:rPr lang="en-IN" dirty="0"/>
              <a:t>the uninfected partner to the risk of infection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size </a:t>
            </a:r>
            <a:r>
              <a:rPr lang="en-IN" dirty="0"/>
              <a:t>of the risk is affected by a number of factors, </a:t>
            </a:r>
            <a:r>
              <a:rPr lang="en-IN" dirty="0" smtClean="0"/>
              <a:t>including the </a:t>
            </a:r>
            <a:r>
              <a:rPr lang="en-IN" dirty="0">
                <a:solidFill>
                  <a:srgbClr val="FF0000"/>
                </a:solidFill>
              </a:rPr>
              <a:t>presence of STD, the sex and age of the </a:t>
            </a:r>
            <a:r>
              <a:rPr lang="en-IN" dirty="0" smtClean="0">
                <a:solidFill>
                  <a:srgbClr val="FF0000"/>
                </a:solidFill>
              </a:rPr>
              <a:t>uninfected partner</a:t>
            </a:r>
            <a:r>
              <a:rPr lang="en-IN" dirty="0">
                <a:solidFill>
                  <a:srgbClr val="FF0000"/>
                </a:solidFill>
              </a:rPr>
              <a:t>, the type of sexual act, the stage of illness of </a:t>
            </a:r>
            <a:r>
              <a:rPr lang="en-IN" dirty="0" smtClean="0">
                <a:solidFill>
                  <a:srgbClr val="FF0000"/>
                </a:solidFill>
              </a:rPr>
              <a:t>the infected </a:t>
            </a:r>
            <a:r>
              <a:rPr lang="en-IN" dirty="0">
                <a:solidFill>
                  <a:srgbClr val="FF0000"/>
                </a:solidFill>
              </a:rPr>
              <a:t>partner, and the virulence of the HIV </a:t>
            </a:r>
            <a:r>
              <a:rPr lang="en-IN" dirty="0" smtClean="0">
                <a:solidFill>
                  <a:srgbClr val="FF0000"/>
                </a:solidFill>
              </a:rPr>
              <a:t>strain involved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Transmission </a:t>
            </a:r>
            <a:r>
              <a:rPr lang="en-IN" dirty="0"/>
              <a:t>of HIV infection from </a:t>
            </a:r>
            <a:r>
              <a:rPr lang="en-IN" dirty="0">
                <a:solidFill>
                  <a:srgbClr val="FF0000"/>
                </a:solidFill>
              </a:rPr>
              <a:t>male </a:t>
            </a:r>
            <a:r>
              <a:rPr lang="en-IN" dirty="0" smtClean="0">
                <a:solidFill>
                  <a:srgbClr val="FF0000"/>
                </a:solidFill>
              </a:rPr>
              <a:t>to female </a:t>
            </a:r>
            <a:r>
              <a:rPr lang="en-IN" dirty="0"/>
              <a:t>is twice as likely as from female to </a:t>
            </a:r>
            <a:r>
              <a:rPr lang="en-IN" dirty="0" smtClean="0"/>
              <a:t>male</a:t>
            </a:r>
            <a:r>
              <a:rPr lang="en-IN" i="1" dirty="0" smtClean="0"/>
              <a:t>.</a:t>
            </a:r>
            <a:endParaRPr lang="en-IN" i="1" dirty="0"/>
          </a:p>
          <a:p>
            <a:r>
              <a:rPr lang="en-IN" dirty="0"/>
              <a:t>W</a:t>
            </a:r>
            <a:r>
              <a:rPr lang="en-IN" dirty="0" smtClean="0"/>
              <a:t>omen </a:t>
            </a:r>
            <a:r>
              <a:rPr lang="en-IN" dirty="0"/>
              <a:t>are more vulnerable to HIV </a:t>
            </a:r>
            <a:r>
              <a:rPr lang="en-IN" dirty="0" smtClean="0"/>
              <a:t>infection because </a:t>
            </a:r>
            <a:r>
              <a:rPr lang="en-IN" dirty="0"/>
              <a:t>a larger surface is exposed, and semen </a:t>
            </a:r>
            <a:r>
              <a:rPr lang="en-IN" dirty="0" smtClean="0"/>
              <a:t>contains higher </a:t>
            </a:r>
            <a:r>
              <a:rPr lang="en-IN" dirty="0"/>
              <a:t>concentration of HIV than vaginal or cervical fluids.</a:t>
            </a:r>
          </a:p>
          <a:p>
            <a:r>
              <a:rPr lang="en-IN" dirty="0"/>
              <a:t>Anal intercourse carries a higher risk of transmission </a:t>
            </a:r>
            <a:r>
              <a:rPr lang="en-IN" dirty="0" smtClean="0"/>
              <a:t>than vaginal </a:t>
            </a:r>
            <a:r>
              <a:rPr lang="en-IN" dirty="0"/>
              <a:t>intercourse because it is more likely to </a:t>
            </a:r>
            <a:r>
              <a:rPr lang="en-IN" dirty="0">
                <a:solidFill>
                  <a:srgbClr val="FF0000"/>
                </a:solidFill>
              </a:rPr>
              <a:t>injure </a:t>
            </a:r>
            <a:r>
              <a:rPr lang="en-IN" dirty="0" smtClean="0">
                <a:solidFill>
                  <a:srgbClr val="FF0000"/>
                </a:solidFill>
              </a:rPr>
              <a:t>tissues of </a:t>
            </a:r>
            <a:r>
              <a:rPr lang="en-IN" dirty="0">
                <a:solidFill>
                  <a:srgbClr val="FF0000"/>
                </a:solidFill>
              </a:rPr>
              <a:t>the receptive partner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risk </a:t>
            </a:r>
            <a:r>
              <a:rPr lang="en-IN" dirty="0" smtClean="0"/>
              <a:t>of transmission </a:t>
            </a:r>
            <a:r>
              <a:rPr lang="en-IN" dirty="0"/>
              <a:t>is greater where there are abrasions of the </a:t>
            </a:r>
            <a:r>
              <a:rPr lang="en-IN" dirty="0" smtClean="0"/>
              <a:t>skin or </a:t>
            </a:r>
            <a:r>
              <a:rPr lang="en-IN" dirty="0"/>
              <a:t>mucous membrane. </a:t>
            </a:r>
            <a:endParaRPr lang="en-IN" dirty="0" smtClean="0"/>
          </a:p>
          <a:p>
            <a:r>
              <a:rPr lang="en-IN" dirty="0" smtClean="0"/>
              <a:t>For </a:t>
            </a:r>
            <a:r>
              <a:rPr lang="en-IN" dirty="0"/>
              <a:t>vaginal sex the risk is </a:t>
            </a:r>
            <a:r>
              <a:rPr lang="en-IN" dirty="0" smtClean="0"/>
              <a:t>greater when </a:t>
            </a:r>
            <a:r>
              <a:rPr lang="en-IN" dirty="0"/>
              <a:t>woman is menstruating.</a:t>
            </a:r>
          </a:p>
          <a:p>
            <a:r>
              <a:rPr lang="en-IN" dirty="0"/>
              <a:t>Exposed </a:t>
            </a:r>
            <a:r>
              <a:rPr lang="en-IN" dirty="0">
                <a:solidFill>
                  <a:srgbClr val="FF0000"/>
                </a:solidFill>
              </a:rPr>
              <a:t>adolescent girls and women above 45 years </a:t>
            </a:r>
            <a:r>
              <a:rPr lang="en-IN" dirty="0" smtClean="0"/>
              <a:t>of age </a:t>
            </a:r>
            <a:r>
              <a:rPr lang="en-IN" dirty="0"/>
              <a:t>are more prone to get HIV infection. </a:t>
            </a:r>
            <a:endParaRPr lang="en-IN" dirty="0" smtClean="0"/>
          </a:p>
          <a:p>
            <a:r>
              <a:rPr lang="en-IN" dirty="0" smtClean="0"/>
              <a:t>In </a:t>
            </a:r>
            <a:r>
              <a:rPr lang="en-IN" dirty="0"/>
              <a:t>teenagers </a:t>
            </a:r>
            <a:r>
              <a:rPr lang="en-IN" dirty="0" smtClean="0"/>
              <a:t>the cervix </a:t>
            </a:r>
            <a:r>
              <a:rPr lang="en-IN" dirty="0"/>
              <a:t>is thought to be less efficient barrier to HIV than </a:t>
            </a:r>
            <a:r>
              <a:rPr lang="en-IN" dirty="0" smtClean="0"/>
              <a:t>in mature </a:t>
            </a:r>
            <a:r>
              <a:rPr lang="en-IN" dirty="0"/>
              <a:t>genital tract of adult women.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thinning of </a:t>
            </a:r>
            <a:r>
              <a:rPr lang="en-IN" dirty="0" smtClean="0"/>
              <a:t>mucosa at </a:t>
            </a:r>
            <a:r>
              <a:rPr lang="en-IN" dirty="0"/>
              <a:t>menopause is believed to lessen the protective effect.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026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IN" dirty="0"/>
              <a:t>(b) </a:t>
            </a:r>
            <a:r>
              <a:rPr lang="en-IN" b="1" dirty="0"/>
              <a:t>Blood contact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AIDS is </a:t>
            </a:r>
            <a:r>
              <a:rPr lang="en-IN" dirty="0" smtClean="0"/>
              <a:t>also </a:t>
            </a:r>
            <a:r>
              <a:rPr lang="en-IN" dirty="0"/>
              <a:t>transmitted by contaminated </a:t>
            </a:r>
            <a:r>
              <a:rPr lang="en-IN" dirty="0" smtClean="0"/>
              <a:t>blood transfusion </a:t>
            </a:r>
            <a:r>
              <a:rPr lang="en-IN" dirty="0"/>
              <a:t>of </a:t>
            </a:r>
            <a:r>
              <a:rPr lang="en-IN" dirty="0">
                <a:solidFill>
                  <a:srgbClr val="FF0000"/>
                </a:solidFill>
              </a:rPr>
              <a:t>whole blood cells, platelets and factors </a:t>
            </a:r>
            <a:r>
              <a:rPr lang="en-IN" dirty="0" smtClean="0">
                <a:solidFill>
                  <a:srgbClr val="FF0000"/>
                </a:solidFill>
              </a:rPr>
              <a:t>VIII and </a:t>
            </a:r>
            <a:r>
              <a:rPr lang="en-IN" dirty="0">
                <a:solidFill>
                  <a:srgbClr val="FF0000"/>
                </a:solidFill>
              </a:rPr>
              <a:t>IX derived from human plasma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The </a:t>
            </a:r>
            <a:r>
              <a:rPr lang="en-IN" dirty="0"/>
              <a:t>risk of contracting HIV infection </a:t>
            </a:r>
            <a:r>
              <a:rPr lang="en-IN" dirty="0" smtClean="0"/>
              <a:t>from transfusion </a:t>
            </a:r>
            <a:r>
              <a:rPr lang="en-IN" dirty="0"/>
              <a:t>of </a:t>
            </a:r>
            <a:r>
              <a:rPr lang="en-IN" dirty="0">
                <a:solidFill>
                  <a:srgbClr val="FF0000"/>
                </a:solidFill>
              </a:rPr>
              <a:t>a unit </a:t>
            </a:r>
            <a:r>
              <a:rPr lang="en-IN" dirty="0"/>
              <a:t>of infected blood is estimated to be </a:t>
            </a:r>
            <a:r>
              <a:rPr lang="en-IN" dirty="0" smtClean="0"/>
              <a:t>over 95 </a:t>
            </a:r>
            <a:r>
              <a:rPr lang="en-IN" dirty="0"/>
              <a:t>per cent. </a:t>
            </a:r>
          </a:p>
          <a:p>
            <a:r>
              <a:rPr lang="en-IN" dirty="0" smtClean="0"/>
              <a:t>HIV transmission through </a:t>
            </a:r>
            <a:r>
              <a:rPr lang="en-IN" dirty="0"/>
              <a:t>blood depends on the '"dose" of virus injected, </a:t>
            </a:r>
            <a:r>
              <a:rPr lang="en-IN" dirty="0" smtClean="0"/>
              <a:t>the risk </a:t>
            </a:r>
            <a:r>
              <a:rPr lang="en-IN" dirty="0"/>
              <a:t>of getting infected through a contaminated </a:t>
            </a:r>
            <a:r>
              <a:rPr lang="en-IN" dirty="0" smtClean="0"/>
              <a:t>needle, syringe </a:t>
            </a:r>
            <a:r>
              <a:rPr lang="en-IN" dirty="0"/>
              <a:t>or any other skin-piercing instrument is very </a:t>
            </a:r>
            <a:r>
              <a:rPr lang="en-IN" dirty="0" smtClean="0"/>
              <a:t>much lower </a:t>
            </a:r>
            <a:r>
              <a:rPr lang="en-IN" dirty="0"/>
              <a:t>than with transfusion. </a:t>
            </a:r>
          </a:p>
          <a:p>
            <a:r>
              <a:rPr lang="en-IN" dirty="0" smtClean="0"/>
              <a:t>Among </a:t>
            </a:r>
            <a:r>
              <a:rPr lang="en-IN" dirty="0"/>
              <a:t>drug </a:t>
            </a:r>
            <a:r>
              <a:rPr lang="en-IN" dirty="0" smtClean="0"/>
              <a:t>users who </a:t>
            </a:r>
            <a:r>
              <a:rPr lang="en-IN" dirty="0"/>
              <a:t>inject heroin, cocaine or other drugs, this route </a:t>
            </a:r>
            <a:r>
              <a:rPr lang="en-IN" dirty="0" smtClean="0"/>
              <a:t>of transmission </a:t>
            </a:r>
            <a:r>
              <a:rPr lang="en-IN" dirty="0"/>
              <a:t>is significant because exposure is repeated </a:t>
            </a:r>
            <a:r>
              <a:rPr lang="en-IN" dirty="0" smtClean="0"/>
              <a:t>so often</a:t>
            </a:r>
            <a:r>
              <a:rPr lang="en-IN" dirty="0"/>
              <a:t>, </a:t>
            </a:r>
            <a:r>
              <a:rPr lang="en-IN" dirty="0" smtClean="0">
                <a:solidFill>
                  <a:srgbClr val="FF0000"/>
                </a:solidFill>
              </a:rPr>
              <a:t>several </a:t>
            </a:r>
            <a:r>
              <a:rPr lang="en-IN" dirty="0">
                <a:solidFill>
                  <a:srgbClr val="FF0000"/>
                </a:solidFill>
              </a:rPr>
              <a:t>times </a:t>
            </a:r>
            <a:r>
              <a:rPr lang="en-IN" dirty="0"/>
              <a:t>a day. </a:t>
            </a:r>
            <a:r>
              <a:rPr lang="en-IN" dirty="0" smtClean="0"/>
              <a:t> </a:t>
            </a:r>
          </a:p>
          <a:p>
            <a:r>
              <a:rPr lang="en-IN" dirty="0" smtClean="0"/>
              <a:t>Any </a:t>
            </a:r>
            <a:r>
              <a:rPr lang="en-IN" dirty="0"/>
              <a:t>skin </a:t>
            </a:r>
            <a:r>
              <a:rPr lang="en-IN" dirty="0" smtClean="0"/>
              <a:t>piercing (including </a:t>
            </a:r>
            <a:r>
              <a:rPr lang="en-IN" dirty="0"/>
              <a:t>injections, ear-piercing, tattooing, </a:t>
            </a:r>
            <a:r>
              <a:rPr lang="en-IN" dirty="0" err="1" smtClean="0"/>
              <a:t>accupuncture</a:t>
            </a:r>
            <a:r>
              <a:rPr lang="en-IN" dirty="0"/>
              <a:t> </a:t>
            </a:r>
            <a:r>
              <a:rPr lang="en-IN" dirty="0" smtClean="0"/>
              <a:t>or </a:t>
            </a:r>
            <a:r>
              <a:rPr lang="en-IN" dirty="0"/>
              <a:t>scarification) can transmit the virus, if the </a:t>
            </a:r>
            <a:r>
              <a:rPr lang="en-IN" dirty="0" smtClean="0"/>
              <a:t>instruments used </a:t>
            </a:r>
            <a:r>
              <a:rPr lang="en-IN" dirty="0"/>
              <a:t>have not been sterilized and have previously been </a:t>
            </a:r>
            <a:r>
              <a:rPr lang="en-IN" dirty="0" smtClean="0"/>
              <a:t>used on </a:t>
            </a:r>
            <a:r>
              <a:rPr lang="en-IN" dirty="0"/>
              <a:t>an infected person. </a:t>
            </a:r>
          </a:p>
        </p:txBody>
      </p:sp>
    </p:spTree>
    <p:extLst>
      <p:ext uri="{BB962C8B-B14F-4D97-AF65-F5344CB8AC3E}">
        <p14:creationId xmlns:p14="http://schemas.microsoft.com/office/powerpoint/2010/main" xmlns="" val="32983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IV 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6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V 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41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V 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29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V 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19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0" y="0"/>
            <a:ext cx="9135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02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dirty="0" smtClean="0"/>
              <a:t>OPPORTUNISTIC INFECTIONS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TUBERCULOSIS</a:t>
            </a:r>
          </a:p>
          <a:p>
            <a:r>
              <a:rPr lang="en-IN" dirty="0"/>
              <a:t>PERSISTENT GENERALIZED </a:t>
            </a:r>
            <a:r>
              <a:rPr lang="en-IN" dirty="0" smtClean="0"/>
              <a:t>LYMPHADENOPATHY</a:t>
            </a:r>
          </a:p>
          <a:p>
            <a:r>
              <a:rPr lang="en-IN" dirty="0"/>
              <a:t>KAPOSI </a:t>
            </a:r>
            <a:r>
              <a:rPr lang="en-IN" dirty="0" smtClean="0"/>
              <a:t>SARCOMA</a:t>
            </a:r>
          </a:p>
          <a:p>
            <a:r>
              <a:rPr lang="en-IN" dirty="0"/>
              <a:t>OROPHARYNGEAL </a:t>
            </a:r>
            <a:r>
              <a:rPr lang="en-IN" dirty="0" smtClean="0"/>
              <a:t>CANDIDIASIS</a:t>
            </a:r>
            <a:endParaRPr lang="en-IN" dirty="0"/>
          </a:p>
          <a:p>
            <a:r>
              <a:rPr lang="en-IN" dirty="0"/>
              <a:t>CYTOMEGALOVIRUS </a:t>
            </a:r>
            <a:r>
              <a:rPr lang="en-IN" dirty="0" smtClean="0"/>
              <a:t>RETINITIS</a:t>
            </a:r>
          </a:p>
          <a:p>
            <a:r>
              <a:rPr lang="en-IN" dirty="0"/>
              <a:t>PNEUMOCYSTOSIS CARINII </a:t>
            </a:r>
            <a:r>
              <a:rPr lang="en-IN" dirty="0" smtClean="0"/>
              <a:t>PNEUMONIA</a:t>
            </a:r>
          </a:p>
          <a:p>
            <a:r>
              <a:rPr lang="en-IN" dirty="0"/>
              <a:t>TOXOPLASMA </a:t>
            </a:r>
            <a:r>
              <a:rPr lang="en-IN" dirty="0" smtClean="0"/>
              <a:t>ENCEPHALITIS</a:t>
            </a:r>
          </a:p>
          <a:p>
            <a:r>
              <a:rPr lang="en-IN" dirty="0"/>
              <a:t>HAIRY </a:t>
            </a:r>
            <a:r>
              <a:rPr lang="en-IN" dirty="0" smtClean="0"/>
              <a:t>LEUKOPLAKIA</a:t>
            </a:r>
            <a:endParaRPr lang="en-IN" dirty="0"/>
          </a:p>
          <a:p>
            <a:r>
              <a:rPr lang="en-IN" dirty="0"/>
              <a:t>CRYPTOCOCCAL </a:t>
            </a:r>
            <a:r>
              <a:rPr lang="en-IN" dirty="0" smtClean="0"/>
              <a:t>MENINGITIS</a:t>
            </a:r>
            <a:endParaRPr lang="en-IN" dirty="0"/>
          </a:p>
          <a:p>
            <a:r>
              <a:rPr lang="en-IN" dirty="0"/>
              <a:t>HERPES-ZOSTER OR </a:t>
            </a:r>
            <a:r>
              <a:rPr lang="en-IN" dirty="0" smtClean="0"/>
              <a:t>SHINGLES</a:t>
            </a:r>
            <a:endParaRPr lang="en-IN" dirty="0"/>
          </a:p>
          <a:p>
            <a:r>
              <a:rPr lang="en-IN" dirty="0"/>
              <a:t>SEVERE PRURIGO OR PRURITIC </a:t>
            </a:r>
            <a:r>
              <a:rPr lang="en-IN" dirty="0" smtClean="0"/>
              <a:t>DERMATITIS</a:t>
            </a:r>
            <a:endParaRPr lang="en-IN" dirty="0"/>
          </a:p>
          <a:p>
            <a:r>
              <a:rPr lang="en-IN" dirty="0"/>
              <a:t>SEVERE OR RECURRENT SKIN </a:t>
            </a:r>
            <a:r>
              <a:rPr lang="en-IN" dirty="0" smtClean="0"/>
              <a:t>INFECTIONS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807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V AIDS for paramedical 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73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V AIDS for paramedical 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7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AIDS</a:t>
            </a:r>
            <a:r>
              <a:rPr lang="en-IN" dirty="0"/>
              <a:t>, the </a:t>
            </a:r>
            <a:r>
              <a:rPr lang="en-IN" dirty="0">
                <a:solidFill>
                  <a:srgbClr val="FF0000"/>
                </a:solidFill>
              </a:rPr>
              <a:t>a</a:t>
            </a:r>
            <a:r>
              <a:rPr lang="en-IN" dirty="0"/>
              <a:t>cquired </a:t>
            </a:r>
            <a:r>
              <a:rPr lang="en-IN" dirty="0" err="1">
                <a:solidFill>
                  <a:srgbClr val="FF0000"/>
                </a:solidFill>
              </a:rPr>
              <a:t>i</a:t>
            </a:r>
            <a:r>
              <a:rPr lang="en-IN" dirty="0" err="1"/>
              <a:t>mmuno</a:t>
            </a:r>
            <a:r>
              <a:rPr lang="en-IN" dirty="0"/>
              <a:t>-</a:t>
            </a:r>
            <a:r>
              <a:rPr lang="en-IN" dirty="0">
                <a:solidFill>
                  <a:srgbClr val="FF0000"/>
                </a:solidFill>
              </a:rPr>
              <a:t>d</a:t>
            </a:r>
            <a:r>
              <a:rPr lang="en-IN" dirty="0"/>
              <a:t>eficiency </a:t>
            </a:r>
            <a:r>
              <a:rPr lang="en-IN" dirty="0" smtClean="0">
                <a:solidFill>
                  <a:srgbClr val="FF0000"/>
                </a:solidFill>
              </a:rPr>
              <a:t>s</a:t>
            </a:r>
            <a:r>
              <a:rPr lang="en-IN" dirty="0" smtClean="0"/>
              <a:t>yndrome (sometimes </a:t>
            </a:r>
            <a:r>
              <a:rPr lang="en-IN" dirty="0"/>
              <a:t>called "slim disease") </a:t>
            </a:r>
            <a:endParaRPr lang="en-IN" dirty="0" smtClean="0"/>
          </a:p>
          <a:p>
            <a:r>
              <a:rPr lang="en-IN" dirty="0" smtClean="0"/>
              <a:t>It is </a:t>
            </a:r>
            <a:r>
              <a:rPr lang="en-IN" dirty="0"/>
              <a:t>a fatal illness caused by </a:t>
            </a:r>
            <a:r>
              <a:rPr lang="en-IN" dirty="0" smtClean="0"/>
              <a:t>a retrovirus </a:t>
            </a:r>
            <a:r>
              <a:rPr lang="en-IN" dirty="0"/>
              <a:t>known as the </a:t>
            </a:r>
            <a:r>
              <a:rPr lang="en-IN" dirty="0">
                <a:solidFill>
                  <a:srgbClr val="FF0000"/>
                </a:solidFill>
              </a:rPr>
              <a:t>h</a:t>
            </a:r>
            <a:r>
              <a:rPr lang="en-IN" dirty="0"/>
              <a:t>uman </a:t>
            </a:r>
            <a:r>
              <a:rPr lang="en-IN" dirty="0" err="1">
                <a:solidFill>
                  <a:srgbClr val="FF0000"/>
                </a:solidFill>
              </a:rPr>
              <a:t>i</a:t>
            </a:r>
            <a:r>
              <a:rPr lang="en-IN" dirty="0" err="1"/>
              <a:t>mmuno</a:t>
            </a:r>
            <a:r>
              <a:rPr lang="en-IN" dirty="0"/>
              <a:t>-</a:t>
            </a:r>
            <a:r>
              <a:rPr lang="en-IN" dirty="0">
                <a:solidFill>
                  <a:srgbClr val="FF0000"/>
                </a:solidFill>
              </a:rPr>
              <a:t>d</a:t>
            </a:r>
            <a:r>
              <a:rPr lang="en-IN" dirty="0"/>
              <a:t>eficiency </a:t>
            </a:r>
            <a:r>
              <a:rPr lang="en-IN" dirty="0">
                <a:solidFill>
                  <a:srgbClr val="FF0000"/>
                </a:solidFill>
              </a:rPr>
              <a:t>v</a:t>
            </a:r>
            <a:r>
              <a:rPr lang="en-IN" dirty="0"/>
              <a:t>irus (</a:t>
            </a:r>
            <a:r>
              <a:rPr lang="en-IN" dirty="0" smtClean="0">
                <a:solidFill>
                  <a:srgbClr val="FF0000"/>
                </a:solidFill>
              </a:rPr>
              <a:t>HIV</a:t>
            </a:r>
            <a:r>
              <a:rPr lang="en-IN" dirty="0" smtClean="0"/>
              <a:t>).</a:t>
            </a:r>
          </a:p>
          <a:p>
            <a:r>
              <a:rPr lang="en-IN" dirty="0" smtClean="0"/>
              <a:t>It </a:t>
            </a:r>
            <a:r>
              <a:rPr lang="en-IN" dirty="0"/>
              <a:t>breaks down the </a:t>
            </a:r>
            <a:r>
              <a:rPr lang="en-IN" dirty="0">
                <a:solidFill>
                  <a:srgbClr val="FF0000"/>
                </a:solidFill>
              </a:rPr>
              <a:t>body's immune system</a:t>
            </a:r>
            <a:r>
              <a:rPr lang="en-IN" dirty="0"/>
              <a:t>, leaving </a:t>
            </a:r>
            <a:r>
              <a:rPr lang="en-IN" dirty="0" smtClean="0"/>
              <a:t>the victim </a:t>
            </a:r>
            <a:r>
              <a:rPr lang="en-IN" dirty="0"/>
              <a:t>vulnerable to a host of life-threatening </a:t>
            </a:r>
            <a:r>
              <a:rPr lang="en-IN" dirty="0" smtClean="0"/>
              <a:t>opportunistic infections</a:t>
            </a:r>
            <a:r>
              <a:rPr lang="en-IN" dirty="0"/>
              <a:t>, neurological disorders, or unusual malignancies</a:t>
            </a:r>
          </a:p>
          <a:p>
            <a:r>
              <a:rPr lang="en-IN" dirty="0" smtClean="0"/>
              <a:t>Among </a:t>
            </a:r>
            <a:r>
              <a:rPr lang="en-IN" dirty="0"/>
              <a:t>the special features of HIV infection are that </a:t>
            </a:r>
            <a:r>
              <a:rPr lang="en-IN" dirty="0" smtClean="0"/>
              <a:t>once infected</a:t>
            </a:r>
            <a:r>
              <a:rPr lang="en-IN" dirty="0"/>
              <a:t>, it is probable that a person will be </a:t>
            </a:r>
            <a:r>
              <a:rPr lang="en-IN" dirty="0">
                <a:solidFill>
                  <a:srgbClr val="FF0000"/>
                </a:solidFill>
              </a:rPr>
              <a:t>infected for life</a:t>
            </a:r>
            <a:r>
              <a:rPr lang="en-IN" dirty="0"/>
              <a:t>.</a:t>
            </a:r>
          </a:p>
          <a:p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term </a:t>
            </a:r>
            <a:r>
              <a:rPr lang="en-IN" dirty="0">
                <a:solidFill>
                  <a:srgbClr val="FF0000"/>
                </a:solidFill>
              </a:rPr>
              <a:t>AIDS</a:t>
            </a:r>
            <a:r>
              <a:rPr lang="en-IN" dirty="0"/>
              <a:t> refers only to the </a:t>
            </a:r>
            <a:r>
              <a:rPr lang="en-IN" dirty="0">
                <a:solidFill>
                  <a:srgbClr val="FF0000"/>
                </a:solidFill>
              </a:rPr>
              <a:t>last stage </a:t>
            </a:r>
            <a:r>
              <a:rPr lang="en-IN" dirty="0" smtClean="0">
                <a:solidFill>
                  <a:srgbClr val="FF0000"/>
                </a:solidFill>
              </a:rPr>
              <a:t>of the </a:t>
            </a:r>
            <a:r>
              <a:rPr lang="en-IN" dirty="0">
                <a:solidFill>
                  <a:srgbClr val="FF0000"/>
                </a:solidFill>
              </a:rPr>
              <a:t>HIV infection.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29577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02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sics of hiv aids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20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 natural history of hiv and who clinical staging naco lac 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04"/>
          <a:stretch/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23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vised who clinical staging of HIV/AIDS for adults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Revised who clinical staging of HIV/AIDS for adults an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2 WHO Clinical staging of HIV in adults and adolescent. | Downloa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24" name="Picture 8" descr="2 natural history of hiv and who clinical staging naco lac 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86"/>
          <a:stretch/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b="1" dirty="0"/>
              <a:t>LABORATORY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IN" dirty="0"/>
              <a:t>HIV </a:t>
            </a:r>
            <a:r>
              <a:rPr lang="en-IN" dirty="0" smtClean="0"/>
              <a:t>enzyme-linked </a:t>
            </a:r>
            <a:r>
              <a:rPr lang="en-IN" dirty="0" err="1" smtClean="0"/>
              <a:t>immunosorbent</a:t>
            </a:r>
            <a:r>
              <a:rPr lang="en-IN" dirty="0"/>
              <a:t> </a:t>
            </a:r>
            <a:r>
              <a:rPr lang="en-IN" dirty="0" smtClean="0"/>
              <a:t>assay </a:t>
            </a:r>
            <a:r>
              <a:rPr lang="en-IN" dirty="0"/>
              <a:t>(ELISA)</a:t>
            </a:r>
          </a:p>
          <a:p>
            <a:r>
              <a:rPr lang="en-IN" dirty="0"/>
              <a:t>Western blot</a:t>
            </a:r>
          </a:p>
          <a:p>
            <a:r>
              <a:rPr lang="en-IN" dirty="0"/>
              <a:t>CBC</a:t>
            </a:r>
          </a:p>
          <a:p>
            <a:r>
              <a:rPr lang="en-IN" dirty="0"/>
              <a:t>Absolute </a:t>
            </a:r>
            <a:r>
              <a:rPr lang="en-IN" dirty="0" smtClean="0"/>
              <a:t>CD4 lymphocyte </a:t>
            </a:r>
            <a:r>
              <a:rPr lang="en-IN" dirty="0"/>
              <a:t>count</a:t>
            </a:r>
          </a:p>
          <a:p>
            <a:r>
              <a:rPr lang="en-IN" dirty="0"/>
              <a:t>CD4 </a:t>
            </a:r>
            <a:r>
              <a:rPr lang="en-IN" dirty="0" smtClean="0"/>
              <a:t>lymphocyte percentage</a:t>
            </a:r>
            <a:endParaRPr lang="en-IN" dirty="0"/>
          </a:p>
          <a:p>
            <a:r>
              <a:rPr lang="en-IN" dirty="0"/>
              <a:t>HIV </a:t>
            </a:r>
            <a:r>
              <a:rPr lang="en-IN" dirty="0" smtClean="0"/>
              <a:t>viral </a:t>
            </a:r>
            <a:r>
              <a:rPr lang="en-IN" dirty="0"/>
              <a:t>load tests</a:t>
            </a:r>
          </a:p>
          <a:p>
            <a:r>
              <a:rPr lang="en-IN" dirty="0"/>
              <a:t>B2 - </a:t>
            </a:r>
            <a:r>
              <a:rPr lang="en-IN" dirty="0" err="1"/>
              <a:t>Microglobulin</a:t>
            </a:r>
            <a:endParaRPr lang="en-IN" dirty="0"/>
          </a:p>
          <a:p>
            <a:r>
              <a:rPr lang="en-IN" dirty="0"/>
              <a:t>p24antigen</a:t>
            </a:r>
          </a:p>
        </p:txBody>
      </p:sp>
    </p:spTree>
    <p:extLst>
      <p:ext uri="{BB962C8B-B14F-4D97-AF65-F5344CB8AC3E}">
        <p14:creationId xmlns:p14="http://schemas.microsoft.com/office/powerpoint/2010/main" xmlns="" val="24312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v aids in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en-IN" dirty="0" smtClean="0"/>
              <a:t>EDUCATION</a:t>
            </a:r>
          </a:p>
          <a:p>
            <a:pPr marL="0" indent="0">
              <a:buNone/>
            </a:pPr>
            <a:r>
              <a:rPr lang="en-IN" dirty="0"/>
              <a:t>(b) PREVENTION OF BLOOD-BORNE </a:t>
            </a:r>
            <a:r>
              <a:rPr lang="en-IN" dirty="0" smtClean="0"/>
              <a:t>HIV TRANSMISSION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01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IN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IN" dirty="0"/>
              <a:t>A</a:t>
            </a:r>
            <a:r>
              <a:rPr lang="en-IN" dirty="0" smtClean="0"/>
              <a:t>void </a:t>
            </a:r>
            <a:r>
              <a:rPr lang="en-IN" dirty="0"/>
              <a:t>the use of shared </a:t>
            </a:r>
            <a:r>
              <a:rPr lang="en-IN" dirty="0" smtClean="0"/>
              <a:t>razors and toothbrushes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Intravenous </a:t>
            </a:r>
            <a:r>
              <a:rPr lang="en-IN" dirty="0"/>
              <a:t>drug users should be </a:t>
            </a:r>
            <a:r>
              <a:rPr lang="en-IN" dirty="0" smtClean="0"/>
              <a:t>informed that </a:t>
            </a:r>
            <a:r>
              <a:rPr lang="en-IN" dirty="0"/>
              <a:t>the sharing of needles and syringes involves </a:t>
            </a:r>
            <a:r>
              <a:rPr lang="en-IN" dirty="0" smtClean="0"/>
              <a:t>special risk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Women </a:t>
            </a:r>
            <a:r>
              <a:rPr lang="en-IN" dirty="0"/>
              <a:t>suffering from AIDS or who are at high risk </a:t>
            </a:r>
            <a:r>
              <a:rPr lang="en-IN" dirty="0" smtClean="0"/>
              <a:t>of infection </a:t>
            </a:r>
            <a:r>
              <a:rPr lang="en-IN" dirty="0"/>
              <a:t>should avoid becoming pregnant, since </a:t>
            </a:r>
            <a:r>
              <a:rPr lang="en-IN" dirty="0" smtClean="0"/>
              <a:t>infection can </a:t>
            </a:r>
            <a:r>
              <a:rPr lang="en-IN" dirty="0"/>
              <a:t>be transmitted to the unborn or </a:t>
            </a:r>
            <a:r>
              <a:rPr lang="en-IN" dirty="0" err="1"/>
              <a:t>newborn</a:t>
            </a:r>
            <a:r>
              <a:rPr lang="en-IN" dirty="0"/>
              <a:t>. </a:t>
            </a:r>
          </a:p>
          <a:p>
            <a:r>
              <a:rPr lang="en-IN" dirty="0" smtClean="0"/>
              <a:t>All </a:t>
            </a:r>
            <a:r>
              <a:rPr lang="en-IN" dirty="0"/>
              <a:t>mass media channels should </a:t>
            </a:r>
            <a:r>
              <a:rPr lang="en-IN" dirty="0" smtClean="0"/>
              <a:t>be involved </a:t>
            </a:r>
            <a:r>
              <a:rPr lang="en-IN" dirty="0"/>
              <a:t>in educating the people on AIDS, its </a:t>
            </a:r>
            <a:r>
              <a:rPr lang="en-IN" dirty="0" smtClean="0"/>
              <a:t>nature, transmission </a:t>
            </a:r>
            <a:r>
              <a:rPr lang="en-IN" dirty="0"/>
              <a:t>and </a:t>
            </a:r>
            <a:r>
              <a:rPr lang="en-IN" dirty="0" smtClean="0"/>
              <a:t>prevention.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18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V/A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36" b="15349"/>
          <a:stretch/>
        </p:blipFill>
        <p:spPr bwMode="auto">
          <a:xfrm>
            <a:off x="-21266" y="1371600"/>
            <a:ext cx="916526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6708" y="3810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/>
              <a:t>PREVENTION OF BLOOD-BORNE </a:t>
            </a:r>
            <a:r>
              <a:rPr lang="en-IN" sz="3200" dirty="0" smtClean="0"/>
              <a:t>HIV TRANSMISSION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8026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IN" b="1" dirty="0"/>
              <a:t>2. Antiretroviral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IN" dirty="0" smtClean="0"/>
              <a:t>Antiviral </a:t>
            </a:r>
            <a:r>
              <a:rPr lang="en-IN" dirty="0"/>
              <a:t>chemotherapy have proved to be useful </a:t>
            </a:r>
            <a:r>
              <a:rPr lang="en-IN" dirty="0" smtClean="0"/>
              <a:t>in prolonging </a:t>
            </a:r>
            <a:r>
              <a:rPr lang="en-IN" dirty="0"/>
              <a:t>the life of severely ill patients.</a:t>
            </a:r>
          </a:p>
          <a:p>
            <a:r>
              <a:rPr lang="en-IN" dirty="0"/>
              <a:t>The availability of agents in combination suppress </a:t>
            </a:r>
            <a:r>
              <a:rPr lang="en-IN" dirty="0" smtClean="0"/>
              <a:t>HIV replication</a:t>
            </a:r>
            <a:r>
              <a:rPr lang="en-IN" dirty="0"/>
              <a:t>. </a:t>
            </a:r>
          </a:p>
          <a:p>
            <a:r>
              <a:rPr lang="en-IN" dirty="0" smtClean="0"/>
              <a:t>Patients </a:t>
            </a:r>
            <a:r>
              <a:rPr lang="en-IN" dirty="0"/>
              <a:t>who achieve </a:t>
            </a:r>
            <a:r>
              <a:rPr lang="en-IN" dirty="0" smtClean="0"/>
              <a:t>excellent suppression </a:t>
            </a:r>
            <a:r>
              <a:rPr lang="en-IN" dirty="0"/>
              <a:t>of HIV generally have stabilization </a:t>
            </a:r>
            <a:r>
              <a:rPr lang="en-IN" dirty="0" smtClean="0"/>
              <a:t>or improvement </a:t>
            </a:r>
            <a:r>
              <a:rPr lang="en-IN" dirty="0"/>
              <a:t>of their clinical course which results </a:t>
            </a:r>
            <a:r>
              <a:rPr lang="en-IN" dirty="0" smtClean="0"/>
              <a:t>from partial </a:t>
            </a:r>
            <a:r>
              <a:rPr lang="en-IN" dirty="0"/>
              <a:t>immunologic reconstitution and a </a:t>
            </a:r>
            <a:r>
              <a:rPr lang="en-IN" dirty="0" smtClean="0"/>
              <a:t>subsequent decrease </a:t>
            </a:r>
            <a:r>
              <a:rPr lang="en-IN" dirty="0"/>
              <a:t>in complications of immunosuppression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040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RULOGY - HIV (AIDS) , POLIOMYELITIS VIRUS, RABIES VI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02" b="6376"/>
          <a:stretch/>
        </p:blipFill>
        <p:spPr bwMode="auto">
          <a:xfrm>
            <a:off x="0" y="1"/>
            <a:ext cx="9144000" cy="461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0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b="1" dirty="0"/>
              <a:t>3. Specific prophylaxis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Prophylaxis against </a:t>
            </a:r>
            <a:r>
              <a:rPr lang="en-US" dirty="0" err="1" smtClean="0"/>
              <a:t>oppurtunistic</a:t>
            </a:r>
            <a:r>
              <a:rPr lang="en-US" dirty="0" smtClean="0"/>
              <a:t> infections.</a:t>
            </a:r>
          </a:p>
          <a:p>
            <a:r>
              <a:rPr lang="en-IN" dirty="0"/>
              <a:t>Primary prophylaxis against </a:t>
            </a:r>
            <a:r>
              <a:rPr lang="en-IN" i="1" dirty="0" smtClean="0"/>
              <a:t>P. </a:t>
            </a:r>
            <a:r>
              <a:rPr lang="en-IN" i="1" dirty="0" err="1" smtClean="0"/>
              <a:t>carinii</a:t>
            </a:r>
            <a:r>
              <a:rPr lang="en-IN" i="1" dirty="0" smtClean="0"/>
              <a:t> </a:t>
            </a:r>
            <a:r>
              <a:rPr lang="en-IN" dirty="0"/>
              <a:t>pneumonia should be offered to patients with </a:t>
            </a:r>
            <a:r>
              <a:rPr lang="en-IN" dirty="0" smtClean="0"/>
              <a:t>CD4 count </a:t>
            </a:r>
            <a:r>
              <a:rPr lang="en-IN" dirty="0"/>
              <a:t>below 200 cells/</a:t>
            </a:r>
            <a:r>
              <a:rPr lang="el-GR" dirty="0"/>
              <a:t>μ</a:t>
            </a:r>
            <a:r>
              <a:rPr lang="en-IN" dirty="0"/>
              <a:t>L</a:t>
            </a:r>
            <a:r>
              <a:rPr lang="en-IN" dirty="0" smtClean="0"/>
              <a:t>.</a:t>
            </a:r>
          </a:p>
          <a:p>
            <a:r>
              <a:rPr lang="en-IN" dirty="0"/>
              <a:t>M. </a:t>
            </a:r>
            <a:r>
              <a:rPr lang="en-IN" i="1" dirty="0" err="1"/>
              <a:t>auium</a:t>
            </a:r>
            <a:r>
              <a:rPr lang="en-IN" i="1" dirty="0"/>
              <a:t> </a:t>
            </a:r>
            <a:r>
              <a:rPr lang="en-IN" dirty="0"/>
              <a:t>complex occurs in at least one-third of </a:t>
            </a:r>
            <a:r>
              <a:rPr lang="en-IN" dirty="0" smtClean="0"/>
              <a:t>AIDS patients.</a:t>
            </a:r>
          </a:p>
          <a:p>
            <a:r>
              <a:rPr lang="en-IN" dirty="0"/>
              <a:t>Prophylaxis against M. </a:t>
            </a:r>
            <a:r>
              <a:rPr lang="en-IN" i="1" dirty="0" smtClean="0"/>
              <a:t>tuberculosis</a:t>
            </a:r>
          </a:p>
          <a:p>
            <a:r>
              <a:rPr lang="en-IN" dirty="0"/>
              <a:t>Kaposi's sarcoma might be treated in some stage </a:t>
            </a:r>
            <a:r>
              <a:rPr lang="en-IN" dirty="0" smtClean="0"/>
              <a:t>with interferon</a:t>
            </a:r>
            <a:r>
              <a:rPr lang="en-IN" dirty="0"/>
              <a:t>, chemotherapy or radiation. </a:t>
            </a:r>
            <a:endParaRPr lang="en-IN" dirty="0" smtClean="0"/>
          </a:p>
          <a:p>
            <a:r>
              <a:rPr lang="en-IN" dirty="0" smtClean="0"/>
              <a:t>Cytomegalovirus</a:t>
            </a:r>
            <a:r>
              <a:rPr lang="en-IN" dirty="0"/>
              <a:t> </a:t>
            </a:r>
            <a:r>
              <a:rPr lang="en-IN" dirty="0" smtClean="0"/>
              <a:t>retinitis </a:t>
            </a:r>
            <a:r>
              <a:rPr lang="en-IN" dirty="0"/>
              <a:t>can be </a:t>
            </a:r>
            <a:r>
              <a:rPr lang="en-IN" dirty="0" smtClean="0"/>
              <a:t>controlled. </a:t>
            </a:r>
          </a:p>
          <a:p>
            <a:r>
              <a:rPr lang="en-IN" dirty="0" err="1" smtClean="0"/>
              <a:t>Esophageal</a:t>
            </a:r>
            <a:r>
              <a:rPr lang="en-IN" dirty="0" smtClean="0"/>
              <a:t> </a:t>
            </a:r>
            <a:r>
              <a:rPr lang="en-IN" dirty="0"/>
              <a:t>candidiasis </a:t>
            </a:r>
            <a:r>
              <a:rPr lang="en-IN" dirty="0" smtClean="0"/>
              <a:t>or recurrent </a:t>
            </a:r>
            <a:r>
              <a:rPr lang="en-IN" dirty="0"/>
              <a:t>vaginal candidiasis can be </a:t>
            </a:r>
            <a:r>
              <a:rPr lang="en-IN" dirty="0" smtClean="0"/>
              <a:t>treated.</a:t>
            </a:r>
          </a:p>
          <a:p>
            <a:r>
              <a:rPr lang="en-IN" dirty="0" smtClean="0"/>
              <a:t> </a:t>
            </a:r>
            <a:r>
              <a:rPr lang="en-IN" dirty="0"/>
              <a:t>Herpes simplex infection and herpes </a:t>
            </a:r>
            <a:r>
              <a:rPr lang="en-IN" dirty="0" smtClean="0"/>
              <a:t>zoster can </a:t>
            </a:r>
            <a:r>
              <a:rPr lang="en-IN" dirty="0"/>
              <a:t>be treated</a:t>
            </a:r>
          </a:p>
        </p:txBody>
      </p:sp>
    </p:spTree>
    <p:extLst>
      <p:ext uri="{BB962C8B-B14F-4D97-AF65-F5344CB8AC3E}">
        <p14:creationId xmlns:p14="http://schemas.microsoft.com/office/powerpoint/2010/main" xmlns="" val="28035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IN" b="1" dirty="0"/>
              <a:t>4. Primary health care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IN" dirty="0"/>
              <a:t>Because of its wide-ranging health implications, </a:t>
            </a:r>
            <a:r>
              <a:rPr lang="en-IN" dirty="0" smtClean="0"/>
              <a:t>AIDS touches </a:t>
            </a:r>
            <a:r>
              <a:rPr lang="en-IN" dirty="0"/>
              <a:t>all aspects of primary health care, including </a:t>
            </a:r>
            <a:r>
              <a:rPr lang="en-IN" dirty="0" smtClean="0"/>
              <a:t>mother and </a:t>
            </a:r>
            <a:r>
              <a:rPr lang="en-IN" dirty="0"/>
              <a:t>child health, family planning and education. </a:t>
            </a:r>
          </a:p>
          <a:p>
            <a:r>
              <a:rPr lang="en-IN" dirty="0" smtClean="0"/>
              <a:t>Integration </a:t>
            </a:r>
            <a:r>
              <a:rPr lang="en-IN" dirty="0"/>
              <a:t>into country's </a:t>
            </a:r>
            <a:r>
              <a:rPr lang="en-IN" dirty="0" smtClean="0"/>
              <a:t>primary health </a:t>
            </a:r>
            <a:r>
              <a:rPr lang="en-IN" dirty="0"/>
              <a:t>care system is essential.</a:t>
            </a:r>
          </a:p>
        </p:txBody>
      </p:sp>
    </p:spTree>
    <p:extLst>
      <p:ext uri="{BB962C8B-B14F-4D97-AF65-F5344CB8AC3E}">
        <p14:creationId xmlns:p14="http://schemas.microsoft.com/office/powerpoint/2010/main" xmlns="" val="2156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ional aids control progra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44" y="0"/>
            <a:ext cx="9147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The virus is </a:t>
            </a:r>
            <a:r>
              <a:rPr lang="en-IN" dirty="0">
                <a:solidFill>
                  <a:srgbClr val="FF0000"/>
                </a:solidFill>
              </a:rPr>
              <a:t>1/10,000th</a:t>
            </a:r>
            <a:r>
              <a:rPr lang="en-IN" dirty="0"/>
              <a:t> of a millimetre in diameter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It is </a:t>
            </a:r>
            <a:r>
              <a:rPr lang="en-IN" dirty="0" smtClean="0"/>
              <a:t>a </a:t>
            </a:r>
            <a:r>
              <a:rPr lang="en-IN" dirty="0" smtClean="0">
                <a:solidFill>
                  <a:srgbClr val="FF0000"/>
                </a:solidFill>
              </a:rPr>
              <a:t>protein </a:t>
            </a:r>
            <a:r>
              <a:rPr lang="en-IN" dirty="0">
                <a:solidFill>
                  <a:srgbClr val="FF0000"/>
                </a:solidFill>
              </a:rPr>
              <a:t>capsule </a:t>
            </a:r>
            <a:r>
              <a:rPr lang="en-IN" dirty="0"/>
              <a:t>containing two short strands of </a:t>
            </a:r>
            <a:r>
              <a:rPr lang="en-IN" dirty="0" smtClean="0"/>
              <a:t>genetic material </a:t>
            </a:r>
            <a:r>
              <a:rPr lang="en-IN" dirty="0"/>
              <a:t>(RNA) and enzymes.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virus replicates in </a:t>
            </a:r>
            <a:r>
              <a:rPr lang="en-IN" dirty="0" smtClean="0"/>
              <a:t>actively dividing </a:t>
            </a:r>
            <a:r>
              <a:rPr lang="en-IN" dirty="0"/>
              <a:t>T4 lymphocytes and like other retroviruses </a:t>
            </a:r>
            <a:r>
              <a:rPr lang="en-IN" dirty="0" smtClean="0"/>
              <a:t>can remain </a:t>
            </a:r>
            <a:r>
              <a:rPr lang="en-IN" dirty="0"/>
              <a:t>in lymphoid cells in a latent state that can </a:t>
            </a:r>
            <a:r>
              <a:rPr lang="en-IN" dirty="0" smtClean="0"/>
              <a:t>be activated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virus has the unique ability to destroy </a:t>
            </a:r>
            <a:r>
              <a:rPr lang="en-IN" dirty="0" smtClean="0">
                <a:solidFill>
                  <a:srgbClr val="FF0000"/>
                </a:solidFill>
              </a:rPr>
              <a:t>human T4 </a:t>
            </a:r>
            <a:r>
              <a:rPr lang="en-IN" dirty="0">
                <a:solidFill>
                  <a:srgbClr val="FF0000"/>
                </a:solidFill>
              </a:rPr>
              <a:t>helper cells</a:t>
            </a:r>
            <a:r>
              <a:rPr lang="en-IN" dirty="0"/>
              <a:t>, a subset of the human T-lymphocytes</a:t>
            </a:r>
            <a:r>
              <a:rPr lang="en-IN" dirty="0" smtClean="0"/>
              <a:t>.</a:t>
            </a:r>
          </a:p>
          <a:p>
            <a:r>
              <a:rPr lang="en-IN" dirty="0" smtClean="0"/>
              <a:t>It </a:t>
            </a:r>
            <a:r>
              <a:rPr lang="en-IN" dirty="0"/>
              <a:t>can </a:t>
            </a:r>
            <a:r>
              <a:rPr lang="en-IN" dirty="0" smtClean="0"/>
              <a:t>pass through </a:t>
            </a:r>
            <a:r>
              <a:rPr lang="en-IN" dirty="0"/>
              <a:t>the blood-brain barrier and can then destroy </a:t>
            </a:r>
            <a:r>
              <a:rPr lang="en-IN" dirty="0" smtClean="0"/>
              <a:t>some brain </a:t>
            </a:r>
            <a:r>
              <a:rPr lang="en-IN" dirty="0"/>
              <a:t>cells. This may account for certain of the </a:t>
            </a:r>
            <a:r>
              <a:rPr lang="en-IN" dirty="0" smtClean="0"/>
              <a:t>neurological and </a:t>
            </a:r>
            <a:r>
              <a:rPr lang="en-IN" dirty="0"/>
              <a:t>psychomotor abnormalities, observed in AIDS patients.</a:t>
            </a:r>
          </a:p>
          <a:p>
            <a:r>
              <a:rPr lang="en-IN" dirty="0"/>
              <a:t>HIV mutates rapidly, </a:t>
            </a:r>
            <a:r>
              <a:rPr lang="en-IN" dirty="0">
                <a:solidFill>
                  <a:srgbClr val="FF0000"/>
                </a:solidFill>
              </a:rPr>
              <a:t>new strains </a:t>
            </a:r>
            <a:r>
              <a:rPr lang="en-IN" dirty="0"/>
              <a:t>are continually developing.</a:t>
            </a:r>
          </a:p>
          <a:p>
            <a:r>
              <a:rPr lang="en-IN" dirty="0"/>
              <a:t>There are two types of HIV - </a:t>
            </a:r>
            <a:r>
              <a:rPr lang="en-IN" dirty="0">
                <a:solidFill>
                  <a:srgbClr val="FF0000"/>
                </a:solidFill>
              </a:rPr>
              <a:t>HIV 1 and HIV 2</a:t>
            </a:r>
            <a:r>
              <a:rPr lang="en-IN" dirty="0"/>
              <a:t>, </a:t>
            </a:r>
            <a:r>
              <a:rPr lang="en-IN" dirty="0" smtClean="0"/>
              <a:t>which exceeds </a:t>
            </a:r>
            <a:r>
              <a:rPr lang="en-IN" dirty="0"/>
              <a:t>50 per cent.</a:t>
            </a:r>
          </a:p>
        </p:txBody>
      </p:sp>
    </p:spTree>
    <p:extLst>
      <p:ext uri="{BB962C8B-B14F-4D97-AF65-F5344CB8AC3E}">
        <p14:creationId xmlns:p14="http://schemas.microsoft.com/office/powerpoint/2010/main" xmlns="" val="610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/>
          <a:lstStyle/>
          <a:p>
            <a:r>
              <a:rPr lang="en-IN" dirty="0"/>
              <a:t>The virus is easily killed by </a:t>
            </a:r>
            <a:r>
              <a:rPr lang="en-IN" dirty="0">
                <a:solidFill>
                  <a:srgbClr val="FF0000"/>
                </a:solidFill>
              </a:rPr>
              <a:t>heat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is readily </a:t>
            </a:r>
            <a:r>
              <a:rPr lang="en-IN" dirty="0" smtClean="0"/>
              <a:t>inactivated by </a:t>
            </a:r>
            <a:r>
              <a:rPr lang="en-IN" dirty="0">
                <a:solidFill>
                  <a:srgbClr val="FF0000"/>
                </a:solidFill>
              </a:rPr>
              <a:t>ether, acetone</a:t>
            </a:r>
            <a:r>
              <a:rPr lang="en-IN" dirty="0"/>
              <a:t>, ethanol (20 per cent) and </a:t>
            </a:r>
            <a:r>
              <a:rPr lang="en-IN" dirty="0" err="1" smtClean="0">
                <a:solidFill>
                  <a:srgbClr val="FF0000"/>
                </a:solidFill>
              </a:rPr>
              <a:t>betapropiolactone</a:t>
            </a:r>
            <a:r>
              <a:rPr lang="en-IN" dirty="0"/>
              <a:t> </a:t>
            </a:r>
            <a:r>
              <a:rPr lang="en-IN" dirty="0" smtClean="0"/>
              <a:t>(1 </a:t>
            </a:r>
            <a:r>
              <a:rPr lang="en-IN" dirty="0"/>
              <a:t>:400 dilution</a:t>
            </a:r>
            <a:r>
              <a:rPr lang="en-IN" dirty="0" smtClean="0"/>
              <a:t>).</a:t>
            </a:r>
          </a:p>
          <a:p>
            <a:r>
              <a:rPr lang="en-IN" dirty="0" smtClean="0"/>
              <a:t> It is </a:t>
            </a:r>
            <a:r>
              <a:rPr lang="en-IN" dirty="0"/>
              <a:t>relatively resistant </a:t>
            </a:r>
            <a:r>
              <a:rPr lang="en-IN" dirty="0" smtClean="0"/>
              <a:t>to ionizing </a:t>
            </a:r>
            <a:r>
              <a:rPr lang="en-IN" dirty="0"/>
              <a:t>radiation and ultraviolet </a:t>
            </a:r>
            <a:r>
              <a:rPr lang="en-IN" dirty="0" smtClean="0"/>
              <a:t>light.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851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V/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98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IV/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94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minar on h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68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IMMUNOLOGY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The immune system disorders associated with </a:t>
            </a:r>
            <a:r>
              <a:rPr lang="en-IN" dirty="0" smtClean="0"/>
              <a:t>HIV infection/AIDS </a:t>
            </a:r>
            <a:r>
              <a:rPr lang="en-IN" dirty="0"/>
              <a:t>are considered to occur primarily from </a:t>
            </a:r>
            <a:r>
              <a:rPr lang="en-IN" dirty="0" smtClean="0"/>
              <a:t>the gradual </a:t>
            </a:r>
            <a:r>
              <a:rPr lang="en-IN" dirty="0"/>
              <a:t>depletion in a specialised group of white blood </a:t>
            </a:r>
            <a:r>
              <a:rPr lang="en-IN" dirty="0" smtClean="0"/>
              <a:t>cells (lymphocytes</a:t>
            </a:r>
            <a:r>
              <a:rPr lang="en-IN" dirty="0"/>
              <a:t>) called </a:t>
            </a:r>
            <a:r>
              <a:rPr lang="en-IN" dirty="0">
                <a:solidFill>
                  <a:srgbClr val="FF0000"/>
                </a:solidFill>
              </a:rPr>
              <a:t>T-helper or T-4 cells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full name </a:t>
            </a:r>
            <a:r>
              <a:rPr lang="en-IN" dirty="0" smtClean="0"/>
              <a:t>of T-helper </a:t>
            </a:r>
            <a:r>
              <a:rPr lang="en-IN" dirty="0"/>
              <a:t>cell is </a:t>
            </a:r>
            <a:r>
              <a:rPr lang="en-IN" dirty="0">
                <a:solidFill>
                  <a:srgbClr val="FF0000"/>
                </a:solidFill>
              </a:rPr>
              <a:t>CD4 + T lymphocyte </a:t>
            </a:r>
            <a:r>
              <a:rPr lang="en-IN" dirty="0"/>
              <a:t>and is also </a:t>
            </a:r>
            <a:r>
              <a:rPr lang="en-IN" dirty="0" smtClean="0"/>
              <a:t>commonly known </a:t>
            </a:r>
            <a:r>
              <a:rPr lang="en-IN" dirty="0"/>
              <a:t>as CD4 + cell. These cells play a key role </a:t>
            </a:r>
            <a:r>
              <a:rPr lang="en-IN" dirty="0" smtClean="0"/>
              <a:t>in regulating </a:t>
            </a:r>
            <a:r>
              <a:rPr lang="en-IN" dirty="0"/>
              <a:t>the immune response.</a:t>
            </a:r>
          </a:p>
          <a:p>
            <a:r>
              <a:rPr lang="en-IN" dirty="0"/>
              <a:t>HIV selectively infects T -helper cells apart from </a:t>
            </a:r>
            <a:r>
              <a:rPr lang="en-IN" dirty="0" smtClean="0"/>
              <a:t>several other </a:t>
            </a:r>
            <a:r>
              <a:rPr lang="en-IN" dirty="0"/>
              <a:t>cells in the immune system such as B-cells, </a:t>
            </a:r>
            <a:r>
              <a:rPr lang="en-IN" dirty="0" smtClean="0"/>
              <a:t>microphages and </a:t>
            </a:r>
            <a:r>
              <a:rPr lang="en-IN" dirty="0"/>
              <a:t>nerve cells. </a:t>
            </a:r>
            <a:endParaRPr lang="en-IN" dirty="0" smtClean="0"/>
          </a:p>
          <a:p>
            <a:r>
              <a:rPr lang="en-IN" dirty="0" smtClean="0"/>
              <a:t>When </a:t>
            </a:r>
            <a:r>
              <a:rPr lang="en-IN" dirty="0"/>
              <a:t>the virus reproduces, the </a:t>
            </a:r>
            <a:r>
              <a:rPr lang="en-IN" dirty="0" smtClean="0"/>
              <a:t>infected T-helper </a:t>
            </a:r>
            <a:r>
              <a:rPr lang="en-IN" dirty="0"/>
              <a:t>cells are destroyed. 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 smtClean="0">
                <a:solidFill>
                  <a:srgbClr val="FF0000"/>
                </a:solidFill>
              </a:rPr>
              <a:t>decreased </a:t>
            </a:r>
            <a:r>
              <a:rPr lang="en-IN" dirty="0">
                <a:solidFill>
                  <a:srgbClr val="FF0000"/>
                </a:solidFill>
              </a:rPr>
              <a:t>ratio of T -helper to T -suppressor cells </a:t>
            </a:r>
            <a:r>
              <a:rPr lang="en-IN" dirty="0"/>
              <a:t>may be </a:t>
            </a:r>
            <a:r>
              <a:rPr lang="en-IN" dirty="0" smtClean="0"/>
              <a:t>an indirect </a:t>
            </a:r>
            <a:r>
              <a:rPr lang="en-IN" dirty="0"/>
              <a:t>indicator of reduced cellular immunity. </a:t>
            </a:r>
            <a:endParaRPr lang="en-IN" dirty="0" smtClean="0"/>
          </a:p>
          <a:p>
            <a:r>
              <a:rPr lang="en-IN" dirty="0"/>
              <a:t>P</a:t>
            </a:r>
            <a:r>
              <a:rPr lang="en-IN" dirty="0" smtClean="0"/>
              <a:t>rofound </a:t>
            </a:r>
            <a:r>
              <a:rPr lang="en-IN" dirty="0" err="1" smtClean="0">
                <a:solidFill>
                  <a:srgbClr val="FF0000"/>
                </a:solidFill>
              </a:rPr>
              <a:t>lymphopenia</a:t>
            </a:r>
            <a:r>
              <a:rPr lang="en-IN" dirty="0"/>
              <a:t>, with a total lymphocyte </a:t>
            </a:r>
            <a:r>
              <a:rPr lang="en-IN" dirty="0" smtClean="0"/>
              <a:t>count often </a:t>
            </a:r>
            <a:r>
              <a:rPr lang="en-IN" dirty="0"/>
              <a:t>below 500 cu. mm.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is the alteration in T-cell </a:t>
            </a:r>
            <a:r>
              <a:rPr lang="en-IN" dirty="0" smtClean="0"/>
              <a:t>function leads to development </a:t>
            </a:r>
            <a:r>
              <a:rPr lang="en-IN" dirty="0"/>
              <a:t>of neoplasms, </a:t>
            </a:r>
            <a:r>
              <a:rPr lang="en-IN" dirty="0" smtClean="0"/>
              <a:t>the development </a:t>
            </a:r>
            <a:r>
              <a:rPr lang="en-IN" dirty="0"/>
              <a:t>of opportunistic infections, or the inability </a:t>
            </a:r>
            <a:r>
              <a:rPr lang="en-IN" dirty="0" smtClean="0"/>
              <a:t>to mount </a:t>
            </a:r>
            <a:r>
              <a:rPr lang="en-IN" dirty="0"/>
              <a:t>a delayed-type hypersensitivity response. </a:t>
            </a:r>
            <a:endParaRPr lang="en-IN" dirty="0" smtClean="0"/>
          </a:p>
          <a:p>
            <a:r>
              <a:rPr lang="en-IN" dirty="0" smtClean="0"/>
              <a:t>Those</a:t>
            </a:r>
            <a:r>
              <a:rPr lang="en-IN" dirty="0"/>
              <a:t> </a:t>
            </a:r>
            <a:r>
              <a:rPr lang="en-IN" dirty="0" smtClean="0"/>
              <a:t>with </a:t>
            </a:r>
            <a:r>
              <a:rPr lang="en-IN" dirty="0"/>
              <a:t>antibodies to HIV, usually will have too few of </a:t>
            </a:r>
            <a:r>
              <a:rPr lang="en-IN" dirty="0" smtClean="0"/>
              <a:t>HIV antibodies</a:t>
            </a:r>
            <a:r>
              <a:rPr lang="en-IN" dirty="0"/>
              <a:t>, and these antibodies are also ineffective </a:t>
            </a:r>
            <a:r>
              <a:rPr lang="en-IN" dirty="0" smtClean="0"/>
              <a:t>against the </a:t>
            </a:r>
            <a:r>
              <a:rPr lang="en-IN" dirty="0"/>
              <a:t>virus.</a:t>
            </a:r>
          </a:p>
        </p:txBody>
      </p:sp>
    </p:spTree>
    <p:extLst>
      <p:ext uri="{BB962C8B-B14F-4D97-AF65-F5344CB8AC3E}">
        <p14:creationId xmlns:p14="http://schemas.microsoft.com/office/powerpoint/2010/main" xmlns="" val="19160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6065825</TotalTime>
  <Words>1219</Words>
  <Application>Microsoft Office PowerPoint</Application>
  <PresentationFormat>On-screen Show (4:3)</PresentationFormat>
  <Paragraphs>92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AIDS</vt:lpstr>
      <vt:lpstr>Slide 2</vt:lpstr>
      <vt:lpstr>Slide 3</vt:lpstr>
      <vt:lpstr>Slide 4</vt:lpstr>
      <vt:lpstr>Slide 5</vt:lpstr>
      <vt:lpstr>Slide 6</vt:lpstr>
      <vt:lpstr>Slide 7</vt:lpstr>
      <vt:lpstr>Slide 8</vt:lpstr>
      <vt:lpstr>IMMUNOLOGY</vt:lpstr>
      <vt:lpstr>(a) Sexual transmission</vt:lpstr>
      <vt:lpstr>(b) Blood contact</vt:lpstr>
      <vt:lpstr>Slide 12</vt:lpstr>
      <vt:lpstr>Slide 13</vt:lpstr>
      <vt:lpstr>Slide 14</vt:lpstr>
      <vt:lpstr>Slide 15</vt:lpstr>
      <vt:lpstr>Slide 16</vt:lpstr>
      <vt:lpstr>OPPORTUNISTIC INFECTIONS</vt:lpstr>
      <vt:lpstr>Slide 18</vt:lpstr>
      <vt:lpstr>Slide 19</vt:lpstr>
      <vt:lpstr>Slide 20</vt:lpstr>
      <vt:lpstr>Slide 21</vt:lpstr>
      <vt:lpstr>Slide 22</vt:lpstr>
      <vt:lpstr>Slide 23</vt:lpstr>
      <vt:lpstr>LABORATORY DIAGNOSIS</vt:lpstr>
      <vt:lpstr>Slide 25</vt:lpstr>
      <vt:lpstr>PREVENTION</vt:lpstr>
      <vt:lpstr>EDUCATION</vt:lpstr>
      <vt:lpstr>Slide 28</vt:lpstr>
      <vt:lpstr>2. Antiretroviral treatment</vt:lpstr>
      <vt:lpstr>3. Specific prophylaxis</vt:lpstr>
      <vt:lpstr>4. Primary health care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AIDS</dc:title>
  <dc:creator>Ajith.V.S.</dc:creator>
  <cp:lastModifiedBy>Dept. Of CM</cp:lastModifiedBy>
  <cp:revision>55</cp:revision>
  <dcterms:created xsi:type="dcterms:W3CDTF">2006-08-16T00:00:00Z</dcterms:created>
  <dcterms:modified xsi:type="dcterms:W3CDTF">2020-11-05T05:57:17Z</dcterms:modified>
</cp:coreProperties>
</file>