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332" r:id="rId2"/>
    <p:sldId id="256" r:id="rId3"/>
    <p:sldId id="257" r:id="rId4"/>
    <p:sldId id="258" r:id="rId5"/>
    <p:sldId id="259" r:id="rId6"/>
    <p:sldId id="260" r:id="rId7"/>
    <p:sldId id="263" r:id="rId8"/>
    <p:sldId id="261" r:id="rId9"/>
    <p:sldId id="262"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06600"/>
    <a:srgbClr val="FF0000"/>
    <a:srgbClr val="0000FF"/>
    <a:srgbClr val="FF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C1F7796-933C-4E29-A2A2-968168CF70A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9559A0-C51E-4A28-8C4B-7B9B177BBD1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385BCB-2041-47A1-8D41-CF94E15972B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70013" y="24765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32413"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008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4267200" y="64008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7237413" y="6399213"/>
            <a:ext cx="1905000" cy="457200"/>
          </a:xfrm>
        </p:spPr>
        <p:txBody>
          <a:bodyPr/>
          <a:lstStyle>
            <a:lvl1pPr>
              <a:defRPr/>
            </a:lvl1pPr>
          </a:lstStyle>
          <a:p>
            <a:fld id="{54F4435B-C5C6-4F23-980F-0FE9AA0BE8E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039AB02-A5C8-4235-BBDC-69819CC33CA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F5BA8D8-A38E-44FE-8AC9-E489B3702CE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FB77EFD-3FDE-43BB-B2A7-E587B8270AC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CA1C8EA-EB62-4451-BEDA-F0AE729A036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8EE71E7-1C26-4A0A-8F04-C04375AECD0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C79AC36-5536-4785-9BB5-0887C3C9326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EA6DA38-7E10-4917-8C49-0E0F25D92F4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C7A214D-962A-4380-8D0B-ACC38F27D02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defRPr>
            </a:lvl1pPr>
          </a:lstStyle>
          <a:p>
            <a:fld id="{28CDBE68-1333-4AFF-9131-5605301D6333}"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0"/>
            <a:ext cx="7848600" cy="1200329"/>
          </a:xfrm>
          <a:prstGeom prst="rect">
            <a:avLst/>
          </a:prstGeom>
        </p:spPr>
        <p:txBody>
          <a:bodyPr wrap="square">
            <a:spAutoFit/>
          </a:bodyPr>
          <a:lstStyle/>
          <a:p>
            <a:r>
              <a:rPr lang="en-IN" dirty="0"/>
              <a:t>Dr. </a:t>
            </a:r>
            <a:r>
              <a:rPr lang="en-IN" dirty="0" smtClean="0"/>
              <a:t>SALINI CHANDRAN</a:t>
            </a:r>
            <a:endParaRPr lang="en-IN" dirty="0"/>
          </a:p>
          <a:p>
            <a:r>
              <a:rPr lang="en-IN" smtClean="0"/>
              <a:t>Professor</a:t>
            </a:r>
            <a:endParaRPr lang="en-IN" dirty="0"/>
          </a:p>
          <a:p>
            <a:r>
              <a:rPr lang="en-IN" dirty="0" err="1"/>
              <a:t>Dept.of</a:t>
            </a:r>
            <a:r>
              <a:rPr lang="en-IN" dirty="0"/>
              <a:t> Forensic Medicine &amp; Toxicology</a:t>
            </a:r>
          </a:p>
        </p:txBody>
      </p:sp>
      <p:sp>
        <p:nvSpPr>
          <p:cNvPr id="3" name="Rectangle 2"/>
          <p:cNvSpPr/>
          <p:nvPr/>
        </p:nvSpPr>
        <p:spPr>
          <a:xfrm>
            <a:off x="3810000" y="838200"/>
            <a:ext cx="5105400" cy="1323439"/>
          </a:xfrm>
          <a:prstGeom prst="rect">
            <a:avLst/>
          </a:prstGeom>
        </p:spPr>
        <p:txBody>
          <a:bodyPr wrap="square">
            <a:spAutoFit/>
          </a:bodyPr>
          <a:lstStyle/>
          <a:p>
            <a:r>
              <a:rPr lang="en-IN" sz="8000" dirty="0" smtClean="0">
                <a:solidFill>
                  <a:srgbClr val="66FF33"/>
                </a:solidFill>
              </a:rPr>
              <a:t>ALCOHOL</a:t>
            </a:r>
            <a:endParaRPr lang="en-IN" sz="8000" dirty="0">
              <a:solidFill>
                <a:srgbClr val="66FF33"/>
              </a:solidFill>
            </a:endParaRPr>
          </a:p>
        </p:txBody>
      </p:sp>
    </p:spTree>
    <p:extLst>
      <p:ext uri="{BB962C8B-B14F-4D97-AF65-F5344CB8AC3E}">
        <p14:creationId xmlns:p14="http://schemas.microsoft.com/office/powerpoint/2010/main" val="85289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1219200" y="304800"/>
            <a:ext cx="7923213" cy="6553200"/>
          </a:xfrm>
        </p:spPr>
        <p:txBody>
          <a:bodyPr/>
          <a:lstStyle/>
          <a:p>
            <a:r>
              <a:rPr lang="en-US" sz="3600" smtClean="0">
                <a:solidFill>
                  <a:srgbClr val="0000FF"/>
                </a:solidFill>
              </a:rPr>
              <a:t>Alcohol can be detected in the blood within 2 to 3 minutes of swallowing a few sips of whisky or beer.</a:t>
            </a:r>
          </a:p>
          <a:p>
            <a:endParaRPr lang="en-US" sz="3600" smtClean="0">
              <a:solidFill>
                <a:srgbClr val="0000FF"/>
              </a:solidFill>
            </a:endParaRPr>
          </a:p>
          <a:p>
            <a:r>
              <a:rPr lang="en-US" sz="3600" smtClean="0">
                <a:solidFill>
                  <a:srgbClr val="0000FF"/>
                </a:solidFill>
              </a:rPr>
              <a:t>The maximum concentration in blood is reached within 45 to 90 minutes after ingestion</a:t>
            </a:r>
          </a:p>
          <a:p>
            <a:endParaRPr lang="en-US" sz="3600" smtClean="0">
              <a:solidFill>
                <a:srgbClr val="0000FF"/>
              </a:solidFill>
            </a:endParaRPr>
          </a:p>
          <a:p>
            <a:r>
              <a:rPr lang="en-US" sz="3600" smtClean="0">
                <a:solidFill>
                  <a:srgbClr val="0000FF"/>
                </a:solidFill>
              </a:rPr>
              <a:t>majority of persons reach their maximum one hour after ingestion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Distribution:-</a:t>
            </a:r>
          </a:p>
        </p:txBody>
      </p:sp>
      <p:sp>
        <p:nvSpPr>
          <p:cNvPr id="12291" name="Rectangle 3"/>
          <p:cNvSpPr>
            <a:spLocks noGrp="1" noChangeArrowheads="1"/>
          </p:cNvSpPr>
          <p:nvPr>
            <p:ph idx="1"/>
          </p:nvPr>
        </p:nvSpPr>
        <p:spPr>
          <a:xfrm>
            <a:off x="1143000" y="1676400"/>
            <a:ext cx="7999413" cy="5181600"/>
          </a:xfrm>
        </p:spPr>
        <p:txBody>
          <a:bodyPr/>
          <a:lstStyle/>
          <a:p>
            <a:r>
              <a:rPr lang="en-US" smtClean="0"/>
              <a:t>Some alcohol is lost by diffustion into the alveolar air, as the arterial blood passes through the lungs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295400" y="609600"/>
            <a:ext cx="7847013" cy="781050"/>
          </a:xfrm>
        </p:spPr>
        <p:txBody>
          <a:bodyPr rtlCol="0">
            <a:normAutofit fontScale="90000"/>
          </a:bodyPr>
          <a:lstStyle/>
          <a:p>
            <a:pPr fontAlgn="auto">
              <a:spcAft>
                <a:spcPts val="0"/>
              </a:spcAft>
              <a:defRPr/>
            </a:pPr>
            <a:r>
              <a:rPr lang="en-US" sz="5400" b="1">
                <a:solidFill>
                  <a:srgbClr val="0000FF"/>
                </a:solidFill>
              </a:rPr>
              <a:t/>
            </a:r>
            <a:br>
              <a:rPr lang="en-US" sz="5400" b="1">
                <a:solidFill>
                  <a:srgbClr val="0000FF"/>
                </a:solidFill>
              </a:rPr>
            </a:br>
            <a:r>
              <a:rPr lang="en-US" sz="5400" b="1">
                <a:solidFill>
                  <a:srgbClr val="0000FF"/>
                </a:solidFill>
              </a:rPr>
              <a:t/>
            </a:r>
            <a:br>
              <a:rPr lang="en-US" sz="5400" b="1">
                <a:solidFill>
                  <a:srgbClr val="0000FF"/>
                </a:solidFill>
              </a:rPr>
            </a:br>
            <a:r>
              <a:rPr lang="en-US" sz="5400" b="1">
                <a:solidFill>
                  <a:srgbClr val="0000FF"/>
                </a:solidFill>
              </a:rPr>
              <a:t/>
            </a:r>
            <a:br>
              <a:rPr lang="en-US" sz="5400" b="1">
                <a:solidFill>
                  <a:srgbClr val="0000FF"/>
                </a:solidFill>
              </a:rPr>
            </a:br>
            <a:r>
              <a:rPr lang="en-US" sz="5400" b="1">
                <a:solidFill>
                  <a:srgbClr val="0000FF"/>
                </a:solidFill>
              </a:rPr>
              <a:t/>
            </a:r>
            <a:br>
              <a:rPr lang="en-US" sz="5400" b="1">
                <a:solidFill>
                  <a:srgbClr val="0000FF"/>
                </a:solidFill>
              </a:rPr>
            </a:br>
            <a:r>
              <a:rPr lang="en-US" sz="5400" b="1">
                <a:solidFill>
                  <a:srgbClr val="0000FF"/>
                </a:solidFill>
              </a:rPr>
              <a:t/>
            </a:r>
            <a:br>
              <a:rPr lang="en-US" sz="5400" b="1">
                <a:solidFill>
                  <a:srgbClr val="0000FF"/>
                </a:solidFill>
              </a:rPr>
            </a:br>
            <a:endParaRPr lang="en-US" sz="5400" b="1">
              <a:solidFill>
                <a:srgbClr val="0000FF"/>
              </a:solidFill>
            </a:endParaRPr>
          </a:p>
        </p:txBody>
      </p:sp>
      <p:sp>
        <p:nvSpPr>
          <p:cNvPr id="13315" name="Rectangle 3"/>
          <p:cNvSpPr>
            <a:spLocks noGrp="1" noChangeArrowheads="1"/>
          </p:cNvSpPr>
          <p:nvPr>
            <p:ph idx="1"/>
          </p:nvPr>
        </p:nvSpPr>
        <p:spPr>
          <a:xfrm>
            <a:off x="1295400" y="1066800"/>
            <a:ext cx="7847013" cy="4724400"/>
          </a:xfrm>
        </p:spPr>
        <p:txBody>
          <a:bodyPr/>
          <a:lstStyle/>
          <a:p>
            <a:r>
              <a:rPr lang="en-US" sz="3600" smtClean="0">
                <a:solidFill>
                  <a:srgbClr val="FF00FF"/>
                </a:solidFill>
              </a:rPr>
              <a:t>Alcohol is excreted through all the routes of excretion. </a:t>
            </a:r>
          </a:p>
          <a:p>
            <a:r>
              <a:rPr lang="en-US" sz="3600" smtClean="0">
                <a:solidFill>
                  <a:srgbClr val="FF00FF"/>
                </a:solidFill>
              </a:rPr>
              <a:t>About 5% of ingested alcohol is excreted in the breath and </a:t>
            </a:r>
          </a:p>
          <a:p>
            <a:r>
              <a:rPr lang="en-US" sz="3600" smtClean="0">
                <a:solidFill>
                  <a:srgbClr val="FF00FF"/>
                </a:solidFill>
              </a:rPr>
              <a:t>About 5% in the urine.</a:t>
            </a:r>
          </a:p>
          <a:p>
            <a:r>
              <a:rPr lang="en-US" sz="3600" smtClean="0">
                <a:solidFill>
                  <a:srgbClr val="FF00FF"/>
                </a:solidFill>
              </a:rPr>
              <a:t> Negligible amounts are excreted in the sweat, saliva, milk, tears and faeces </a:t>
            </a:r>
          </a:p>
          <a:p>
            <a:endParaRPr lang="en-US" sz="3600" smtClean="0">
              <a:solidFill>
                <a:srgbClr val="FF00FF"/>
              </a:solidFill>
            </a:endParaRPr>
          </a:p>
        </p:txBody>
      </p:sp>
      <p:sp>
        <p:nvSpPr>
          <p:cNvPr id="13316" name="Rectangle 4"/>
          <p:cNvSpPr>
            <a:spLocks noChangeArrowheads="1"/>
          </p:cNvSpPr>
          <p:nvPr/>
        </p:nvSpPr>
        <p:spPr bwMode="auto">
          <a:xfrm>
            <a:off x="1371600" y="304800"/>
            <a:ext cx="6781800" cy="701675"/>
          </a:xfrm>
          <a:prstGeom prst="rect">
            <a:avLst/>
          </a:prstGeom>
          <a:noFill/>
          <a:ln w="12700" cap="sq">
            <a:noFill/>
            <a:miter lim="800000"/>
            <a:headEnd type="none" w="sm" len="sm"/>
            <a:tailEnd type="none" w="sm" len="sm"/>
          </a:ln>
          <a:effectLst/>
        </p:spPr>
        <p:txBody>
          <a:bodyPr>
            <a:spAutoFit/>
          </a:bodyPr>
          <a:lstStyle/>
          <a:p>
            <a:pPr eaLnBrk="1" hangingPunct="1"/>
            <a:r>
              <a:rPr lang="en-US" sz="4000">
                <a:solidFill>
                  <a:srgbClr val="0000FF"/>
                </a:solidFill>
              </a:rPr>
              <a:t>Excretion:-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371600" y="0"/>
            <a:ext cx="7772400" cy="1143000"/>
          </a:xfrm>
        </p:spPr>
        <p:txBody>
          <a:bodyPr/>
          <a:lstStyle/>
          <a:p>
            <a:r>
              <a:rPr lang="en-US" u="sng" smtClean="0"/>
              <a:t>Metabolism:-</a:t>
            </a:r>
          </a:p>
        </p:txBody>
      </p:sp>
      <p:sp>
        <p:nvSpPr>
          <p:cNvPr id="14339" name="Rectangle 3"/>
          <p:cNvSpPr>
            <a:spLocks noGrp="1" noChangeArrowheads="1"/>
          </p:cNvSpPr>
          <p:nvPr>
            <p:ph idx="1"/>
          </p:nvPr>
        </p:nvSpPr>
        <p:spPr>
          <a:xfrm>
            <a:off x="1296988" y="1371600"/>
            <a:ext cx="7847012" cy="5181600"/>
          </a:xfrm>
        </p:spPr>
        <p:txBody>
          <a:bodyPr/>
          <a:lstStyle/>
          <a:p>
            <a:r>
              <a:rPr lang="en-US" smtClean="0">
                <a:solidFill>
                  <a:srgbClr val="FF00FF"/>
                </a:solidFill>
              </a:rPr>
              <a:t>As soon as ethanol enters the blood, the body starts to dispose it of by metabolism and excretion.</a:t>
            </a:r>
          </a:p>
          <a:p>
            <a:r>
              <a:rPr lang="en-US" smtClean="0">
                <a:solidFill>
                  <a:srgbClr val="FF00FF"/>
                </a:solidFill>
              </a:rPr>
              <a:t> About 90% of alcohol absorbed is oxidized in the liver, and the remaining 10% is excreted. </a:t>
            </a:r>
          </a:p>
          <a:p>
            <a:r>
              <a:rPr lang="en-US" smtClean="0">
                <a:solidFill>
                  <a:srgbClr val="FF00FF"/>
                </a:solidFill>
              </a:rPr>
              <a:t>In the liver, alcohol is oxidized to acetaldehyde by alcohol dehydrogenase (ADH) and its coenzyme, nicotinamide adenine-dinucleotide (NAD).</a:t>
            </a:r>
          </a:p>
          <a:p>
            <a:pPr>
              <a:buFontTx/>
              <a:buNone/>
            </a:pPr>
            <a:r>
              <a:rPr lang="en-US"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1447800" y="304800"/>
            <a:ext cx="7391400" cy="6248400"/>
          </a:xfrm>
        </p:spPr>
        <p:txBody>
          <a:bodyPr/>
          <a:lstStyle/>
          <a:p>
            <a:r>
              <a:rPr lang="en-US" smtClean="0">
                <a:solidFill>
                  <a:srgbClr val="FF00FF"/>
                </a:solidFill>
              </a:rPr>
              <a:t>In the second step,acetaldehyde is transformed into free acetic acid or its activated form, acetyl coenzyme A. </a:t>
            </a:r>
          </a:p>
          <a:p>
            <a:r>
              <a:rPr lang="en-US" smtClean="0">
                <a:solidFill>
                  <a:srgbClr val="FF00FF"/>
                </a:solidFill>
              </a:rPr>
              <a:t>Finally the acetate enters and water in the citric acid (Krebs) cycle.  </a:t>
            </a:r>
          </a:p>
          <a:p>
            <a:endParaRPr lang="en-US" smtClean="0">
              <a:solidFill>
                <a:srgbClr val="FF00FF"/>
              </a:solidFill>
            </a:endParaRPr>
          </a:p>
          <a:p>
            <a:r>
              <a:rPr lang="en-US" smtClean="0">
                <a:solidFill>
                  <a:srgbClr val="FF00FF"/>
                </a:solidFill>
              </a:rPr>
              <a:t>Acetate can form glycogen, proteins and possibly fats and cholesterol.</a:t>
            </a:r>
          </a:p>
          <a:p>
            <a:endParaRPr lang="en-US" smtClean="0">
              <a:solidFill>
                <a:srgbClr val="FF00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9936" name="Group 64"/>
          <p:cNvGraphicFramePr>
            <a:graphicFrameLocks noGrp="1"/>
          </p:cNvGraphicFramePr>
          <p:nvPr/>
        </p:nvGraphicFramePr>
        <p:xfrm>
          <a:off x="152400" y="381000"/>
          <a:ext cx="8991600" cy="6159500"/>
        </p:xfrm>
        <a:graphic>
          <a:graphicData uri="http://schemas.openxmlformats.org/drawingml/2006/table">
            <a:tbl>
              <a:tblPr/>
              <a:tblGrid>
                <a:gridCol w="3076575">
                  <a:extLst>
                    <a:ext uri="{9D8B030D-6E8A-4147-A177-3AD203B41FA5}">
                      <a16:colId xmlns:a16="http://schemas.microsoft.com/office/drawing/2014/main" val="20000"/>
                    </a:ext>
                  </a:extLst>
                </a:gridCol>
                <a:gridCol w="5915025">
                  <a:extLst>
                    <a:ext uri="{9D8B030D-6E8A-4147-A177-3AD203B41FA5}">
                      <a16:colId xmlns:a16="http://schemas.microsoft.com/office/drawing/2014/main" val="20001"/>
                    </a:ext>
                  </a:extLst>
                </a:gridCol>
              </a:tblGrid>
              <a:tr h="914400">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rgbClr val="0000FF"/>
                          </a:solidFill>
                          <a:effectLst/>
                          <a:latin typeface="Arial" panose="020B0604020202020204" pitchFamily="34" charset="0"/>
                        </a:rPr>
                        <a:t>Blood alcohol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rgbClr val="0000FF"/>
                          </a:solidFill>
                          <a:effectLst/>
                          <a:latin typeface="Arial" panose="020B0604020202020204" pitchFamily="34" charset="0"/>
                        </a:rPr>
                        <a:t>concentration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panose="020B0604020202020204" pitchFamily="34" charset="0"/>
                        </a:rPr>
                        <a:t> </a:t>
                      </a:r>
                      <a:r>
                        <a:rPr kumimoji="0" lang="en-US" sz="4000" b="1" i="0" u="none" strike="noStrike" cap="none" normalizeH="0" baseline="0" smtClean="0">
                          <a:ln>
                            <a:noFill/>
                          </a:ln>
                          <a:solidFill>
                            <a:srgbClr val="FF00FF"/>
                          </a:solidFill>
                          <a:effectLst/>
                          <a:latin typeface="Arial" panose="020B0604020202020204" pitchFamily="34" charset="0"/>
                        </a:rPr>
                        <a:t>Effects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971550">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anose="020B0604020202020204" pitchFamily="34" charset="0"/>
                        </a:rPr>
                        <a:t>0 to 50mg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FF"/>
                          </a:solidFill>
                          <a:effectLst/>
                          <a:latin typeface="Arial" panose="020B0604020202020204" pitchFamily="34" charset="0"/>
                        </a:rPr>
                        <a:t>No significant effect or mild euphoria.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914400">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anose="020B0604020202020204" pitchFamily="34" charset="0"/>
                        </a:rPr>
                        <a:t>50 to 100mg%</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FF"/>
                          </a:solidFill>
                          <a:effectLst/>
                          <a:latin typeface="Arial" panose="020B0604020202020204" pitchFamily="34" charset="0"/>
                        </a:rPr>
                        <a:t>Decreased inhibitions, increased self-confidence, decreased attention span, alteration of judgement, nystagmus.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147763">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anose="020B0604020202020204" pitchFamily="34" charset="0"/>
                        </a:rPr>
                        <a:t>100 to 150mg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FF"/>
                        </a:solidFill>
                        <a:effectLst/>
                        <a:latin typeface="Arial" panose="020B0604020202020204"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FF"/>
                          </a:solidFill>
                          <a:effectLst/>
                          <a:latin typeface="Arial" panose="020B0604020202020204" pitchFamily="34" charset="0"/>
                        </a:rPr>
                        <a:t>Some mental confusion, emotional instability, loss of critical judgement, impaired memory, sleepiness, slowed reaction time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1955" name="Group 35"/>
          <p:cNvGraphicFramePr>
            <a:graphicFrameLocks noGrp="1"/>
          </p:cNvGraphicFramePr>
          <p:nvPr/>
        </p:nvGraphicFramePr>
        <p:xfrm>
          <a:off x="76200" y="457200"/>
          <a:ext cx="8763000" cy="6292850"/>
        </p:xfrm>
        <a:graphic>
          <a:graphicData uri="http://schemas.openxmlformats.org/drawingml/2006/table">
            <a:tbl>
              <a:tblPr/>
              <a:tblGrid>
                <a:gridCol w="3460750">
                  <a:extLst>
                    <a:ext uri="{9D8B030D-6E8A-4147-A177-3AD203B41FA5}">
                      <a16:colId xmlns:a16="http://schemas.microsoft.com/office/drawing/2014/main" val="20000"/>
                    </a:ext>
                  </a:extLst>
                </a:gridCol>
                <a:gridCol w="5302250">
                  <a:extLst>
                    <a:ext uri="{9D8B030D-6E8A-4147-A177-3AD203B41FA5}">
                      <a16:colId xmlns:a16="http://schemas.microsoft.com/office/drawing/2014/main" val="20001"/>
                    </a:ext>
                  </a:extLst>
                </a:gridCol>
              </a:tblGrid>
              <a:tr h="2743200">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anose="020B0604020202020204" pitchFamily="34" charset="0"/>
                        </a:rPr>
                        <a:t>150 to 300mg%</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FF"/>
                          </a:solidFill>
                          <a:effectLst/>
                          <a:latin typeface="Arial" panose="020B0604020202020204" pitchFamily="34" charset="0"/>
                        </a:rPr>
                        <a:t>Loss of muscular coordination, staggering gait, marked mental confusion, exaggeration of emotions, dizziness, decreased pain response, disorientation; thickened speech.</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577850">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anose="020B0604020202020204" pitchFamily="34" charset="0"/>
                        </a:rPr>
                        <a:t>300 to 400mg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FF"/>
                        </a:solidFill>
                        <a:effectLst/>
                        <a:latin typeface="Arial" panose="020B0604020202020204"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FF"/>
                          </a:solidFill>
                          <a:effectLst/>
                          <a:latin typeface="Arial" panose="020B0604020202020204" pitchFamily="34" charset="0"/>
                        </a:rPr>
                        <a:t>Stupor, marked incoordination, marked decrease in responses to stimuli, possibly coma</a:t>
                      </a:r>
                      <a:r>
                        <a:rPr kumimoji="0" lang="en-US" sz="2800" b="1" i="0" u="none" strike="noStrike" cap="none" normalizeH="0" baseline="0" smtClean="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416050">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anose="020B0604020202020204" pitchFamily="34" charset="0"/>
                        </a:rPr>
                        <a:t>400mg% and above</a:t>
                      </a:r>
                      <a:r>
                        <a:rPr kumimoji="0" lang="en-US" sz="2800" b="1" i="0" u="none" strike="noStrike" cap="none" normalizeH="0" baseline="0" smtClean="0">
                          <a:ln>
                            <a:noFill/>
                          </a:ln>
                          <a:solidFill>
                            <a:schemeClr val="tx1"/>
                          </a:solidFill>
                          <a:effectLst/>
                          <a:latin typeface="Arial" panose="020B0604020202020204" pitchFamily="34" charset="0"/>
                        </a:rPr>
                        <a:t>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defRPr>
                      </a:lvl1pPr>
                      <a:lvl2pPr>
                        <a:spcBef>
                          <a:spcPct val="20000"/>
                        </a:spcBef>
                        <a:defRPr sz="2400" b="1">
                          <a:solidFill>
                            <a:schemeClr val="tx1"/>
                          </a:solidFill>
                          <a:latin typeface="Arial" panose="020B0604020202020204" pitchFamily="34" charset="0"/>
                        </a:defRPr>
                      </a:lvl2pPr>
                      <a:lvl3pPr>
                        <a:spcBef>
                          <a:spcPct val="20000"/>
                        </a:spcBef>
                        <a:defRPr sz="2000" b="1">
                          <a:solidFill>
                            <a:schemeClr val="tx1"/>
                          </a:solidFill>
                          <a:latin typeface="Arial" panose="020B0604020202020204" pitchFamily="34" charset="0"/>
                        </a:defRPr>
                      </a:lvl3pPr>
                      <a:lvl4pPr>
                        <a:spcBef>
                          <a:spcPct val="20000"/>
                        </a:spcBef>
                        <a:defRPr b="1">
                          <a:solidFill>
                            <a:schemeClr val="tx1"/>
                          </a:solidFill>
                          <a:latin typeface="Arial" panose="020B0604020202020204" pitchFamily="34" charset="0"/>
                        </a:defRPr>
                      </a:lvl4pPr>
                      <a:lvl5pPr>
                        <a:spcBef>
                          <a:spcPct val="20000"/>
                        </a:spcBef>
                        <a:defRPr b="1">
                          <a:solidFill>
                            <a:schemeClr val="tx1"/>
                          </a:solidFill>
                          <a:latin typeface="Arial" panose="020B0604020202020204" pitchFamily="34" charset="0"/>
                        </a:defRPr>
                      </a:lvl5pPr>
                      <a:lvl6pPr fontAlgn="base">
                        <a:spcBef>
                          <a:spcPct val="20000"/>
                        </a:spcBef>
                        <a:spcAft>
                          <a:spcPct val="0"/>
                        </a:spcAft>
                        <a:defRPr b="1">
                          <a:solidFill>
                            <a:schemeClr val="tx1"/>
                          </a:solidFill>
                          <a:latin typeface="Arial" panose="020B0604020202020204" pitchFamily="34" charset="0"/>
                        </a:defRPr>
                      </a:lvl6pPr>
                      <a:lvl7pPr fontAlgn="base">
                        <a:spcBef>
                          <a:spcPct val="20000"/>
                        </a:spcBef>
                        <a:spcAft>
                          <a:spcPct val="0"/>
                        </a:spcAft>
                        <a:defRPr b="1">
                          <a:solidFill>
                            <a:schemeClr val="tx1"/>
                          </a:solidFill>
                          <a:latin typeface="Arial" panose="020B0604020202020204" pitchFamily="34" charset="0"/>
                        </a:defRPr>
                      </a:lvl7pPr>
                      <a:lvl8pPr fontAlgn="base">
                        <a:spcBef>
                          <a:spcPct val="20000"/>
                        </a:spcBef>
                        <a:spcAft>
                          <a:spcPct val="0"/>
                        </a:spcAft>
                        <a:defRPr b="1">
                          <a:solidFill>
                            <a:schemeClr val="tx1"/>
                          </a:solidFill>
                          <a:latin typeface="Arial" panose="020B0604020202020204" pitchFamily="34" charset="0"/>
                        </a:defRPr>
                      </a:lvl8pPr>
                      <a:lvl9pPr fontAlgn="base">
                        <a:spcBef>
                          <a:spcPct val="20000"/>
                        </a:spcBef>
                        <a:spcAft>
                          <a:spcPct val="0"/>
                        </a:spcAft>
                        <a:defRPr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FF"/>
                          </a:solidFill>
                          <a:effectLst/>
                          <a:latin typeface="Arial" panose="020B0604020202020204" pitchFamily="34" charset="0"/>
                        </a:rPr>
                        <a:t>Anaesthesia, depression of responses, deep coma, death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96988" y="457200"/>
            <a:ext cx="7847012" cy="666750"/>
          </a:xfrm>
        </p:spPr>
        <p:txBody>
          <a:bodyPr/>
          <a:lstStyle/>
          <a:p>
            <a:r>
              <a:rPr lang="en-US" sz="4000" smtClean="0"/>
              <a:t>Action:-</a:t>
            </a:r>
          </a:p>
        </p:txBody>
      </p:sp>
      <p:sp>
        <p:nvSpPr>
          <p:cNvPr id="18435" name="Rectangle 3"/>
          <p:cNvSpPr>
            <a:spLocks noGrp="1" noChangeArrowheads="1"/>
          </p:cNvSpPr>
          <p:nvPr>
            <p:ph idx="1"/>
          </p:nvPr>
        </p:nvSpPr>
        <p:spPr>
          <a:xfrm>
            <a:off x="1068388" y="1295400"/>
            <a:ext cx="7770812" cy="5562600"/>
          </a:xfrm>
        </p:spPr>
        <p:txBody>
          <a:bodyPr/>
          <a:lstStyle/>
          <a:p>
            <a:r>
              <a:rPr lang="en-US" smtClean="0">
                <a:solidFill>
                  <a:srgbClr val="0000FF"/>
                </a:solidFill>
              </a:rPr>
              <a:t>Alcohol is a well-known stimulant, but is a selective depressant, especially of the higher nervous centres which it inhibits. </a:t>
            </a:r>
          </a:p>
          <a:p>
            <a:r>
              <a:rPr lang="en-US" smtClean="0">
                <a:solidFill>
                  <a:srgbClr val="0000FF"/>
                </a:solidFill>
              </a:rPr>
              <a:t>Ethanol depresses primarily reticular activating system.</a:t>
            </a:r>
          </a:p>
          <a:p>
            <a:r>
              <a:rPr lang="en-US" smtClean="0">
                <a:solidFill>
                  <a:srgbClr val="0000FF"/>
                </a:solidFill>
              </a:rPr>
              <a:t> The frontal lobes are sensitive to low concentrations (resulting in mood changes) followed by the occipital lobe (visual disturbances) and cerebellum (loss of coordination). </a:t>
            </a:r>
          </a:p>
          <a:p>
            <a:r>
              <a:rPr lang="en-US" smtClean="0">
                <a:solidFill>
                  <a:srgbClr val="0000FF"/>
                </a:solidFill>
              </a:rPr>
              <a:t>Alcohol acts on neural cells in a way similar to hypoxia and reduces their activity.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1371600" y="304800"/>
            <a:ext cx="7770813" cy="6553200"/>
          </a:xfrm>
        </p:spPr>
        <p:txBody>
          <a:bodyPr/>
          <a:lstStyle/>
          <a:p>
            <a:r>
              <a:rPr lang="en-US" smtClean="0"/>
              <a:t>In lower concentrations, it causes depression of more specialized and sensitive cells of the cerebral cortex (centres regulating conduct, judgement and self-criticism), </a:t>
            </a:r>
          </a:p>
          <a:p>
            <a:r>
              <a:rPr lang="en-US" smtClean="0"/>
              <a:t>with release of their inhibitory tone, and leads to unrestrained behaviour. </a:t>
            </a:r>
          </a:p>
          <a:p>
            <a:r>
              <a:rPr lang="en-US" smtClean="0"/>
              <a:t>Increasing concentrations, progressively depress brain functions. </a:t>
            </a:r>
          </a:p>
          <a:p>
            <a:r>
              <a:rPr lang="en-US" smtClean="0"/>
              <a:t>Finally, the vital centres in the midbrain and medulla are depressed, which may cause death from cardio-respiratory failure.</a:t>
            </a:r>
          </a:p>
          <a:p>
            <a:r>
              <a:rPr lang="en-US" smtClean="0"/>
              <a:t> It causes generalized vasodilation, especially in the skin. </a:t>
            </a:r>
          </a:p>
          <a:p>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1295400" y="228600"/>
            <a:ext cx="7848600" cy="6324600"/>
          </a:xfrm>
        </p:spPr>
        <p:txBody>
          <a:bodyPr/>
          <a:lstStyle/>
          <a:p>
            <a:r>
              <a:rPr lang="en-US" smtClean="0">
                <a:solidFill>
                  <a:srgbClr val="0000FF"/>
                </a:solidFill>
              </a:rPr>
              <a:t>It creates a sensation of warmth, but it increases heat loss. </a:t>
            </a:r>
          </a:p>
          <a:p>
            <a:r>
              <a:rPr lang="en-US" smtClean="0">
                <a:solidFill>
                  <a:srgbClr val="0000FF"/>
                </a:solidFill>
              </a:rPr>
              <a:t>In moderation, it stimulates appetite as it promotes salivation and the secretion of gastric juice, but the stronger beverages have a reverse effect.</a:t>
            </a:r>
          </a:p>
          <a:p>
            <a:r>
              <a:rPr lang="en-US" smtClean="0">
                <a:solidFill>
                  <a:srgbClr val="0000FF"/>
                </a:solidFill>
              </a:rPr>
              <a:t>Diuresis occurs secondary to inhibition of antidiuretic hormone release from the posterior pituitary. </a:t>
            </a:r>
          </a:p>
          <a:p>
            <a:r>
              <a:rPr lang="en-US" smtClean="0">
                <a:solidFill>
                  <a:srgbClr val="0000FF"/>
                </a:solidFill>
              </a:rPr>
              <a:t>Spiritous liquors on an empty stomach can cause severe, even haemorrhagic gastritis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4"/>
          <p:cNvSpPr>
            <a:spLocks noChangeArrowheads="1" noChangeShapeType="1" noTextEdit="1"/>
          </p:cNvSpPr>
          <p:nvPr/>
        </p:nvSpPr>
        <p:spPr bwMode="auto">
          <a:xfrm>
            <a:off x="1828800" y="1828800"/>
            <a:ext cx="6477000" cy="3173413"/>
          </a:xfrm>
          <a:prstGeom prst="rect">
            <a:avLst/>
          </a:prstGeom>
        </p:spPr>
        <p:txBody>
          <a:bodyPr wrap="none" fromWordArt="1">
            <a:prstTxWarp prst="textWave1">
              <a:avLst>
                <a:gd name="adj1" fmla="val 13005"/>
                <a:gd name="adj2" fmla="val 0"/>
              </a:avLst>
            </a:prstTxWarp>
          </a:bodyPr>
          <a:lstStyle/>
          <a:p>
            <a:pPr algn="ctr"/>
            <a:r>
              <a:rPr lang="en-US" sz="3600" kern="10">
                <a:ln w="9525">
                  <a:noFill/>
                  <a:round/>
                  <a:headEnd/>
                  <a:tailEnd/>
                </a:ln>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a:cs typeface="Times New Roman"/>
              </a:rPr>
              <a:t>WELCOME</a:t>
            </a:r>
          </a:p>
        </p:txBody>
      </p:sp>
      <p:pic>
        <p:nvPicPr>
          <p:cNvPr id="3075" name="Picture 5" descr="mang7"/>
          <p:cNvPicPr>
            <a:picLocks noChangeAspect="1" noChangeArrowheads="1" noCrop="1"/>
          </p:cNvPicPr>
          <p:nvPr/>
        </p:nvPicPr>
        <p:blipFill>
          <a:blip r:embed="rId2"/>
          <a:srcRect/>
          <a:stretch>
            <a:fillRect/>
          </a:stretch>
        </p:blipFill>
        <p:spPr bwMode="auto">
          <a:xfrm>
            <a:off x="1447800" y="3505200"/>
            <a:ext cx="39624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b="1" u="sng" smtClean="0"/>
              <a:t>Cause of Death:-</a:t>
            </a:r>
          </a:p>
        </p:txBody>
      </p:sp>
      <p:sp>
        <p:nvSpPr>
          <p:cNvPr id="21507" name="Rectangle 3"/>
          <p:cNvSpPr>
            <a:spLocks noGrp="1" noChangeArrowheads="1"/>
          </p:cNvSpPr>
          <p:nvPr>
            <p:ph idx="1"/>
          </p:nvPr>
        </p:nvSpPr>
        <p:spPr>
          <a:xfrm>
            <a:off x="1296988" y="1447800"/>
            <a:ext cx="7847012" cy="5410200"/>
          </a:xfrm>
        </p:spPr>
        <p:txBody>
          <a:bodyPr/>
          <a:lstStyle/>
          <a:p>
            <a:r>
              <a:rPr lang="en-US" smtClean="0">
                <a:solidFill>
                  <a:srgbClr val="FF0000"/>
                </a:solidFill>
              </a:rPr>
              <a:t>Death is caused either by the direct depressive effects upon the brain stem, mediated via the respiratory centre, or due to aspiration of vomit. </a:t>
            </a:r>
          </a:p>
          <a:p>
            <a:endParaRPr lang="en-US" smtClean="0">
              <a:solidFill>
                <a:srgbClr val="FF0000"/>
              </a:solidFill>
            </a:endParaRPr>
          </a:p>
          <a:p>
            <a:r>
              <a:rPr lang="en-US" smtClean="0">
                <a:solidFill>
                  <a:srgbClr val="FF0000"/>
                </a:solidFill>
              </a:rPr>
              <a:t>Deaths due to acute overdose of alcohol are not common, but</a:t>
            </a:r>
          </a:p>
          <a:p>
            <a:pPr>
              <a:buFontTx/>
              <a:buNone/>
            </a:pPr>
            <a:r>
              <a:rPr lang="en-US" smtClean="0">
                <a:solidFill>
                  <a:srgbClr val="FF0000"/>
                </a:solidFill>
              </a:rPr>
              <a:t> </a:t>
            </a:r>
          </a:p>
          <a:p>
            <a:r>
              <a:rPr lang="en-US" smtClean="0">
                <a:solidFill>
                  <a:srgbClr val="FF0000"/>
                </a:solidFill>
              </a:rPr>
              <a:t>deaths due to the chronic effects of alcohol are common.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Symptoms:-</a:t>
            </a:r>
          </a:p>
        </p:txBody>
      </p:sp>
      <p:sp>
        <p:nvSpPr>
          <p:cNvPr id="22531" name="Rectangle 3"/>
          <p:cNvSpPr>
            <a:spLocks noGrp="1" noChangeArrowheads="1"/>
          </p:cNvSpPr>
          <p:nvPr>
            <p:ph idx="1"/>
          </p:nvPr>
        </p:nvSpPr>
        <p:spPr>
          <a:xfrm>
            <a:off x="1370013" y="1676400"/>
            <a:ext cx="7773987" cy="4114800"/>
          </a:xfrm>
        </p:spPr>
        <p:txBody>
          <a:bodyPr/>
          <a:lstStyle/>
          <a:p>
            <a:r>
              <a:rPr lang="en-US" smtClean="0">
                <a:solidFill>
                  <a:srgbClr val="FF0000"/>
                </a:solidFill>
              </a:rPr>
              <a:t>Serious acute alcohol poisoning is usually a consequence of </a:t>
            </a:r>
            <a:r>
              <a:rPr lang="en-US" smtClean="0">
                <a:solidFill>
                  <a:srgbClr val="0000FF"/>
                </a:solidFill>
              </a:rPr>
              <a:t>deliberate heavy drinking,</a:t>
            </a:r>
            <a:r>
              <a:rPr lang="en-US" smtClean="0">
                <a:solidFill>
                  <a:srgbClr val="FF0000"/>
                </a:solidFill>
              </a:rPr>
              <a:t> either </a:t>
            </a:r>
            <a:r>
              <a:rPr lang="en-US" smtClean="0">
                <a:solidFill>
                  <a:srgbClr val="0000FF"/>
                </a:solidFill>
              </a:rPr>
              <a:t>small doses at short intervals</a:t>
            </a:r>
            <a:r>
              <a:rPr lang="en-US" smtClean="0">
                <a:solidFill>
                  <a:srgbClr val="FF0000"/>
                </a:solidFill>
              </a:rPr>
              <a:t>, or </a:t>
            </a:r>
            <a:r>
              <a:rPr lang="en-US" smtClean="0">
                <a:solidFill>
                  <a:srgbClr val="0000FF"/>
                </a:solidFill>
              </a:rPr>
              <a:t>a large dose at a time.</a:t>
            </a:r>
          </a:p>
          <a:p>
            <a:r>
              <a:rPr lang="en-US" smtClean="0">
                <a:solidFill>
                  <a:srgbClr val="FF0000"/>
                </a:solidFill>
              </a:rPr>
              <a:t> There are three phases of intoxication.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71600" y="0"/>
            <a:ext cx="7772400" cy="1143000"/>
          </a:xfrm>
        </p:spPr>
        <p:txBody>
          <a:bodyPr/>
          <a:lstStyle/>
          <a:p>
            <a:r>
              <a:rPr lang="en-US" u="sng" smtClean="0">
                <a:solidFill>
                  <a:srgbClr val="FF00FF"/>
                </a:solidFill>
              </a:rPr>
              <a:t>. Stage of Excitement</a:t>
            </a:r>
            <a:r>
              <a:rPr lang="en-US" smtClean="0"/>
              <a:t> </a:t>
            </a:r>
          </a:p>
        </p:txBody>
      </p:sp>
      <p:pic>
        <p:nvPicPr>
          <p:cNvPr id="23555" name="Picture 5" descr="getdrink"/>
          <p:cNvPicPr>
            <a:picLocks noGrp="1" noChangeAspect="1" noChangeArrowheads="1" noCrop="1"/>
          </p:cNvPicPr>
          <p:nvPr>
            <p:ph sz="half" idx="1"/>
          </p:nvPr>
        </p:nvPicPr>
        <p:blipFill>
          <a:blip r:embed="rId2"/>
          <a:srcRect/>
          <a:stretch>
            <a:fillRect/>
          </a:stretch>
        </p:blipFill>
        <p:spPr>
          <a:xfrm>
            <a:off x="1371600" y="1524000"/>
            <a:ext cx="3810000" cy="3810000"/>
          </a:xfrm>
          <a:noFill/>
        </p:spPr>
      </p:pic>
      <p:sp>
        <p:nvSpPr>
          <p:cNvPr id="23556" name="Rectangle 3"/>
          <p:cNvSpPr>
            <a:spLocks noGrp="1" noChangeArrowheads="1"/>
          </p:cNvSpPr>
          <p:nvPr>
            <p:ph type="body" sz="half" idx="2"/>
          </p:nvPr>
        </p:nvSpPr>
        <p:spPr>
          <a:xfrm>
            <a:off x="5105400" y="1219200"/>
            <a:ext cx="4038600" cy="5638800"/>
          </a:xfrm>
        </p:spPr>
        <p:txBody>
          <a:bodyPr/>
          <a:lstStyle/>
          <a:p>
            <a:r>
              <a:rPr lang="en-US" smtClean="0">
                <a:solidFill>
                  <a:srgbClr val="0000FF"/>
                </a:solidFill>
                <a:latin typeface="Times New Roman" pitchFamily="18" charset="0"/>
              </a:rPr>
              <a:t>first a feeling of well-being and a certain slight excitation </a:t>
            </a:r>
          </a:p>
          <a:p>
            <a:r>
              <a:rPr lang="en-US" smtClean="0">
                <a:solidFill>
                  <a:srgbClr val="0000FF"/>
                </a:solidFill>
                <a:latin typeface="Times New Roman" pitchFamily="18" charset="0"/>
              </a:rPr>
              <a:t>. The actions, speech and emotions are less restrained </a:t>
            </a:r>
          </a:p>
          <a:p>
            <a:r>
              <a:rPr lang="en-US" smtClean="0">
                <a:solidFill>
                  <a:srgbClr val="0000FF"/>
                </a:solidFill>
                <a:latin typeface="Times New Roman" pitchFamily="18" charset="0"/>
              </a:rPr>
              <a:t> Increased confidence and a lack of self-control, </a:t>
            </a:r>
          </a:p>
          <a:p>
            <a:endParaRPr lang="en-US" smtClean="0">
              <a:solidFill>
                <a:srgbClr val="0000FF"/>
              </a:solidFill>
              <a:latin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1371600" y="228600"/>
            <a:ext cx="7772400" cy="6400800"/>
          </a:xfrm>
        </p:spPr>
        <p:txBody>
          <a:bodyPr/>
          <a:lstStyle/>
          <a:p>
            <a:r>
              <a:rPr lang="en-US" sz="3600" smtClean="0">
                <a:latin typeface="Times New Roman" pitchFamily="18" charset="0"/>
              </a:rPr>
              <a:t>At blood alcohol concentrations of </a:t>
            </a:r>
            <a:r>
              <a:rPr lang="en-US" sz="3600" smtClean="0">
                <a:solidFill>
                  <a:srgbClr val="FF00FF"/>
                </a:solidFill>
                <a:latin typeface="Times New Roman" pitchFamily="18" charset="0"/>
              </a:rPr>
              <a:t>30mg %</a:t>
            </a:r>
            <a:r>
              <a:rPr lang="en-US" sz="3600" smtClean="0">
                <a:latin typeface="Times New Roman" pitchFamily="18" charset="0"/>
              </a:rPr>
              <a:t> </a:t>
            </a:r>
            <a:r>
              <a:rPr lang="en-US" sz="3600" smtClean="0">
                <a:solidFill>
                  <a:srgbClr val="006600"/>
                </a:solidFill>
                <a:latin typeface="Times New Roman" pitchFamily="18" charset="0"/>
              </a:rPr>
              <a:t>impairment of cognitive fuction, motor co-ordination and sensory perception</a:t>
            </a:r>
            <a:r>
              <a:rPr lang="en-US" sz="3600" smtClean="0">
                <a:latin typeface="Times New Roman" pitchFamily="18" charset="0"/>
              </a:rPr>
              <a:t> occur.</a:t>
            </a:r>
          </a:p>
          <a:p>
            <a:endParaRPr lang="en-US" sz="3600" smtClean="0">
              <a:latin typeface="Times New Roman" pitchFamily="18" charset="0"/>
            </a:endParaRPr>
          </a:p>
          <a:p>
            <a:r>
              <a:rPr lang="en-US" sz="3600" smtClean="0">
                <a:latin typeface="Times New Roman" pitchFamily="18" charset="0"/>
              </a:rPr>
              <a:t> Beyond </a:t>
            </a:r>
            <a:r>
              <a:rPr lang="en-US" sz="3600" smtClean="0">
                <a:solidFill>
                  <a:srgbClr val="FF00FF"/>
                </a:solidFill>
                <a:latin typeface="Times New Roman" pitchFamily="18" charset="0"/>
              </a:rPr>
              <a:t>50mg%,</a:t>
            </a:r>
            <a:r>
              <a:rPr lang="en-US" sz="3600" smtClean="0">
                <a:latin typeface="Times New Roman" pitchFamily="18" charset="0"/>
              </a:rPr>
              <a:t> </a:t>
            </a:r>
            <a:r>
              <a:rPr lang="en-US" sz="3600" smtClean="0">
                <a:solidFill>
                  <a:srgbClr val="006600"/>
                </a:solidFill>
                <a:latin typeface="Times New Roman" pitchFamily="18" charset="0"/>
              </a:rPr>
              <a:t>slurring of speech, unsteadiness, drowsiness, impaired reasoning and memory, reduced perception and decreased concentration</a:t>
            </a:r>
            <a:r>
              <a:rPr lang="en-US" sz="3600" smtClean="0">
                <a:latin typeface="Times New Roman" pitchFamily="18" charset="0"/>
              </a:rPr>
              <a:t> occur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1295400" y="228600"/>
            <a:ext cx="7848600" cy="6172200"/>
          </a:xfrm>
        </p:spPr>
        <p:txBody>
          <a:bodyPr/>
          <a:lstStyle/>
          <a:p>
            <a:pPr>
              <a:lnSpc>
                <a:spcPct val="80000"/>
              </a:lnSpc>
            </a:pPr>
            <a:r>
              <a:rPr lang="en-US" smtClean="0">
                <a:solidFill>
                  <a:srgbClr val="0000FF"/>
                </a:solidFill>
                <a:latin typeface="Times New Roman" pitchFamily="18" charset="0"/>
              </a:rPr>
              <a:t>Alcohol reduces visual acuity </a:t>
            </a:r>
          </a:p>
          <a:p>
            <a:pPr>
              <a:lnSpc>
                <a:spcPct val="80000"/>
              </a:lnSpc>
            </a:pPr>
            <a:endParaRPr lang="en-US" smtClean="0">
              <a:solidFill>
                <a:srgbClr val="0000FF"/>
              </a:solidFill>
              <a:latin typeface="Times New Roman" pitchFamily="18" charset="0"/>
            </a:endParaRPr>
          </a:p>
          <a:p>
            <a:pPr>
              <a:lnSpc>
                <a:spcPct val="80000"/>
              </a:lnSpc>
            </a:pPr>
            <a:r>
              <a:rPr lang="en-US" smtClean="0">
                <a:solidFill>
                  <a:srgbClr val="0000FF"/>
                </a:solidFill>
                <a:latin typeface="Times New Roman" pitchFamily="18" charset="0"/>
              </a:rPr>
              <a:t>Strong light is often needed to distinguish objects, and dimly lighted objects may not be distinguished at all </a:t>
            </a:r>
          </a:p>
          <a:p>
            <a:pPr>
              <a:lnSpc>
                <a:spcPct val="80000"/>
              </a:lnSpc>
            </a:pPr>
            <a:endParaRPr lang="en-US" smtClean="0">
              <a:solidFill>
                <a:srgbClr val="0000FF"/>
              </a:solidFill>
              <a:latin typeface="Times New Roman" pitchFamily="18" charset="0"/>
            </a:endParaRPr>
          </a:p>
          <a:p>
            <a:pPr>
              <a:lnSpc>
                <a:spcPct val="80000"/>
              </a:lnSpc>
            </a:pPr>
            <a:r>
              <a:rPr lang="en-US" smtClean="0">
                <a:solidFill>
                  <a:srgbClr val="0000FF"/>
                </a:solidFill>
                <a:latin typeface="Times New Roman" pitchFamily="18" charset="0"/>
              </a:rPr>
              <a:t>It alters time and space perception, </a:t>
            </a:r>
          </a:p>
          <a:p>
            <a:pPr>
              <a:lnSpc>
                <a:spcPct val="80000"/>
              </a:lnSpc>
            </a:pPr>
            <a:endParaRPr lang="en-US" smtClean="0">
              <a:solidFill>
                <a:srgbClr val="0000FF"/>
              </a:solidFill>
              <a:latin typeface="Times New Roman" pitchFamily="18" charset="0"/>
            </a:endParaRPr>
          </a:p>
          <a:p>
            <a:pPr>
              <a:lnSpc>
                <a:spcPct val="80000"/>
              </a:lnSpc>
            </a:pPr>
            <a:r>
              <a:rPr lang="en-US" smtClean="0">
                <a:solidFill>
                  <a:srgbClr val="0000FF"/>
                </a:solidFill>
                <a:latin typeface="Times New Roman" pitchFamily="18" charset="0"/>
              </a:rPr>
              <a:t>The pupils are dilated </a:t>
            </a:r>
          </a:p>
          <a:p>
            <a:pPr>
              <a:lnSpc>
                <a:spcPct val="80000"/>
              </a:lnSpc>
            </a:pPr>
            <a:endParaRPr lang="en-US" smtClean="0">
              <a:solidFill>
                <a:srgbClr val="0000FF"/>
              </a:solidFill>
              <a:latin typeface="Times New Roman" pitchFamily="18" charset="0"/>
            </a:endParaRPr>
          </a:p>
          <a:p>
            <a:pPr>
              <a:lnSpc>
                <a:spcPct val="80000"/>
              </a:lnSpc>
            </a:pPr>
            <a:r>
              <a:rPr lang="en-US" smtClean="0">
                <a:solidFill>
                  <a:srgbClr val="0000FF"/>
                </a:solidFill>
                <a:latin typeface="Times New Roman" pitchFamily="18" charset="0"/>
              </a:rPr>
              <a:t>Alcohol gaze nystagmus and appears at blood levels of 40 to 100mg% (average 80mg%). </a:t>
            </a:r>
          </a:p>
          <a:p>
            <a:pPr>
              <a:lnSpc>
                <a:spcPct val="80000"/>
              </a:lnSpc>
            </a:pPr>
            <a:endParaRPr lang="en-US" smtClean="0">
              <a:solidFill>
                <a:srgbClr val="0000FF"/>
              </a:solidFill>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1447800" y="304800"/>
            <a:ext cx="7696200" cy="6248400"/>
          </a:xfrm>
        </p:spPr>
        <p:txBody>
          <a:bodyPr/>
          <a:lstStyle/>
          <a:p>
            <a:r>
              <a:rPr lang="en-US" smtClean="0">
                <a:solidFill>
                  <a:srgbClr val="0000FF"/>
                </a:solidFill>
                <a:latin typeface="Times New Roman" pitchFamily="18" charset="0"/>
              </a:rPr>
              <a:t>Mental concentration is poor and judgment impaired </a:t>
            </a:r>
          </a:p>
          <a:p>
            <a:r>
              <a:rPr lang="en-US" smtClean="0">
                <a:solidFill>
                  <a:srgbClr val="0000FF"/>
                </a:solidFill>
                <a:latin typeface="Times New Roman" pitchFamily="18" charset="0"/>
              </a:rPr>
              <a:t> Attention deteriorates rapidly </a:t>
            </a:r>
          </a:p>
          <a:p>
            <a:r>
              <a:rPr lang="en-US" smtClean="0">
                <a:solidFill>
                  <a:srgbClr val="0000FF"/>
                </a:solidFill>
                <a:latin typeface="Times New Roman" pitchFamily="18" charset="0"/>
              </a:rPr>
              <a:t>Recall memory is often markedly disturbed, </a:t>
            </a:r>
          </a:p>
          <a:p>
            <a:r>
              <a:rPr lang="en-US" smtClean="0">
                <a:solidFill>
                  <a:srgbClr val="0000FF"/>
                </a:solidFill>
                <a:latin typeface="Times New Roman" pitchFamily="18" charset="0"/>
              </a:rPr>
              <a:t>The reaction time of individuals becomes impaired </a:t>
            </a:r>
          </a:p>
          <a:p>
            <a:r>
              <a:rPr lang="en-US" smtClean="0">
                <a:solidFill>
                  <a:srgbClr val="0000FF"/>
                </a:solidFill>
                <a:latin typeface="Times New Roman" pitchFamily="18" charset="0"/>
              </a:rPr>
              <a:t>The emotions are affected</a:t>
            </a:r>
            <a:r>
              <a:rPr lang="en-US" smtClean="0">
                <a:latin typeface="Times New Roman" pitchFamily="18" charset="0"/>
              </a:rPr>
              <a:t>.</a:t>
            </a:r>
          </a:p>
          <a:p>
            <a:r>
              <a:rPr lang="en-US" smtClean="0">
                <a:solidFill>
                  <a:srgbClr val="FF0000"/>
                </a:solidFill>
                <a:latin typeface="Times New Roman" pitchFamily="18" charset="0"/>
              </a:rPr>
              <a:t>Alcohol increases the desire for sex</a:t>
            </a:r>
            <a:r>
              <a:rPr lang="en-US" smtClean="0">
                <a:latin typeface="Times New Roman" pitchFamily="18" charset="0"/>
              </a:rPr>
              <a:t>, </a:t>
            </a:r>
            <a:r>
              <a:rPr lang="en-US" smtClean="0">
                <a:solidFill>
                  <a:srgbClr val="0000FF"/>
                </a:solidFill>
                <a:latin typeface="Times New Roman" pitchFamily="18" charset="0"/>
              </a:rPr>
              <a:t>but markedly impairs the performance</a:t>
            </a:r>
            <a:r>
              <a:rPr lang="en-US" smtClean="0">
                <a:latin typeface="Times New Roman" pitchFamily="18" charset="0"/>
              </a:rPr>
              <a:t>, </a:t>
            </a:r>
          </a:p>
          <a:p>
            <a:r>
              <a:rPr lang="en-US" smtClean="0">
                <a:solidFill>
                  <a:srgbClr val="0000FF"/>
                </a:solidFill>
                <a:latin typeface="Times New Roman" pitchFamily="18" charset="0"/>
              </a:rPr>
              <a:t>These effects are usual between 50 to 150mg % of blood alcohol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2. </a:t>
            </a:r>
            <a:r>
              <a:rPr lang="en-US" u="sng" smtClean="0"/>
              <a:t>Stage of Incoordination</a:t>
            </a:r>
            <a:r>
              <a:rPr lang="en-US" smtClean="0"/>
              <a:t> </a:t>
            </a:r>
          </a:p>
        </p:txBody>
      </p:sp>
      <p:sp>
        <p:nvSpPr>
          <p:cNvPr id="27651" name="Rectangle 3"/>
          <p:cNvSpPr>
            <a:spLocks noGrp="1" noChangeArrowheads="1"/>
          </p:cNvSpPr>
          <p:nvPr>
            <p:ph idx="1"/>
          </p:nvPr>
        </p:nvSpPr>
        <p:spPr>
          <a:xfrm>
            <a:off x="1371600" y="1676400"/>
            <a:ext cx="7770813" cy="4800600"/>
          </a:xfrm>
        </p:spPr>
        <p:txBody>
          <a:bodyPr/>
          <a:lstStyle/>
          <a:p>
            <a:r>
              <a:rPr lang="en-US" smtClean="0">
                <a:solidFill>
                  <a:srgbClr val="0000FF"/>
                </a:solidFill>
              </a:rPr>
              <a:t>Blood alcohol content 150 to 250mg/100ml</a:t>
            </a:r>
            <a:r>
              <a:rPr lang="en-US" smtClean="0"/>
              <a:t> </a:t>
            </a:r>
          </a:p>
          <a:p>
            <a:r>
              <a:rPr lang="en-US" smtClean="0">
                <a:solidFill>
                  <a:srgbClr val="FF0000"/>
                </a:solidFill>
              </a:rPr>
              <a:t>The sense perception and skilled movements are affected. </a:t>
            </a:r>
          </a:p>
          <a:p>
            <a:r>
              <a:rPr lang="en-US" smtClean="0">
                <a:solidFill>
                  <a:srgbClr val="0000FF"/>
                </a:solidFill>
              </a:rPr>
              <a:t>Increased loss of the inhibitory action of the higher centres </a:t>
            </a:r>
          </a:p>
          <a:p>
            <a:r>
              <a:rPr lang="en-US" smtClean="0">
                <a:solidFill>
                  <a:srgbClr val="0000FF"/>
                </a:solidFill>
              </a:rPr>
              <a:t>Alteration in the conduct of the individual</a:t>
            </a:r>
            <a:r>
              <a:rPr lang="en-US" smtClean="0"/>
              <a:t> </a:t>
            </a:r>
          </a:p>
          <a:p>
            <a:endParaRPr lang="en-US" smtClean="0"/>
          </a:p>
          <a:p>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1371600" y="304800"/>
            <a:ext cx="7772400" cy="6553200"/>
          </a:xfrm>
        </p:spPr>
        <p:txBody>
          <a:bodyPr/>
          <a:lstStyle/>
          <a:p>
            <a:r>
              <a:rPr lang="en-US" smtClean="0">
                <a:solidFill>
                  <a:srgbClr val="0000FF"/>
                </a:solidFill>
                <a:latin typeface="Times New Roman" pitchFamily="18" charset="0"/>
              </a:rPr>
              <a:t>He may become </a:t>
            </a:r>
            <a:r>
              <a:rPr lang="en-US" smtClean="0">
                <a:solidFill>
                  <a:srgbClr val="FF00FF"/>
                </a:solidFill>
                <a:latin typeface="Times New Roman" pitchFamily="18" charset="0"/>
              </a:rPr>
              <a:t>carefree, cheerful, ill-tempered, irritable, excitable, quarrelsome, sleepy,</a:t>
            </a:r>
            <a:r>
              <a:rPr lang="en-US" smtClean="0">
                <a:solidFill>
                  <a:srgbClr val="0000FF"/>
                </a:solidFill>
                <a:latin typeface="Times New Roman" pitchFamily="18" charset="0"/>
              </a:rPr>
              <a:t> and so on, </a:t>
            </a:r>
          </a:p>
          <a:p>
            <a:r>
              <a:rPr lang="en-US" smtClean="0">
                <a:solidFill>
                  <a:srgbClr val="FF00FF"/>
                </a:solidFill>
                <a:latin typeface="Times New Roman" pitchFamily="18" charset="0"/>
              </a:rPr>
              <a:t>Clumsiness and incoordination</a:t>
            </a:r>
            <a:r>
              <a:rPr lang="en-US" smtClean="0">
                <a:solidFill>
                  <a:srgbClr val="0000FF"/>
                </a:solidFill>
                <a:latin typeface="Times New Roman" pitchFamily="18" charset="0"/>
              </a:rPr>
              <a:t> in the fine and more skilled movements </a:t>
            </a:r>
          </a:p>
          <a:p>
            <a:r>
              <a:rPr lang="en-US" smtClean="0">
                <a:solidFill>
                  <a:srgbClr val="0000FF"/>
                </a:solidFill>
                <a:latin typeface="Times New Roman" pitchFamily="18" charset="0"/>
              </a:rPr>
              <a:t>Nausea and vomiting are common. </a:t>
            </a:r>
          </a:p>
          <a:p>
            <a:r>
              <a:rPr lang="en-US" smtClean="0">
                <a:solidFill>
                  <a:srgbClr val="0000FF"/>
                </a:solidFill>
                <a:latin typeface="Times New Roman" pitchFamily="18" charset="0"/>
              </a:rPr>
              <a:t>The breath smells of alcohol.</a:t>
            </a:r>
          </a:p>
          <a:p>
            <a:r>
              <a:rPr lang="en-US" smtClean="0">
                <a:solidFill>
                  <a:srgbClr val="0000FF"/>
                </a:solidFill>
                <a:latin typeface="Times New Roman" pitchFamily="18" charset="0"/>
              </a:rPr>
              <a:t> The face is flushed and the </a:t>
            </a:r>
            <a:r>
              <a:rPr lang="en-US" smtClean="0">
                <a:solidFill>
                  <a:srgbClr val="FF00FF"/>
                </a:solidFill>
                <a:latin typeface="Times New Roman" pitchFamily="18" charset="0"/>
              </a:rPr>
              <a:t>pulse</a:t>
            </a:r>
            <a:r>
              <a:rPr lang="en-US" smtClean="0">
                <a:solidFill>
                  <a:srgbClr val="0000FF"/>
                </a:solidFill>
                <a:latin typeface="Times New Roman" pitchFamily="18" charset="0"/>
              </a:rPr>
              <a:t> is </a:t>
            </a:r>
            <a:r>
              <a:rPr lang="en-US" smtClean="0">
                <a:solidFill>
                  <a:srgbClr val="FF00FF"/>
                </a:solidFill>
                <a:latin typeface="Times New Roman" pitchFamily="18" charset="0"/>
              </a:rPr>
              <a:t>rapid</a:t>
            </a:r>
            <a:r>
              <a:rPr lang="en-US" smtClean="0">
                <a:solidFill>
                  <a:srgbClr val="0000FF"/>
                </a:solidFill>
                <a:latin typeface="Times New Roman" pitchFamily="18" charset="0"/>
              </a:rPr>
              <a:t>. </a:t>
            </a:r>
          </a:p>
          <a:p>
            <a:r>
              <a:rPr lang="en-US" smtClean="0">
                <a:solidFill>
                  <a:srgbClr val="0000FF"/>
                </a:solidFill>
                <a:latin typeface="Times New Roman" pitchFamily="18" charset="0"/>
              </a:rPr>
              <a:t>Sense of touch, taste, smell, and hearing are diminished. </a:t>
            </a:r>
          </a:p>
          <a:p>
            <a:r>
              <a:rPr lang="en-US" smtClean="0">
                <a:solidFill>
                  <a:srgbClr val="0000FF"/>
                </a:solidFill>
                <a:latin typeface="Times New Roman" pitchFamily="18" charset="0"/>
              </a:rPr>
              <a:t>The temperature becomes </a:t>
            </a:r>
            <a:r>
              <a:rPr lang="en-US" smtClean="0">
                <a:solidFill>
                  <a:srgbClr val="FF00FF"/>
                </a:solidFill>
                <a:latin typeface="Times New Roman" pitchFamily="18" charset="0"/>
              </a:rPr>
              <a:t>subnormal.</a:t>
            </a:r>
            <a:r>
              <a:rPr lang="en-US" smtClean="0">
                <a:solidFill>
                  <a:srgbClr val="0000FF"/>
                </a:solidFill>
                <a:latin typeface="Times New Roman" pitchFamily="18" charset="0"/>
              </a:rPr>
              <a:t> </a:t>
            </a:r>
          </a:p>
          <a:p>
            <a:r>
              <a:rPr lang="en-US" smtClean="0">
                <a:solidFill>
                  <a:srgbClr val="0000FF"/>
                </a:solidFill>
                <a:latin typeface="Times New Roman" pitchFamily="18" charset="0"/>
              </a:rPr>
              <a:t>Heart rate is increased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3. </a:t>
            </a:r>
            <a:r>
              <a:rPr lang="en-US" u="sng" smtClean="0"/>
              <a:t>Stage of Coma:-</a:t>
            </a:r>
          </a:p>
        </p:txBody>
      </p:sp>
      <p:sp>
        <p:nvSpPr>
          <p:cNvPr id="29699" name="Rectangle 3"/>
          <p:cNvSpPr>
            <a:spLocks noGrp="1" noChangeArrowheads="1"/>
          </p:cNvSpPr>
          <p:nvPr>
            <p:ph idx="1"/>
          </p:nvPr>
        </p:nvSpPr>
        <p:spPr>
          <a:xfrm>
            <a:off x="1371600" y="1447800"/>
            <a:ext cx="7772400" cy="5029200"/>
          </a:xfrm>
        </p:spPr>
        <p:txBody>
          <a:bodyPr/>
          <a:lstStyle/>
          <a:p>
            <a:r>
              <a:rPr lang="en-US" smtClean="0">
                <a:solidFill>
                  <a:srgbClr val="0000FF"/>
                </a:solidFill>
                <a:latin typeface="Times New Roman" pitchFamily="18" charset="0"/>
              </a:rPr>
              <a:t>The motor and sensory cells are deeply affected </a:t>
            </a:r>
          </a:p>
          <a:p>
            <a:r>
              <a:rPr lang="en-US" smtClean="0">
                <a:solidFill>
                  <a:srgbClr val="0000FF"/>
                </a:solidFill>
                <a:latin typeface="Times New Roman" pitchFamily="18" charset="0"/>
              </a:rPr>
              <a:t>Speech becomes thick and slurring,</a:t>
            </a:r>
          </a:p>
          <a:p>
            <a:r>
              <a:rPr lang="en-US" smtClean="0">
                <a:solidFill>
                  <a:srgbClr val="0000FF"/>
                </a:solidFill>
                <a:latin typeface="Times New Roman" pitchFamily="18" charset="0"/>
              </a:rPr>
              <a:t>Coordination is markedly affected,</a:t>
            </a:r>
          </a:p>
          <a:p>
            <a:r>
              <a:rPr lang="en-US" smtClean="0">
                <a:solidFill>
                  <a:srgbClr val="0000FF"/>
                </a:solidFill>
                <a:latin typeface="Times New Roman" pitchFamily="18" charset="0"/>
              </a:rPr>
              <a:t>Patient to becomes giddy, staggers and possibly falls. </a:t>
            </a:r>
          </a:p>
          <a:p>
            <a:r>
              <a:rPr lang="en-US" smtClean="0">
                <a:solidFill>
                  <a:srgbClr val="0000FF"/>
                </a:solidFill>
                <a:latin typeface="Times New Roman" pitchFamily="18" charset="0"/>
              </a:rPr>
              <a:t>Passes into a state of coma with stertorous breathing. </a:t>
            </a:r>
          </a:p>
          <a:p>
            <a:r>
              <a:rPr lang="en-US" smtClean="0">
                <a:solidFill>
                  <a:srgbClr val="0000FF"/>
                </a:solidFill>
                <a:latin typeface="Times New Roman" pitchFamily="18" charset="0"/>
              </a:rPr>
              <a:t>The pulse is rapid and temperature subnormal.)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370013" y="914400"/>
            <a:ext cx="7773987" cy="704850"/>
          </a:xfrm>
        </p:spPr>
        <p:txBody>
          <a:bodyPr rtlCol="0">
            <a:normAutofit fontScale="90000"/>
          </a:bodyPr>
          <a:lstStyle/>
          <a:p>
            <a:pPr algn="ctr" fontAlgn="auto">
              <a:spcAft>
                <a:spcPts val="0"/>
              </a:spcAft>
              <a:defRPr/>
            </a:pPr>
            <a:r>
              <a:rPr lang="en-US" sz="4000"/>
              <a:t/>
            </a:r>
            <a:br>
              <a:rPr lang="en-US" sz="4000"/>
            </a:br>
            <a:r>
              <a:rPr lang="en-US" sz="4000" u="sng"/>
              <a:t>Mc Ewan Sign</a:t>
            </a:r>
            <a:br>
              <a:rPr lang="en-US" sz="4000" u="sng"/>
            </a:br>
            <a:endParaRPr lang="en-US" sz="4000" u="sng"/>
          </a:p>
        </p:txBody>
      </p:sp>
      <p:sp>
        <p:nvSpPr>
          <p:cNvPr id="30723" name="Rectangle 3"/>
          <p:cNvSpPr>
            <a:spLocks noGrp="1" noChangeArrowheads="1"/>
          </p:cNvSpPr>
          <p:nvPr>
            <p:ph idx="1"/>
          </p:nvPr>
        </p:nvSpPr>
        <p:spPr>
          <a:xfrm>
            <a:off x="1676400" y="1524000"/>
            <a:ext cx="7162800" cy="4495800"/>
          </a:xfrm>
        </p:spPr>
        <p:txBody>
          <a:bodyPr/>
          <a:lstStyle/>
          <a:p>
            <a:r>
              <a:rPr lang="en-US" sz="4000" smtClean="0">
                <a:solidFill>
                  <a:srgbClr val="0000FF"/>
                </a:solidFill>
                <a:latin typeface="Times New Roman" pitchFamily="18" charset="0"/>
              </a:rPr>
              <a:t>The pupils are contracted, but stimulation of the person, e.g. by pinching or slapping, causes them to dilate with slow return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71600" y="0"/>
            <a:ext cx="7772400" cy="1143000"/>
          </a:xfrm>
        </p:spPr>
        <p:txBody>
          <a:bodyPr/>
          <a:lstStyle/>
          <a:p>
            <a:r>
              <a:rPr lang="en-US" b="1" u="sng" smtClean="0">
                <a:solidFill>
                  <a:srgbClr val="FF00FF"/>
                </a:solidFill>
              </a:rPr>
              <a:t>C N S DEPRESSANTS</a:t>
            </a:r>
          </a:p>
        </p:txBody>
      </p:sp>
      <p:sp>
        <p:nvSpPr>
          <p:cNvPr id="4099" name="Rectangle 3"/>
          <p:cNvSpPr>
            <a:spLocks noGrp="1" noChangeArrowheads="1"/>
          </p:cNvSpPr>
          <p:nvPr>
            <p:ph idx="1"/>
          </p:nvPr>
        </p:nvSpPr>
        <p:spPr>
          <a:xfrm>
            <a:off x="1371600" y="1295400"/>
            <a:ext cx="7391400" cy="5562600"/>
          </a:xfrm>
        </p:spPr>
        <p:txBody>
          <a:bodyPr/>
          <a:lstStyle/>
          <a:p>
            <a:pPr marL="609600" indent="-609600"/>
            <a:r>
              <a:rPr lang="en-US" sz="4000" u="sng" smtClean="0">
                <a:solidFill>
                  <a:schemeClr val="tx2"/>
                </a:solidFill>
              </a:rPr>
              <a:t>Classification:-</a:t>
            </a:r>
          </a:p>
          <a:p>
            <a:pPr marL="609600" indent="-609600"/>
            <a:endParaRPr lang="en-US" sz="4000" u="sng" smtClean="0">
              <a:solidFill>
                <a:schemeClr val="tx2"/>
              </a:solidFill>
            </a:endParaRPr>
          </a:p>
          <a:p>
            <a:pPr marL="609600" indent="-609600"/>
            <a:r>
              <a:rPr lang="en-US" smtClean="0">
                <a:solidFill>
                  <a:srgbClr val="0000FF"/>
                </a:solidFill>
              </a:rPr>
              <a:t>Ethyl alcohol.</a:t>
            </a:r>
          </a:p>
          <a:p>
            <a:pPr marL="609600" indent="-609600"/>
            <a:endParaRPr lang="en-US" smtClean="0">
              <a:solidFill>
                <a:srgbClr val="0000FF"/>
              </a:solidFill>
            </a:endParaRPr>
          </a:p>
          <a:p>
            <a:pPr marL="609600" indent="-609600"/>
            <a:r>
              <a:rPr lang="en-US" smtClean="0">
                <a:solidFill>
                  <a:srgbClr val="0000FF"/>
                </a:solidFill>
              </a:rPr>
              <a:t>General anaesthetics </a:t>
            </a:r>
          </a:p>
          <a:p>
            <a:pPr marL="609600" indent="-609600"/>
            <a:endParaRPr lang="en-US" smtClean="0">
              <a:solidFill>
                <a:srgbClr val="0000FF"/>
              </a:solidFill>
            </a:endParaRPr>
          </a:p>
          <a:p>
            <a:pPr marL="609600" indent="-609600"/>
            <a:r>
              <a:rPr lang="en-US" smtClean="0">
                <a:solidFill>
                  <a:srgbClr val="0000FF"/>
                </a:solidFill>
              </a:rPr>
              <a:t>Opioid analgesics.</a:t>
            </a:r>
          </a:p>
          <a:p>
            <a:pPr marL="609600" indent="-609600"/>
            <a:endParaRPr lang="en-US" smtClean="0">
              <a:solidFill>
                <a:srgbClr val="0000FF"/>
              </a:solidFill>
            </a:endParaRPr>
          </a:p>
          <a:p>
            <a:pPr marL="609600" indent="-609600"/>
            <a:r>
              <a:rPr lang="en-US" smtClean="0">
                <a:solidFill>
                  <a:srgbClr val="0000FF"/>
                </a:solidFill>
              </a:rPr>
              <a:t>Sedative hypnotics</a:t>
            </a:r>
            <a:r>
              <a:rPr lang="en-US"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a:r>
              <a:rPr lang="en-US" u="sng" smtClean="0"/>
              <a:t>Micturition syncope</a:t>
            </a:r>
          </a:p>
        </p:txBody>
      </p:sp>
      <p:sp>
        <p:nvSpPr>
          <p:cNvPr id="97283" name="Rectangle 3"/>
          <p:cNvSpPr>
            <a:spLocks noGrp="1" noChangeArrowheads="1"/>
          </p:cNvSpPr>
          <p:nvPr>
            <p:ph idx="1"/>
          </p:nvPr>
        </p:nvSpPr>
        <p:spPr>
          <a:xfrm>
            <a:off x="1370013" y="1676400"/>
            <a:ext cx="7773987" cy="4724400"/>
          </a:xfrm>
        </p:spPr>
        <p:txBody>
          <a:bodyPr rtlCol="0">
            <a:normAutofit fontScale="92500" lnSpcReduction="10000"/>
          </a:bodyPr>
          <a:lstStyle/>
          <a:p>
            <a:pPr fontAlgn="auto">
              <a:spcAft>
                <a:spcPts val="0"/>
              </a:spcAft>
              <a:buFont typeface="Arial" panose="020B0604020202020204" pitchFamily="34" charset="0"/>
              <a:buChar char="•"/>
              <a:defRPr/>
            </a:pPr>
            <a:r>
              <a:rPr lang="en-US" sz="4000">
                <a:solidFill>
                  <a:srgbClr val="FF0000"/>
                </a:solidFill>
                <a:latin typeface="Times New Roman" panose="02020603050405020304" pitchFamily="18" charset="0"/>
              </a:rPr>
              <a:t>is condition which occurs usually after heavy beer drinking.</a:t>
            </a:r>
          </a:p>
          <a:p>
            <a:pPr fontAlgn="auto">
              <a:spcAft>
                <a:spcPts val="0"/>
              </a:spcAft>
              <a:buFont typeface="Arial" panose="020B0604020202020204" pitchFamily="34" charset="0"/>
              <a:buChar char="•"/>
              <a:defRPr/>
            </a:pPr>
            <a:r>
              <a:rPr lang="en-US" sz="4000">
                <a:solidFill>
                  <a:srgbClr val="FF0000"/>
                </a:solidFill>
                <a:latin typeface="Times New Roman" panose="02020603050405020304" pitchFamily="18" charset="0"/>
              </a:rPr>
              <a:t> </a:t>
            </a:r>
          </a:p>
          <a:p>
            <a:pPr fontAlgn="auto">
              <a:spcAft>
                <a:spcPts val="0"/>
              </a:spcAft>
              <a:buFont typeface="Arial" panose="020B0604020202020204" pitchFamily="34" charset="0"/>
              <a:buChar char="•"/>
              <a:defRPr/>
            </a:pPr>
            <a:r>
              <a:rPr lang="en-US" sz="4000">
                <a:solidFill>
                  <a:srgbClr val="FF0000"/>
                </a:solidFill>
                <a:latin typeface="Times New Roman" panose="02020603050405020304" pitchFamily="18" charset="0"/>
              </a:rPr>
              <a:t>When the person rises from bed in the middle of night to pass urine, he loses consciousness during the act of urination, probably due to sudden upright posture.</a:t>
            </a:r>
          </a:p>
          <a:p>
            <a:pPr fontAlgn="auto">
              <a:spcAft>
                <a:spcPts val="0"/>
              </a:spcAft>
              <a:buFont typeface="Arial" panose="020B0604020202020204" pitchFamily="34" charset="0"/>
              <a:buChar char="•"/>
              <a:defRPr/>
            </a:pPr>
            <a:r>
              <a:rPr lang="en-US" sz="4000">
                <a:latin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r>
              <a:rPr lang="en-US" u="sng" smtClean="0"/>
              <a:t>Munich Beer heart</a:t>
            </a:r>
          </a:p>
        </p:txBody>
      </p:sp>
      <p:sp>
        <p:nvSpPr>
          <p:cNvPr id="32771" name="Rectangle 3"/>
          <p:cNvSpPr>
            <a:spLocks noGrp="1" noChangeArrowheads="1"/>
          </p:cNvSpPr>
          <p:nvPr>
            <p:ph idx="1"/>
          </p:nvPr>
        </p:nvSpPr>
        <p:spPr/>
        <p:txBody>
          <a:bodyPr/>
          <a:lstStyle/>
          <a:p>
            <a:r>
              <a:rPr lang="en-US" sz="4800" smtClean="0">
                <a:solidFill>
                  <a:srgbClr val="FF0000"/>
                </a:solidFill>
              </a:rPr>
              <a:t>is a condition in which cardiac dilatation and hypertrophy is seen due to excessive and prolonged beer drinking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1447800" y="381000"/>
            <a:ext cx="7315200" cy="6248400"/>
          </a:xfrm>
        </p:spPr>
        <p:txBody>
          <a:bodyPr/>
          <a:lstStyle/>
          <a:p>
            <a:r>
              <a:rPr lang="en-US" sz="4400" smtClean="0">
                <a:solidFill>
                  <a:srgbClr val="FF0000"/>
                </a:solidFill>
                <a:latin typeface="Times New Roman" pitchFamily="18" charset="0"/>
              </a:rPr>
              <a:t>With recovery, the coma gadually lightens into a deep sleep, </a:t>
            </a:r>
          </a:p>
          <a:p>
            <a:r>
              <a:rPr lang="en-US" sz="4400" smtClean="0">
                <a:solidFill>
                  <a:srgbClr val="FF0000"/>
                </a:solidFill>
                <a:latin typeface="Times New Roman" pitchFamily="18" charset="0"/>
              </a:rPr>
              <a:t>the patient usually recovers in 8 to 10hours, and </a:t>
            </a:r>
          </a:p>
          <a:p>
            <a:r>
              <a:rPr lang="en-US" sz="4400" smtClean="0">
                <a:solidFill>
                  <a:srgbClr val="FF0000"/>
                </a:solidFill>
                <a:latin typeface="Times New Roman" pitchFamily="18" charset="0"/>
              </a:rPr>
              <a:t>wakes up with acute depression, nausea and severe headache.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4800" b="1" smtClean="0"/>
              <a:t>Fatal Dose:-</a:t>
            </a:r>
            <a:r>
              <a:rPr lang="en-US" smtClean="0"/>
              <a:t> </a:t>
            </a:r>
          </a:p>
        </p:txBody>
      </p:sp>
      <p:sp>
        <p:nvSpPr>
          <p:cNvPr id="34819" name="Rectangle 3"/>
          <p:cNvSpPr>
            <a:spLocks noGrp="1" noChangeArrowheads="1"/>
          </p:cNvSpPr>
          <p:nvPr>
            <p:ph idx="1"/>
          </p:nvPr>
        </p:nvSpPr>
        <p:spPr>
          <a:xfrm>
            <a:off x="1600200" y="1676400"/>
            <a:ext cx="7542213" cy="5181600"/>
          </a:xfrm>
        </p:spPr>
        <p:txBody>
          <a:bodyPr/>
          <a:lstStyle/>
          <a:p>
            <a:r>
              <a:rPr lang="en-US" sz="4800" smtClean="0">
                <a:solidFill>
                  <a:srgbClr val="FF0000"/>
                </a:solidFill>
                <a:latin typeface="Times New Roman" pitchFamily="18" charset="0"/>
              </a:rPr>
              <a:t>150 to 250 ml. of absolute alcohol consumed in one hour</a:t>
            </a:r>
            <a:r>
              <a:rPr lang="en-US" sz="4800" smtClean="0">
                <a:latin typeface="Times New Roman" pitchFamily="18" charset="0"/>
              </a:rPr>
              <a:t>.</a:t>
            </a:r>
          </a:p>
          <a:p>
            <a:endParaRPr lang="en-US" sz="4800" smtClean="0">
              <a:latin typeface="Times New Roman" pitchFamily="18" charset="0"/>
            </a:endParaRPr>
          </a:p>
          <a:p>
            <a:r>
              <a:rPr lang="en-US" sz="4800" smtClean="0">
                <a:solidFill>
                  <a:srgbClr val="0000FF"/>
                </a:solidFill>
                <a:latin typeface="Times New Roman" pitchFamily="18" charset="0"/>
              </a:rPr>
              <a:t>Fatal Period:</a:t>
            </a:r>
            <a:r>
              <a:rPr lang="en-US" sz="4800" smtClean="0">
                <a:latin typeface="Times New Roman" pitchFamily="18" charset="0"/>
              </a:rPr>
              <a:t> </a:t>
            </a:r>
            <a:r>
              <a:rPr lang="en-US" sz="4800" smtClean="0">
                <a:solidFill>
                  <a:srgbClr val="FF0000"/>
                </a:solidFill>
                <a:latin typeface="Times New Roman" pitchFamily="18" charset="0"/>
              </a:rPr>
              <a:t>12 to 24 hours</a:t>
            </a:r>
            <a:r>
              <a:rPr lang="en-US" sz="4800" smtClean="0">
                <a:latin typeface="Times New Roman" pitchFamily="18" charset="0"/>
              </a:rPr>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u="sng" smtClean="0"/>
              <a:t>Tolerance to Alcohol:-</a:t>
            </a:r>
          </a:p>
        </p:txBody>
      </p:sp>
      <p:sp>
        <p:nvSpPr>
          <p:cNvPr id="35843" name="Rectangle 3"/>
          <p:cNvSpPr>
            <a:spLocks noGrp="1" noChangeArrowheads="1"/>
          </p:cNvSpPr>
          <p:nvPr>
            <p:ph idx="1"/>
          </p:nvPr>
        </p:nvSpPr>
        <p:spPr/>
        <p:txBody>
          <a:bodyPr/>
          <a:lstStyle/>
          <a:p>
            <a:r>
              <a:rPr lang="en-US" sz="3600" smtClean="0">
                <a:solidFill>
                  <a:srgbClr val="0000FF"/>
                </a:solidFill>
                <a:latin typeface="Times New Roman" pitchFamily="18" charset="0"/>
              </a:rPr>
              <a:t>A person in the habit of taking alcohol daily can drink alcohol without getting ‘drunk’ in quantities which would seriously affect a person unaccustomed to taking it. </a:t>
            </a:r>
          </a:p>
          <a:p>
            <a:endParaRPr lang="en-US" sz="3600" smtClean="0">
              <a:solidFill>
                <a:srgbClr val="0000FF"/>
              </a:solidFill>
              <a:latin typeface="Times New Roman" pitchFamily="18" charset="0"/>
            </a:endParaRPr>
          </a:p>
          <a:p>
            <a:r>
              <a:rPr lang="en-US" sz="3600" smtClean="0">
                <a:solidFill>
                  <a:srgbClr val="0000FF"/>
                </a:solidFill>
                <a:latin typeface="Times New Roman" pitchFamily="18" charset="0"/>
              </a:rPr>
              <a:t>Tolerance may be a matter of tissue sensitivity, or of the rate of absorption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u="sng" smtClean="0"/>
              <a:t>Treatment:-</a:t>
            </a:r>
          </a:p>
        </p:txBody>
      </p:sp>
      <p:sp>
        <p:nvSpPr>
          <p:cNvPr id="36867" name="Rectangle 3"/>
          <p:cNvSpPr>
            <a:spLocks noGrp="1" noChangeArrowheads="1"/>
          </p:cNvSpPr>
          <p:nvPr>
            <p:ph idx="1"/>
          </p:nvPr>
        </p:nvSpPr>
        <p:spPr>
          <a:xfrm>
            <a:off x="1449388" y="1295400"/>
            <a:ext cx="7694612" cy="5181600"/>
          </a:xfrm>
        </p:spPr>
        <p:txBody>
          <a:bodyPr/>
          <a:lstStyle/>
          <a:p>
            <a:pPr marL="609600" indent="-609600"/>
            <a:r>
              <a:rPr lang="en-US" smtClean="0">
                <a:solidFill>
                  <a:srgbClr val="0000FF"/>
                </a:solidFill>
                <a:latin typeface="Times New Roman" pitchFamily="18" charset="0"/>
              </a:rPr>
              <a:t>Evacuation of the stomach and bowel and gastric lavage with an alkaline solution usually causes a diminution in the symptoms.</a:t>
            </a:r>
          </a:p>
          <a:p>
            <a:pPr marL="609600" indent="-609600"/>
            <a:r>
              <a:rPr lang="en-US" smtClean="0">
                <a:solidFill>
                  <a:srgbClr val="0000FF"/>
                </a:solidFill>
                <a:latin typeface="Times New Roman" pitchFamily="18" charset="0"/>
              </a:rPr>
              <a:t>The patient must be kept warm, and if there is congestion of the brain, ice bags should be applied to the head. </a:t>
            </a:r>
          </a:p>
          <a:p>
            <a:pPr marL="609600" indent="-609600"/>
            <a:r>
              <a:rPr lang="en-US" smtClean="0">
                <a:solidFill>
                  <a:srgbClr val="0000FF"/>
                </a:solidFill>
                <a:latin typeface="Times New Roman" pitchFamily="18" charset="0"/>
              </a:rPr>
              <a:t>One litre of normal saline with 10% glucose, 100mg. thiamine and 15 units of insulin are useful.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1447800" y="381000"/>
            <a:ext cx="7696200" cy="6477000"/>
          </a:xfrm>
        </p:spPr>
        <p:txBody>
          <a:bodyPr/>
          <a:lstStyle/>
          <a:p>
            <a:r>
              <a:rPr lang="en-US" sz="4000" smtClean="0">
                <a:solidFill>
                  <a:srgbClr val="FF00FF"/>
                </a:solidFill>
                <a:latin typeface="Times New Roman" pitchFamily="18" charset="0"/>
              </a:rPr>
              <a:t>If the coma deepens, nerve stimulants, such as caffeine and strychnine should be used and artificial respiration, if there is difficulty in breathing. </a:t>
            </a:r>
          </a:p>
          <a:p>
            <a:r>
              <a:rPr lang="en-US" sz="4000" smtClean="0">
                <a:solidFill>
                  <a:srgbClr val="FF00FF"/>
                </a:solidFill>
                <a:latin typeface="Times New Roman" pitchFamily="18" charset="0"/>
              </a:rPr>
              <a:t>Inhalation of oxygen is of great value.</a:t>
            </a:r>
          </a:p>
          <a:p>
            <a:r>
              <a:rPr lang="en-US" sz="4000" smtClean="0">
                <a:solidFill>
                  <a:srgbClr val="FF00FF"/>
                </a:solidFill>
                <a:latin typeface="Times New Roman" pitchFamily="18" charset="0"/>
              </a:rPr>
              <a:t>Haemodialysis or peritoneal dialysis is very useful.</a:t>
            </a:r>
          </a:p>
          <a:p>
            <a:endParaRPr lang="en-US" sz="4000" smtClean="0">
              <a:solidFill>
                <a:srgbClr val="FF00FF"/>
              </a:solidFill>
              <a:latin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u="sng" smtClean="0"/>
              <a:t>Post-mortem Appearances:-</a:t>
            </a:r>
          </a:p>
        </p:txBody>
      </p:sp>
      <p:sp>
        <p:nvSpPr>
          <p:cNvPr id="38915" name="Rectangle 3"/>
          <p:cNvSpPr>
            <a:spLocks noGrp="1" noChangeArrowheads="1"/>
          </p:cNvSpPr>
          <p:nvPr>
            <p:ph idx="1"/>
          </p:nvPr>
        </p:nvSpPr>
        <p:spPr>
          <a:xfrm>
            <a:off x="1370013" y="1676400"/>
            <a:ext cx="7772400" cy="4724400"/>
          </a:xfrm>
        </p:spPr>
        <p:txBody>
          <a:bodyPr/>
          <a:lstStyle/>
          <a:p>
            <a:r>
              <a:rPr lang="en-US" smtClean="0">
                <a:solidFill>
                  <a:srgbClr val="FF00FF"/>
                </a:solidFill>
                <a:latin typeface="Times New Roman" pitchFamily="18" charset="0"/>
              </a:rPr>
              <a:t>On opening the cavities of the body, alcoholic odour is frequently noted. </a:t>
            </a:r>
          </a:p>
          <a:p>
            <a:r>
              <a:rPr lang="en-US" smtClean="0">
                <a:solidFill>
                  <a:srgbClr val="FF00FF"/>
                </a:solidFill>
                <a:latin typeface="Times New Roman" pitchFamily="18" charset="0"/>
              </a:rPr>
              <a:t>Acute inflammation of stomach with a coating of mucus is commonly found. </a:t>
            </a:r>
          </a:p>
          <a:p>
            <a:r>
              <a:rPr lang="en-US" smtClean="0">
                <a:solidFill>
                  <a:srgbClr val="FF00FF"/>
                </a:solidFill>
                <a:latin typeface="Times New Roman" pitchFamily="18" charset="0"/>
              </a:rPr>
              <a:t>The brain, liver and lungs are congested, and the smell of alcohol in the viscera my be noted. </a:t>
            </a:r>
          </a:p>
          <a:p>
            <a:r>
              <a:rPr lang="en-US" smtClean="0">
                <a:solidFill>
                  <a:srgbClr val="FF00FF"/>
                </a:solidFill>
                <a:latin typeface="Times New Roman" pitchFamily="18" charset="0"/>
              </a:rPr>
              <a:t>The blood is usually fluid and dark. </a:t>
            </a:r>
          </a:p>
          <a:p>
            <a:r>
              <a:rPr lang="en-US" smtClean="0">
                <a:solidFill>
                  <a:srgbClr val="FF00FF"/>
                </a:solidFill>
                <a:latin typeface="Times New Roman" pitchFamily="18" charset="0"/>
              </a:rPr>
              <a:t>Oedema and congestion ot the brain and meninges and cloudy swelling of parenchymatous organs are seen.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u="sng" smtClean="0"/>
              <a:t>Alcohol addicts</a:t>
            </a:r>
            <a:r>
              <a:rPr lang="en-US" smtClean="0"/>
              <a:t> </a:t>
            </a:r>
          </a:p>
        </p:txBody>
      </p:sp>
      <p:sp>
        <p:nvSpPr>
          <p:cNvPr id="39939" name="Rectangle 3"/>
          <p:cNvSpPr>
            <a:spLocks noGrp="1" noChangeArrowheads="1"/>
          </p:cNvSpPr>
          <p:nvPr>
            <p:ph idx="1"/>
          </p:nvPr>
        </p:nvSpPr>
        <p:spPr>
          <a:xfrm>
            <a:off x="1371600" y="1676400"/>
            <a:ext cx="7770813" cy="4876800"/>
          </a:xfrm>
        </p:spPr>
        <p:txBody>
          <a:bodyPr/>
          <a:lstStyle/>
          <a:p>
            <a:r>
              <a:rPr lang="en-US" sz="3600" smtClean="0">
                <a:solidFill>
                  <a:srgbClr val="FF00FF"/>
                </a:solidFill>
                <a:latin typeface="Times New Roman" pitchFamily="18" charset="0"/>
              </a:rPr>
              <a:t>people who cannot stop drinking for long, or who experience withdrawal symptoms, if they do </a:t>
            </a:r>
          </a:p>
          <a:p>
            <a:endParaRPr lang="en-US" sz="3600" smtClean="0">
              <a:solidFill>
                <a:srgbClr val="FF00FF"/>
              </a:solidFill>
              <a:latin typeface="Times New Roman" pitchFamily="18" charset="0"/>
            </a:endParaRPr>
          </a:p>
          <a:p>
            <a:r>
              <a:rPr lang="en-US" sz="3600" smtClean="0">
                <a:solidFill>
                  <a:srgbClr val="FF00FF"/>
                </a:solidFill>
                <a:latin typeface="Times New Roman" pitchFamily="18" charset="0"/>
              </a:rPr>
              <a:t>Chronic alcoholics are those who have reached a state of more or less irreversible somatic or brain changes caused by alcohol</a:t>
            </a:r>
            <a:r>
              <a:rPr lang="en-US" smtClean="0">
                <a:solidFill>
                  <a:srgbClr val="FF00FF"/>
                </a:solidFill>
              </a:rPr>
              <a:t>.</a:t>
            </a:r>
          </a:p>
          <a:p>
            <a:r>
              <a:rPr lang="en-US" smtClean="0">
                <a:solidFill>
                  <a:srgbClr val="FF00FF"/>
                </a:solidFill>
              </a:rPr>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1447800" y="0"/>
            <a:ext cx="7696200" cy="6553200"/>
          </a:xfrm>
        </p:spPr>
        <p:txBody>
          <a:bodyPr/>
          <a:lstStyle/>
          <a:p>
            <a:r>
              <a:rPr lang="en-US" sz="3600" smtClean="0">
                <a:solidFill>
                  <a:srgbClr val="FF00FF"/>
                </a:solidFill>
                <a:latin typeface="Times New Roman" pitchFamily="18" charset="0"/>
              </a:rPr>
              <a:t>The patient suffers from nausea, vomiting, anorexia, diarrhea, jaundice, tremors of the tongue and hands, insomnia, loss of memory, impaired power of judgement, hypoproteinaemia and general anasarca. </a:t>
            </a:r>
          </a:p>
          <a:p>
            <a:r>
              <a:rPr lang="en-US" sz="3600" smtClean="0">
                <a:solidFill>
                  <a:srgbClr val="FF00FF"/>
                </a:solidFill>
                <a:latin typeface="Times New Roman" pitchFamily="18" charset="0"/>
              </a:rPr>
              <a:t>The symptoms of peripheral neuritis and dementia occur in the last stage.</a:t>
            </a:r>
          </a:p>
          <a:p>
            <a:r>
              <a:rPr lang="en-US" sz="3600" smtClean="0">
                <a:solidFill>
                  <a:srgbClr val="FF00FF"/>
                </a:solidFill>
                <a:latin typeface="Times New Roman" pitchFamily="18" charset="0"/>
              </a:rPr>
              <a:t> Such patients generally die suddenly from coma.</a:t>
            </a:r>
          </a:p>
          <a:p>
            <a:endParaRPr lang="en-US" sz="3600" smtClean="0">
              <a:solidFill>
                <a:srgbClr val="FF00FF"/>
              </a:solidFill>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1219200" y="0"/>
            <a:ext cx="7924800" cy="6400800"/>
          </a:xfrm>
        </p:spPr>
        <p:txBody>
          <a:bodyPr/>
          <a:lstStyle/>
          <a:p>
            <a:r>
              <a:rPr lang="en-US" u="sng" smtClean="0"/>
              <a:t>Sedative – Hypnotics</a:t>
            </a:r>
            <a:r>
              <a:rPr lang="en-US" smtClean="0"/>
              <a:t> </a:t>
            </a:r>
          </a:p>
          <a:p>
            <a:endParaRPr lang="en-US" smtClean="0"/>
          </a:p>
          <a:p>
            <a:pPr>
              <a:buFont typeface="Book Antiqua" pitchFamily="18" charset="0"/>
              <a:buChar char="☼"/>
            </a:pPr>
            <a:r>
              <a:rPr lang="en-US" sz="4000" smtClean="0">
                <a:solidFill>
                  <a:srgbClr val="FF00FF"/>
                </a:solidFill>
              </a:rPr>
              <a:t>Sedative drugs are those that</a:t>
            </a:r>
          </a:p>
          <a:p>
            <a:r>
              <a:rPr lang="en-US" smtClean="0"/>
              <a:t> decrease activity, </a:t>
            </a:r>
          </a:p>
          <a:p>
            <a:r>
              <a:rPr lang="en-US" smtClean="0"/>
              <a:t>moderate excitement, and </a:t>
            </a:r>
          </a:p>
          <a:p>
            <a:r>
              <a:rPr lang="en-US" smtClean="0"/>
              <a:t>exert a calming effect. </a:t>
            </a:r>
          </a:p>
          <a:p>
            <a:endParaRPr lang="en-US" smtClean="0"/>
          </a:p>
          <a:p>
            <a:pPr>
              <a:buClr>
                <a:srgbClr val="FF00FF"/>
              </a:buClr>
              <a:buFont typeface="Book Antiqua" pitchFamily="18" charset="0"/>
              <a:buChar char="☼"/>
            </a:pPr>
            <a:r>
              <a:rPr lang="en-US" sz="4000" smtClean="0">
                <a:solidFill>
                  <a:srgbClr val="FF00FF"/>
                </a:solidFill>
              </a:rPr>
              <a:t>A hypnotic drug produces</a:t>
            </a:r>
            <a:r>
              <a:rPr lang="en-US" smtClean="0"/>
              <a:t> </a:t>
            </a:r>
          </a:p>
          <a:p>
            <a:pPr>
              <a:buClr>
                <a:schemeClr val="tx1"/>
              </a:buClr>
            </a:pPr>
            <a:r>
              <a:rPr lang="en-US" smtClean="0"/>
              <a:t>drowsiness and </a:t>
            </a:r>
          </a:p>
          <a:p>
            <a:r>
              <a:rPr lang="en-US" smtClean="0"/>
              <a:t>facilitates a state of sleep, resembling natural sleep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371600" y="0"/>
            <a:ext cx="7772400" cy="1143000"/>
          </a:xfrm>
        </p:spPr>
        <p:txBody>
          <a:bodyPr/>
          <a:lstStyle/>
          <a:p>
            <a:r>
              <a:rPr lang="en-US" u="sng" smtClean="0"/>
              <a:t>Post-mortem Appearances</a:t>
            </a:r>
            <a:r>
              <a:rPr lang="en-US" smtClean="0"/>
              <a:t> </a:t>
            </a:r>
          </a:p>
        </p:txBody>
      </p:sp>
      <p:sp>
        <p:nvSpPr>
          <p:cNvPr id="41987" name="Rectangle 3"/>
          <p:cNvSpPr>
            <a:spLocks noGrp="1" noChangeArrowheads="1"/>
          </p:cNvSpPr>
          <p:nvPr>
            <p:ph idx="1"/>
          </p:nvPr>
        </p:nvSpPr>
        <p:spPr>
          <a:xfrm>
            <a:off x="1370013" y="1295400"/>
            <a:ext cx="7773987" cy="4724400"/>
          </a:xfrm>
        </p:spPr>
        <p:txBody>
          <a:bodyPr/>
          <a:lstStyle/>
          <a:p>
            <a:r>
              <a:rPr lang="en-US" smtClean="0">
                <a:solidFill>
                  <a:srgbClr val="0000FF"/>
                </a:solidFill>
                <a:latin typeface="Times New Roman" pitchFamily="18" charset="0"/>
              </a:rPr>
              <a:t>The gastric mucous membrane is deep reddish-brown with patches of congestion or effusion and is hypertrophied. </a:t>
            </a:r>
          </a:p>
          <a:p>
            <a:r>
              <a:rPr lang="en-US" smtClean="0">
                <a:solidFill>
                  <a:srgbClr val="0000FF"/>
                </a:solidFill>
                <a:latin typeface="Times New Roman" pitchFamily="18" charset="0"/>
              </a:rPr>
              <a:t>The liver is congested and shows fatty infiltration, enlarged or cirrhotic or contracted. </a:t>
            </a:r>
          </a:p>
          <a:p>
            <a:r>
              <a:rPr lang="en-US" smtClean="0">
                <a:solidFill>
                  <a:srgbClr val="0000FF"/>
                </a:solidFill>
                <a:latin typeface="Times New Roman" pitchFamily="18" charset="0"/>
              </a:rPr>
              <a:t>The kidneys show granular degeneration. </a:t>
            </a:r>
          </a:p>
          <a:p>
            <a:r>
              <a:rPr lang="en-US" smtClean="0">
                <a:solidFill>
                  <a:srgbClr val="0000FF"/>
                </a:solidFill>
                <a:latin typeface="Times New Roman" pitchFamily="18" charset="0"/>
              </a:rPr>
              <a:t>The heart is dilated and shows fatty degeneration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Treatment:-</a:t>
            </a:r>
          </a:p>
        </p:txBody>
      </p:sp>
      <p:sp>
        <p:nvSpPr>
          <p:cNvPr id="43011" name="Rectangle 3"/>
          <p:cNvSpPr>
            <a:spLocks noGrp="1" noChangeArrowheads="1"/>
          </p:cNvSpPr>
          <p:nvPr>
            <p:ph idx="1"/>
          </p:nvPr>
        </p:nvSpPr>
        <p:spPr>
          <a:xfrm>
            <a:off x="1525588" y="1371600"/>
            <a:ext cx="7618412" cy="4800600"/>
          </a:xfrm>
        </p:spPr>
        <p:txBody>
          <a:bodyPr/>
          <a:lstStyle/>
          <a:p>
            <a:r>
              <a:rPr lang="en-US" smtClean="0">
                <a:solidFill>
                  <a:srgbClr val="0000FF"/>
                </a:solidFill>
                <a:latin typeface="Times New Roman" pitchFamily="18" charset="0"/>
              </a:rPr>
              <a:t>(1) Antabuse (disulfiram) is given in a single daily dose of 250mg. </a:t>
            </a:r>
          </a:p>
          <a:p>
            <a:r>
              <a:rPr lang="en-US" smtClean="0">
                <a:solidFill>
                  <a:srgbClr val="0000FF"/>
                </a:solidFill>
                <a:latin typeface="Times New Roman" pitchFamily="18" charset="0"/>
              </a:rPr>
              <a:t>The dosage is gradually reduced until and adequate daily dosage of 0.125 to0.25 g. is reached, which should be continued until the patient has been conditioned to accept adequate follow-up therapy. </a:t>
            </a:r>
          </a:p>
          <a:p>
            <a:r>
              <a:rPr lang="en-US" smtClean="0">
                <a:solidFill>
                  <a:srgbClr val="0000FF"/>
                </a:solidFill>
                <a:latin typeface="Times New Roman" pitchFamily="18" charset="0"/>
              </a:rPr>
              <a:t>. Antabuse (tetraethylthiuram disulfide) inhibits the bio-transformation of ethanol beyond the acetaldehyde stage.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1524000" y="0"/>
            <a:ext cx="7618413" cy="6553200"/>
          </a:xfrm>
        </p:spPr>
        <p:txBody>
          <a:bodyPr/>
          <a:lstStyle/>
          <a:p>
            <a:r>
              <a:rPr lang="en-US" smtClean="0"/>
              <a:t>. </a:t>
            </a:r>
            <a:r>
              <a:rPr lang="en-US" smtClean="0">
                <a:solidFill>
                  <a:srgbClr val="FF0000"/>
                </a:solidFill>
              </a:rPr>
              <a:t>Ethyl alcohol is metabolized by the liver as two step process:</a:t>
            </a:r>
          </a:p>
          <a:p>
            <a:r>
              <a:rPr lang="en-US" smtClean="0"/>
              <a:t> (1) Conversion of alcohol to acetaldehyde in the presence of NDA (nicotinamide adenine dinucleotide) and alcohol dehydrogenase, </a:t>
            </a:r>
          </a:p>
          <a:p>
            <a:r>
              <a:rPr lang="en-US" smtClean="0"/>
              <a:t> (2) oxidation of the acetaldehyde to carbon dioxide and water or combining of the acetaldehyde as a two-carbon fragment into acetyl COA.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1447800" y="304800"/>
            <a:ext cx="7694613" cy="5486400"/>
          </a:xfrm>
        </p:spPr>
        <p:txBody>
          <a:bodyPr/>
          <a:lstStyle/>
          <a:p>
            <a:r>
              <a:rPr lang="en-US" sz="4000" smtClean="0">
                <a:solidFill>
                  <a:srgbClr val="FF0000"/>
                </a:solidFill>
                <a:latin typeface="Times New Roman" pitchFamily="18" charset="0"/>
              </a:rPr>
              <a:t>Antabuse partially blocks reaction 2, leading to accumulation, of acetaldehyde in the blood and tisues and causes unpleasant symptoms, such as flushing, palpitation, anxiety, sweating, headache, abdominal cramps, nausea and vomiting, due to which the patient dislikes alcohol.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1371600" y="0"/>
            <a:ext cx="7772400" cy="6477000"/>
          </a:xfrm>
        </p:spPr>
        <p:txBody>
          <a:bodyPr/>
          <a:lstStyle/>
          <a:p>
            <a:r>
              <a:rPr lang="en-US" smtClean="0">
                <a:latin typeface="Times New Roman" pitchFamily="18" charset="0"/>
              </a:rPr>
              <a:t>Citrated calcium carbimide (Temposil) 50mg. tablet once a day can be used with less side-effects </a:t>
            </a:r>
          </a:p>
          <a:p>
            <a:r>
              <a:rPr lang="en-US" smtClean="0">
                <a:latin typeface="Times New Roman" pitchFamily="18" charset="0"/>
              </a:rPr>
              <a:t>Chlopromazine 25 to 50mg.every 4 to 6 hours is also useful. </a:t>
            </a:r>
          </a:p>
          <a:p>
            <a:r>
              <a:rPr lang="en-US" smtClean="0">
                <a:solidFill>
                  <a:srgbClr val="FF0000"/>
                </a:solidFill>
                <a:latin typeface="Times New Roman" pitchFamily="18" charset="0"/>
              </a:rPr>
              <a:t>The Conditioned Reflex Treatment:-</a:t>
            </a:r>
          </a:p>
          <a:p>
            <a:r>
              <a:rPr lang="en-US" smtClean="0">
                <a:latin typeface="Times New Roman" pitchFamily="18" charset="0"/>
              </a:rPr>
              <a:t>It consist of giving alcoholic beverages to the patient insurroundings that affect his visual and olfactory senses. </a:t>
            </a:r>
          </a:p>
          <a:p>
            <a:r>
              <a:rPr lang="en-US" smtClean="0">
                <a:latin typeface="Times New Roman" pitchFamily="18" charset="0"/>
              </a:rPr>
              <a:t>With a backdrop of bottles of various alcoholic beverages, the patient is given various types of liquor, together with drugs that will cause immediate and acute nausea and vomiting.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a:xfrm>
            <a:off x="1447800" y="381000"/>
            <a:ext cx="7694613" cy="5410200"/>
          </a:xfrm>
        </p:spPr>
        <p:txBody>
          <a:bodyPr/>
          <a:lstStyle/>
          <a:p>
            <a:r>
              <a:rPr lang="en-US" smtClean="0"/>
              <a:t>. </a:t>
            </a:r>
            <a:r>
              <a:rPr lang="en-US" sz="4000" smtClean="0">
                <a:solidFill>
                  <a:srgbClr val="FF0000"/>
                </a:solidFill>
                <a:latin typeface="Times New Roman" pitchFamily="18" charset="0"/>
              </a:rPr>
              <a:t>After 5 to 8 daily treatments, symptoms are brought on simply by the sight of a bottle, and the patient begins mentally to associate his painful sickness with the alcohol </a:t>
            </a:r>
          </a:p>
          <a:p>
            <a:endParaRPr lang="en-US" sz="4000" smtClean="0">
              <a:solidFill>
                <a:srgbClr val="FF0000"/>
              </a:solidFill>
              <a:latin typeface="Times New Roman" pitchFamily="18" charset="0"/>
            </a:endParaRPr>
          </a:p>
          <a:p>
            <a:r>
              <a:rPr lang="en-US" sz="4000" smtClean="0">
                <a:solidFill>
                  <a:srgbClr val="FF0000"/>
                </a:solidFill>
                <a:latin typeface="Times New Roman" pitchFamily="18" charset="0"/>
              </a:rPr>
              <a:t> Hypnosis and psychotherapy are also useful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a:r>
              <a:rPr lang="en-US" u="sng" smtClean="0"/>
              <a:t>DRUNKENNESS</a:t>
            </a:r>
          </a:p>
        </p:txBody>
      </p:sp>
      <p:sp>
        <p:nvSpPr>
          <p:cNvPr id="48131" name="Rectangle 3"/>
          <p:cNvSpPr>
            <a:spLocks noGrp="1" noChangeArrowheads="1"/>
          </p:cNvSpPr>
          <p:nvPr>
            <p:ph idx="1"/>
          </p:nvPr>
        </p:nvSpPr>
        <p:spPr>
          <a:xfrm>
            <a:off x="1370013" y="1676400"/>
            <a:ext cx="7469187" cy="5181600"/>
          </a:xfrm>
        </p:spPr>
        <p:txBody>
          <a:bodyPr/>
          <a:lstStyle/>
          <a:p>
            <a:r>
              <a:rPr lang="en-US" smtClean="0"/>
              <a:t>	</a:t>
            </a:r>
            <a:r>
              <a:rPr lang="en-US" sz="4000" smtClean="0">
                <a:solidFill>
                  <a:srgbClr val="FF0000"/>
                </a:solidFill>
                <a:latin typeface="Times New Roman" pitchFamily="18" charset="0"/>
              </a:rPr>
              <a:t>Drunkenness is a condition produced in a person, who has taken alcohol in a quantity sufficient to cause him to lose control of his faculties to such an extent, that he is unable to execute safely, the occupation in which he was engaged at the particular time.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p:txBody>
          <a:bodyPr/>
          <a:lstStyle/>
          <a:p>
            <a:r>
              <a:rPr lang="en-US" smtClean="0"/>
              <a:t>The clinical diagnosis depends on the combination of a number of symptoms and signs.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a:r>
              <a:rPr lang="en-US" sz="4000" u="sng" smtClean="0"/>
              <a:t>A Model Scheme of Medical Examination</a:t>
            </a:r>
            <a:r>
              <a:rPr lang="en-US" sz="4000" smtClean="0"/>
              <a:t> </a:t>
            </a:r>
          </a:p>
        </p:txBody>
      </p:sp>
      <p:sp>
        <p:nvSpPr>
          <p:cNvPr id="50179" name="Rectangle 3"/>
          <p:cNvSpPr>
            <a:spLocks noGrp="1" noChangeArrowheads="1"/>
          </p:cNvSpPr>
          <p:nvPr>
            <p:ph idx="1"/>
          </p:nvPr>
        </p:nvSpPr>
        <p:spPr/>
        <p:txBody>
          <a:bodyPr/>
          <a:lstStyle/>
          <a:p>
            <a:r>
              <a:rPr lang="en-US" smtClean="0">
                <a:solidFill>
                  <a:srgbClr val="0000FF"/>
                </a:solidFill>
                <a:latin typeface="Times New Roman" pitchFamily="18" charset="0"/>
              </a:rPr>
              <a:t>(1) Exclusion of Injuries and Pathological States</a:t>
            </a:r>
            <a:r>
              <a:rPr lang="en-US" smtClean="0">
                <a:latin typeface="Times New Roman" pitchFamily="18" charset="0"/>
              </a:rPr>
              <a:t> </a:t>
            </a:r>
          </a:p>
          <a:p>
            <a:r>
              <a:rPr lang="en-US" smtClean="0">
                <a:solidFill>
                  <a:srgbClr val="FF0000"/>
                </a:solidFill>
                <a:latin typeface="Times New Roman" pitchFamily="18" charset="0"/>
              </a:rPr>
              <a:t>Metabolic disorders, e.g. hypoglycaemia, diabetic pre-coma, uraemia, hyperthyroidism.</a:t>
            </a:r>
          </a:p>
          <a:p>
            <a:r>
              <a:rPr lang="en-US" smtClean="0">
                <a:solidFill>
                  <a:srgbClr val="FF0000"/>
                </a:solidFill>
                <a:latin typeface="Times New Roman" pitchFamily="18" charset="0"/>
              </a:rPr>
              <a:t>Neurological conditions, e.g. disseminated sclerosis, intracranial tumours, Parkinson’s desease, epilepsy, acute aural vertigo  </a:t>
            </a:r>
          </a:p>
          <a:p>
            <a:endParaRPr lang="en-US" smtClean="0">
              <a:solidFill>
                <a:srgbClr val="FF0000"/>
              </a:solidFill>
              <a:latin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457200" y="381000"/>
            <a:ext cx="8229600" cy="6248400"/>
          </a:xfrm>
        </p:spPr>
        <p:txBody>
          <a:bodyPr/>
          <a:lstStyle/>
          <a:p>
            <a:r>
              <a:rPr lang="en-US" smtClean="0">
                <a:solidFill>
                  <a:srgbClr val="FF0000"/>
                </a:solidFill>
                <a:latin typeface="Times New Roman" pitchFamily="18" charset="0"/>
              </a:rPr>
              <a:t>(d) Drugs: Insulin, barbiturates, antihistamintes, morphine, atropine, hyoscine. </a:t>
            </a:r>
          </a:p>
          <a:p>
            <a:r>
              <a:rPr lang="en-US" smtClean="0">
                <a:solidFill>
                  <a:srgbClr val="FF0000"/>
                </a:solidFill>
                <a:latin typeface="Times New Roman" pitchFamily="18" charset="0"/>
              </a:rPr>
              <a:t>Drugs capable of producing sedation or depression of the nervous system (antihistaminics, tranquillisers), will simulate or enhance the effects of alcohol. </a:t>
            </a:r>
          </a:p>
          <a:p>
            <a:r>
              <a:rPr lang="en-US" smtClean="0">
                <a:latin typeface="Times New Roman" pitchFamily="18" charset="0"/>
              </a:rPr>
              <a:t>. </a:t>
            </a:r>
            <a:r>
              <a:rPr lang="en-US" smtClean="0">
                <a:solidFill>
                  <a:srgbClr val="FF0000"/>
                </a:solidFill>
                <a:latin typeface="Times New Roman" pitchFamily="18" charset="0"/>
              </a:rPr>
              <a:t>(e) Certain pre-existing psychological disorders, e.g. hypomania, general paresis. </a:t>
            </a:r>
          </a:p>
          <a:p>
            <a:r>
              <a:rPr lang="en-US" smtClean="0">
                <a:solidFill>
                  <a:srgbClr val="FF0000"/>
                </a:solidFill>
                <a:latin typeface="Times New Roman" pitchFamily="18" charset="0"/>
              </a:rPr>
              <a:t>(f) High fever.</a:t>
            </a:r>
          </a:p>
          <a:p>
            <a:r>
              <a:rPr lang="en-US" smtClean="0">
                <a:solidFill>
                  <a:srgbClr val="FF0000"/>
                </a:solidFill>
                <a:latin typeface="Times New Roman" pitchFamily="18" charset="0"/>
              </a:rPr>
              <a:t> (g) Exposure to CO.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371600" y="0"/>
            <a:ext cx="7772400" cy="1143000"/>
          </a:xfrm>
        </p:spPr>
        <p:txBody>
          <a:bodyPr/>
          <a:lstStyle/>
          <a:p>
            <a:pPr algn="ctr"/>
            <a:r>
              <a:rPr lang="en-US" u="sng" smtClean="0"/>
              <a:t>Classification </a:t>
            </a:r>
          </a:p>
        </p:txBody>
      </p:sp>
      <p:sp>
        <p:nvSpPr>
          <p:cNvPr id="6147" name="Rectangle 3"/>
          <p:cNvSpPr>
            <a:spLocks noGrp="1" noChangeArrowheads="1"/>
          </p:cNvSpPr>
          <p:nvPr>
            <p:ph sz="half" idx="1"/>
          </p:nvPr>
        </p:nvSpPr>
        <p:spPr>
          <a:xfrm>
            <a:off x="914400" y="1371600"/>
            <a:ext cx="4038600" cy="5486400"/>
          </a:xfrm>
        </p:spPr>
        <p:txBody>
          <a:bodyPr/>
          <a:lstStyle/>
          <a:p>
            <a:pPr marL="609600" indent="-609600"/>
            <a:r>
              <a:rPr lang="en-US" smtClean="0">
                <a:solidFill>
                  <a:srgbClr val="FF00FF"/>
                </a:solidFill>
              </a:rPr>
              <a:t>Barbiturates.</a:t>
            </a:r>
          </a:p>
          <a:p>
            <a:pPr marL="609600" indent="-609600"/>
            <a:r>
              <a:rPr lang="en-US" sz="2400" smtClean="0"/>
              <a:t>Benzodiazepines: diazepam, chlordiazepoxide, oxazepam, chlorazepate, flurazepam, lorazepam, temazepam, alprazolam, halazepam, prozepam, triazolam, </a:t>
            </a:r>
          </a:p>
        </p:txBody>
      </p:sp>
      <p:sp>
        <p:nvSpPr>
          <p:cNvPr id="6148" name="Rectangle 4"/>
          <p:cNvSpPr>
            <a:spLocks noGrp="1" noChangeArrowheads="1"/>
          </p:cNvSpPr>
          <p:nvPr>
            <p:ph sz="half" idx="2"/>
          </p:nvPr>
        </p:nvSpPr>
        <p:spPr>
          <a:xfrm>
            <a:off x="5029200" y="1371600"/>
            <a:ext cx="3810000" cy="5181600"/>
          </a:xfrm>
        </p:spPr>
        <p:txBody>
          <a:bodyPr/>
          <a:lstStyle/>
          <a:p>
            <a:r>
              <a:rPr lang="en-US" smtClean="0">
                <a:solidFill>
                  <a:srgbClr val="FF00FF"/>
                </a:solidFill>
              </a:rPr>
              <a:t>Non-barbiturates;</a:t>
            </a:r>
            <a:r>
              <a:rPr lang="en-US" sz="2400" smtClean="0"/>
              <a:t> paraldehyde.</a:t>
            </a:r>
          </a:p>
          <a:p>
            <a:r>
              <a:rPr lang="en-US" sz="2400" smtClean="0"/>
              <a:t>Allcohols, chioral hydrate.</a:t>
            </a:r>
          </a:p>
          <a:p>
            <a:r>
              <a:rPr lang="en-US" sz="2400" smtClean="0"/>
              <a:t>Propanediol carbamates; meprobamate, ethinamate.</a:t>
            </a:r>
          </a:p>
          <a:p>
            <a:r>
              <a:rPr lang="en-US" sz="2400" smtClean="0"/>
              <a:t>Piperidinediones. Glutethimide, methyprylon, </a:t>
            </a:r>
          </a:p>
          <a:p>
            <a:r>
              <a:rPr lang="en-US" sz="2400" smtClean="0"/>
              <a:t>Quinazolines: methaqualone.</a:t>
            </a:r>
          </a:p>
          <a:p>
            <a:endParaRPr lang="en-US" sz="240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1371600" y="609600"/>
            <a:ext cx="7467600" cy="5715000"/>
          </a:xfrm>
        </p:spPr>
        <p:txBody>
          <a:bodyPr/>
          <a:lstStyle/>
          <a:p>
            <a:r>
              <a:rPr lang="en-US" smtClean="0">
                <a:solidFill>
                  <a:srgbClr val="FF0000"/>
                </a:solidFill>
              </a:rPr>
              <a:t>(2)History </a:t>
            </a:r>
          </a:p>
          <a:p>
            <a:r>
              <a:rPr lang="en-US" smtClean="0">
                <a:solidFill>
                  <a:srgbClr val="FF0000"/>
                </a:solidFill>
              </a:rPr>
              <a:t>(3) General Behaviour:-</a:t>
            </a:r>
          </a:p>
          <a:p>
            <a:r>
              <a:rPr lang="en-US" smtClean="0">
                <a:solidFill>
                  <a:srgbClr val="FF0000"/>
                </a:solidFill>
              </a:rPr>
              <a:t>	(a) General manners and behaviour. </a:t>
            </a:r>
          </a:p>
          <a:p>
            <a:r>
              <a:rPr lang="en-US" smtClean="0">
                <a:solidFill>
                  <a:srgbClr val="FF0000"/>
                </a:solidFill>
              </a:rPr>
              <a:t>(b) State of dress: Presence of slobber of mouth or clothing; presence, character and colour of any vomit, soiling of clothes by excretions.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1295400" y="228600"/>
            <a:ext cx="7847013" cy="6248400"/>
          </a:xfrm>
        </p:spPr>
        <p:txBody>
          <a:bodyPr/>
          <a:lstStyle/>
          <a:p>
            <a:r>
              <a:rPr lang="en-US" smtClean="0">
                <a:solidFill>
                  <a:srgbClr val="FF00FF"/>
                </a:solidFill>
              </a:rPr>
              <a:t>Speech; Note the type, e.g. is it thick, slurred or over – precise? </a:t>
            </a:r>
          </a:p>
          <a:p>
            <a:r>
              <a:rPr lang="en-US" smtClean="0">
                <a:solidFill>
                  <a:srgbClr val="FF00FF"/>
                </a:solidFill>
              </a:rPr>
              <a:t>Slight blurring of certain consonants is one of the earliest signs of incoordination of the muscles of the tongue and lips. </a:t>
            </a:r>
          </a:p>
          <a:p>
            <a:r>
              <a:rPr lang="en-US" smtClean="0">
                <a:solidFill>
                  <a:srgbClr val="FF00FF"/>
                </a:solidFill>
              </a:rPr>
              <a:t>Certain test phrases my be used to bring out this difficulty in speech,. </a:t>
            </a:r>
          </a:p>
          <a:p>
            <a:r>
              <a:rPr lang="en-US" smtClean="0">
                <a:solidFill>
                  <a:srgbClr val="FF00FF"/>
                </a:solidFill>
              </a:rPr>
              <a:t>(d) Self-control.: Note whether he is able to control himself in response to the demands made on him by the examiner. </a:t>
            </a:r>
          </a:p>
          <a:p>
            <a:endParaRPr lang="en-US" smtClean="0">
              <a:solidFill>
                <a:srgbClr val="FF00FF"/>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1600200" y="304800"/>
            <a:ext cx="7542213" cy="6248400"/>
          </a:xfrm>
        </p:spPr>
        <p:txBody>
          <a:bodyPr/>
          <a:lstStyle/>
          <a:p>
            <a:r>
              <a:rPr lang="en-US" smtClean="0"/>
              <a:t>(4) Memory and Mental Alertness</a:t>
            </a:r>
          </a:p>
          <a:p>
            <a:r>
              <a:rPr lang="en-US" smtClean="0"/>
              <a:t>(5) Handwriting </a:t>
            </a:r>
          </a:p>
          <a:p>
            <a:r>
              <a:rPr lang="en-US" smtClean="0"/>
              <a:t>(6) Pulse:-</a:t>
            </a:r>
          </a:p>
          <a:p>
            <a:r>
              <a:rPr lang="en-US" smtClean="0"/>
              <a:t> (7)Temperature:-</a:t>
            </a:r>
          </a:p>
          <a:p>
            <a:r>
              <a:rPr lang="en-US" smtClean="0"/>
              <a:t>(8)Skin:-</a:t>
            </a:r>
          </a:p>
          <a:p>
            <a:r>
              <a:rPr lang="en-US" smtClean="0"/>
              <a:t>(9) Mouth </a:t>
            </a:r>
          </a:p>
          <a:p>
            <a:r>
              <a:rPr lang="en-US" smtClean="0"/>
              <a:t>(10) Eyes:-</a:t>
            </a:r>
          </a:p>
          <a:p>
            <a:r>
              <a:rPr lang="en-US" smtClean="0"/>
              <a:t>	General appearance: (1) whether the lids are swollen or red, and whether the conjunctivae are congested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a:xfrm>
            <a:off x="1371600" y="0"/>
            <a:ext cx="7467600" cy="6477000"/>
          </a:xfrm>
        </p:spPr>
        <p:txBody>
          <a:bodyPr/>
          <a:lstStyle/>
          <a:p>
            <a:r>
              <a:rPr lang="en-US" smtClean="0">
                <a:solidFill>
                  <a:srgbClr val="FF00FF"/>
                </a:solidFill>
              </a:rPr>
              <a:t>(b) Visual acuity: Any gross defect should be noted.</a:t>
            </a:r>
          </a:p>
          <a:p>
            <a:endParaRPr lang="en-US" smtClean="0">
              <a:solidFill>
                <a:srgbClr val="FF00FF"/>
              </a:solidFill>
            </a:endParaRPr>
          </a:p>
          <a:p>
            <a:r>
              <a:rPr lang="en-US" smtClean="0">
                <a:solidFill>
                  <a:srgbClr val="FF00FF"/>
                </a:solidFill>
              </a:rPr>
              <a:t>	(c) Intrinsic muscles: (1) Pupils: Equal or unequal, dilated or contracted or abnormal in any way(usually dilated in early stages, but may be contracted in later stages or coma).</a:t>
            </a:r>
          </a:p>
          <a:p>
            <a:r>
              <a:rPr lang="en-US" smtClean="0">
                <a:solidFill>
                  <a:srgbClr val="FF00FF"/>
                </a:solidFill>
              </a:rPr>
              <a:t> (2) Reaction to light </a:t>
            </a:r>
          </a:p>
          <a:p>
            <a:r>
              <a:rPr lang="en-US" smtClean="0"/>
              <a:t>(d</a:t>
            </a:r>
            <a:r>
              <a:rPr lang="en-US" smtClean="0">
                <a:solidFill>
                  <a:srgbClr val="FF00FF"/>
                </a:solidFill>
              </a:rPr>
              <a:t>) Extrinsic muscles</a:t>
            </a:r>
            <a:r>
              <a:rPr lang="en-US" smtClean="0"/>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1449388" y="685800"/>
            <a:ext cx="7694612" cy="5791200"/>
          </a:xfrm>
        </p:spPr>
        <p:txBody>
          <a:bodyPr/>
          <a:lstStyle/>
          <a:p>
            <a:r>
              <a:rPr lang="en-US" smtClean="0">
                <a:solidFill>
                  <a:srgbClr val="FF00FF"/>
                </a:solidFill>
                <a:latin typeface="Times New Roman" pitchFamily="18" charset="0"/>
              </a:rPr>
              <a:t>Strabismus: </a:t>
            </a:r>
          </a:p>
          <a:p>
            <a:r>
              <a:rPr lang="en-US" smtClean="0">
                <a:solidFill>
                  <a:srgbClr val="FF00FF"/>
                </a:solidFill>
                <a:latin typeface="Times New Roman" pitchFamily="18" charset="0"/>
              </a:rPr>
              <a:t>(3) Nystagmus </a:t>
            </a:r>
          </a:p>
          <a:p>
            <a:r>
              <a:rPr lang="en-US" smtClean="0">
                <a:solidFill>
                  <a:srgbClr val="FF00FF"/>
                </a:solidFill>
                <a:latin typeface="Times New Roman" pitchFamily="18" charset="0"/>
              </a:rPr>
              <a:t>(11) Ears:-</a:t>
            </a:r>
          </a:p>
          <a:p>
            <a:r>
              <a:rPr lang="en-US" smtClean="0">
                <a:solidFill>
                  <a:srgbClr val="FF00FF"/>
                </a:solidFill>
                <a:latin typeface="Times New Roman" pitchFamily="18" charset="0"/>
              </a:rPr>
              <a:t>(12) Gait </a:t>
            </a:r>
          </a:p>
          <a:p>
            <a:r>
              <a:rPr lang="en-US" smtClean="0">
                <a:solidFill>
                  <a:srgbClr val="FF00FF"/>
                </a:solidFill>
                <a:latin typeface="Times New Roman" pitchFamily="18" charset="0"/>
              </a:rPr>
              <a:t>(13) Stance:-</a:t>
            </a:r>
          </a:p>
          <a:p>
            <a:r>
              <a:rPr lang="en-US" smtClean="0">
                <a:solidFill>
                  <a:srgbClr val="FF00FF"/>
                </a:solidFill>
                <a:latin typeface="Times New Roman" pitchFamily="18" charset="0"/>
              </a:rPr>
              <a:t>(14) Muscular Coordination </a:t>
            </a:r>
          </a:p>
          <a:p>
            <a:r>
              <a:rPr lang="en-US" smtClean="0">
                <a:solidFill>
                  <a:srgbClr val="FF00FF"/>
                </a:solidFill>
                <a:latin typeface="Times New Roman" pitchFamily="18" charset="0"/>
              </a:rPr>
              <a:t>(15) Reflexes:-</a:t>
            </a:r>
          </a:p>
          <a:p>
            <a:r>
              <a:rPr lang="en-US" smtClean="0">
                <a:solidFill>
                  <a:srgbClr val="FF00FF"/>
                </a:solidFill>
                <a:latin typeface="Times New Roman" pitchFamily="18" charset="0"/>
              </a:rPr>
              <a:t>Knee and ankle reflexes should be tested which are delayed or sluggish. Plantar reflex may be extensor or flexor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1371600" y="381000"/>
            <a:ext cx="7772400" cy="6019800"/>
          </a:xfrm>
        </p:spPr>
        <p:txBody>
          <a:bodyPr/>
          <a:lstStyle/>
          <a:p>
            <a:r>
              <a:rPr lang="en-US" sz="3600" smtClean="0"/>
              <a:t>(</a:t>
            </a:r>
            <a:r>
              <a:rPr lang="en-US" sz="3600" smtClean="0">
                <a:solidFill>
                  <a:srgbClr val="0000FF"/>
                </a:solidFill>
                <a:latin typeface="Times New Roman" pitchFamily="18" charset="0"/>
              </a:rPr>
              <a:t>16) Pulmonary, Cardiovascular and Alimentary Systems </a:t>
            </a:r>
          </a:p>
          <a:p>
            <a:r>
              <a:rPr lang="en-US" sz="3600" smtClean="0">
                <a:solidFill>
                  <a:srgbClr val="0000FF"/>
                </a:solidFill>
                <a:latin typeface="Times New Roman" pitchFamily="18" charset="0"/>
              </a:rPr>
              <a:t>(17) Tests:-</a:t>
            </a:r>
          </a:p>
          <a:p>
            <a:r>
              <a:rPr lang="en-US" sz="3600" smtClean="0">
                <a:solidFill>
                  <a:srgbClr val="FF0000"/>
                </a:solidFill>
                <a:latin typeface="Times New Roman" pitchFamily="18" charset="0"/>
              </a:rPr>
              <a:t>Methods Used for Determining Blood Alcohol:-</a:t>
            </a:r>
          </a:p>
          <a:p>
            <a:r>
              <a:rPr lang="en-US" sz="3600" smtClean="0">
                <a:solidFill>
                  <a:srgbClr val="0000FF"/>
                </a:solidFill>
                <a:latin typeface="Times New Roman" pitchFamily="18" charset="0"/>
              </a:rPr>
              <a:t>. (1) Kozelka and Hine test is a macro-method.</a:t>
            </a:r>
          </a:p>
          <a:p>
            <a:r>
              <a:rPr lang="en-US" sz="3600" smtClean="0">
                <a:solidFill>
                  <a:srgbClr val="0000FF"/>
                </a:solidFill>
                <a:latin typeface="Times New Roman" pitchFamily="18" charset="0"/>
              </a:rPr>
              <a:t> (2) Cavett test is a micro-method. </a:t>
            </a:r>
          </a:p>
          <a:p>
            <a:endParaRPr lang="en-US" sz="3600" smtClean="0">
              <a:solidFill>
                <a:srgbClr val="0000FF"/>
              </a:solidFill>
              <a:latin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t>Breath:-</a:t>
            </a:r>
          </a:p>
        </p:txBody>
      </p:sp>
      <p:sp>
        <p:nvSpPr>
          <p:cNvPr id="58371" name="Rectangle 3"/>
          <p:cNvSpPr>
            <a:spLocks noGrp="1" noChangeArrowheads="1"/>
          </p:cNvSpPr>
          <p:nvPr>
            <p:ph idx="1"/>
          </p:nvPr>
        </p:nvSpPr>
        <p:spPr/>
        <p:txBody>
          <a:bodyPr/>
          <a:lstStyle/>
          <a:p>
            <a:r>
              <a:rPr lang="en-US" sz="4000" smtClean="0">
                <a:solidFill>
                  <a:srgbClr val="FF0000"/>
                </a:solidFill>
                <a:latin typeface="Times New Roman" pitchFamily="18" charset="0"/>
              </a:rPr>
              <a:t>60 to 100ml. of breath is received into a dry ballon and analysed by drunkotester, drunkometer, intoximeter, alcometer, alcotest or breathalyzer, the last one being more reliable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1524000" y="304800"/>
            <a:ext cx="7618413" cy="5486400"/>
          </a:xfrm>
        </p:spPr>
        <p:txBody>
          <a:bodyPr/>
          <a:lstStyle/>
          <a:p>
            <a:r>
              <a:rPr lang="en-US" smtClean="0">
                <a:solidFill>
                  <a:srgbClr val="FF0000"/>
                </a:solidFill>
                <a:latin typeface="Times New Roman" pitchFamily="18" charset="0"/>
              </a:rPr>
              <a:t>Saliva:-</a:t>
            </a:r>
          </a:p>
          <a:p>
            <a:r>
              <a:rPr lang="en-US" smtClean="0">
                <a:solidFill>
                  <a:srgbClr val="FF0000"/>
                </a:solidFill>
                <a:latin typeface="Times New Roman" pitchFamily="18" charset="0"/>
              </a:rPr>
              <a:t>	Mouth should be thoroughly washed with water and about 5ml. of saliva collected in a test tube containing 10mg. of sodium fluoride. </a:t>
            </a:r>
          </a:p>
          <a:p>
            <a:endParaRPr lang="en-US" smtClean="0">
              <a:solidFill>
                <a:srgbClr val="FF00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u="sng" smtClean="0"/>
              <a:t>Medical Terminology</a:t>
            </a:r>
            <a:r>
              <a:rPr lang="en-US" smtClean="0"/>
              <a:t> </a:t>
            </a:r>
          </a:p>
        </p:txBody>
      </p:sp>
      <p:sp>
        <p:nvSpPr>
          <p:cNvPr id="60419" name="Rectangle 3"/>
          <p:cNvSpPr>
            <a:spLocks noGrp="1" noChangeArrowheads="1"/>
          </p:cNvSpPr>
          <p:nvPr>
            <p:ph idx="1"/>
          </p:nvPr>
        </p:nvSpPr>
        <p:spPr>
          <a:xfrm>
            <a:off x="1295400" y="1676400"/>
            <a:ext cx="7847013" cy="4876800"/>
          </a:xfrm>
        </p:spPr>
        <p:txBody>
          <a:bodyPr/>
          <a:lstStyle/>
          <a:p>
            <a:pPr>
              <a:lnSpc>
                <a:spcPct val="80000"/>
              </a:lnSpc>
            </a:pPr>
            <a:r>
              <a:rPr lang="en-US" smtClean="0">
                <a:solidFill>
                  <a:srgbClr val="FF0000"/>
                </a:solidFill>
              </a:rPr>
              <a:t>“</a:t>
            </a:r>
            <a:r>
              <a:rPr lang="en-US" smtClean="0">
                <a:solidFill>
                  <a:srgbClr val="FF0000"/>
                </a:solidFill>
                <a:latin typeface="Times New Roman" pitchFamily="18" charset="0"/>
              </a:rPr>
              <a:t>Under the influence” means that due to drinking alcohol, a person has lost (to any degree), some of the clearness of the mind and self-control that he normally possesses. </a:t>
            </a:r>
          </a:p>
          <a:p>
            <a:pPr>
              <a:lnSpc>
                <a:spcPct val="80000"/>
              </a:lnSpc>
            </a:pPr>
            <a:r>
              <a:rPr lang="en-US" smtClean="0">
                <a:solidFill>
                  <a:srgbClr val="FF0000"/>
                </a:solidFill>
                <a:latin typeface="Times New Roman" pitchFamily="18" charset="0"/>
              </a:rPr>
              <a:t>Loss of judgement and the capacity for self-criticism occur long before the obvious symptoms of intoxication.</a:t>
            </a:r>
          </a:p>
          <a:p>
            <a:pPr>
              <a:lnSpc>
                <a:spcPct val="80000"/>
              </a:lnSpc>
            </a:pPr>
            <a:r>
              <a:rPr lang="en-US" smtClean="0">
                <a:solidFill>
                  <a:srgbClr val="FF0000"/>
                </a:solidFill>
                <a:latin typeface="Times New Roman" pitchFamily="18" charset="0"/>
              </a:rPr>
              <a:t> All individuals with a blood alcohol level of 140mg% are intoxicated to the point where they connot deal with unusual, emergency or non-customary problems.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idx="1"/>
          </p:nvPr>
        </p:nvSpPr>
        <p:spPr>
          <a:xfrm>
            <a:off x="1295400" y="0"/>
            <a:ext cx="7847013" cy="6553200"/>
          </a:xfrm>
        </p:spPr>
        <p:txBody>
          <a:bodyPr/>
          <a:lstStyle/>
          <a:p>
            <a:r>
              <a:rPr lang="en-US" sz="3600" smtClean="0">
                <a:solidFill>
                  <a:srgbClr val="0000FF"/>
                </a:solidFill>
                <a:latin typeface="Times New Roman" pitchFamily="18" charset="0"/>
              </a:rPr>
              <a:t>Below 10mg: Sober.</a:t>
            </a:r>
          </a:p>
          <a:p>
            <a:r>
              <a:rPr lang="en-US" sz="3600" smtClean="0">
                <a:solidFill>
                  <a:srgbClr val="0000FF"/>
                </a:solidFill>
                <a:latin typeface="Times New Roman" pitchFamily="18" charset="0"/>
              </a:rPr>
              <a:t>20 to 70 mg%: Drinking.</a:t>
            </a:r>
          </a:p>
          <a:p>
            <a:r>
              <a:rPr lang="en-US" sz="3600" smtClean="0">
                <a:solidFill>
                  <a:srgbClr val="0000FF"/>
                </a:solidFill>
                <a:latin typeface="Times New Roman" pitchFamily="18" charset="0"/>
              </a:rPr>
              <a:t>80 to 100mg %: Under the influence.</a:t>
            </a:r>
          </a:p>
          <a:p>
            <a:r>
              <a:rPr lang="en-US" sz="3600" smtClean="0">
                <a:solidFill>
                  <a:srgbClr val="0000FF"/>
                </a:solidFill>
                <a:latin typeface="Times New Roman" pitchFamily="18" charset="0"/>
              </a:rPr>
              <a:t>400mg% and above: Coma and death.</a:t>
            </a:r>
          </a:p>
          <a:p>
            <a:r>
              <a:rPr lang="en-US" sz="3600" smtClean="0">
                <a:solidFill>
                  <a:srgbClr val="0000FF"/>
                </a:solidFill>
                <a:latin typeface="Times New Roman" pitchFamily="18" charset="0"/>
              </a:rPr>
              <a:t>	Under the influence: The symptoms are: flushed face, dilated and sluggish pupils, euphoria, loss of restraint, thickness of speech, carelessness and recklessness, incoordination, stagger on sudden turning.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1371600" y="381000"/>
            <a:ext cx="7391400" cy="742950"/>
          </a:xfrm>
        </p:spPr>
        <p:txBody>
          <a:bodyPr/>
          <a:lstStyle/>
          <a:p>
            <a:pPr algn="ctr"/>
            <a:r>
              <a:rPr lang="en-US" sz="4000" b="1" u="sng" smtClean="0"/>
              <a:t>INEBRIENT POISONS</a:t>
            </a:r>
          </a:p>
        </p:txBody>
      </p:sp>
      <p:sp>
        <p:nvSpPr>
          <p:cNvPr id="7171" name="Rectangle 3"/>
          <p:cNvSpPr>
            <a:spLocks noGrp="1" noChangeArrowheads="1"/>
          </p:cNvSpPr>
          <p:nvPr>
            <p:ph idx="1"/>
          </p:nvPr>
        </p:nvSpPr>
        <p:spPr>
          <a:xfrm>
            <a:off x="1143000" y="1143000"/>
            <a:ext cx="7696200" cy="5486400"/>
          </a:xfrm>
        </p:spPr>
        <p:txBody>
          <a:bodyPr/>
          <a:lstStyle/>
          <a:p>
            <a:r>
              <a:rPr lang="en-US" sz="4000" smtClean="0">
                <a:latin typeface="Times New Roman" pitchFamily="18" charset="0"/>
              </a:rPr>
              <a:t>Inebriant poisons produce intoxication,</a:t>
            </a:r>
          </a:p>
          <a:p>
            <a:r>
              <a:rPr lang="en-US" sz="4000" smtClean="0">
                <a:latin typeface="Times New Roman" pitchFamily="18" charset="0"/>
              </a:rPr>
              <a:t> i.e. light headedness, confusion, disorientation, and drowsiness,</a:t>
            </a:r>
          </a:p>
          <a:p>
            <a:r>
              <a:rPr lang="en-US" sz="4000" smtClean="0">
                <a:latin typeface="Times New Roman" pitchFamily="18" charset="0"/>
              </a:rPr>
              <a:t> e.g. alcohol, barbiturates, chloral hydrate, benzodiazepines, paraldehyde, anaesthetics, hydrocarbons, etc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rtlCol="0">
            <a:normAutofit fontScale="90000"/>
          </a:bodyPr>
          <a:lstStyle/>
          <a:p>
            <a:pPr fontAlgn="auto">
              <a:spcAft>
                <a:spcPts val="0"/>
              </a:spcAft>
              <a:defRPr/>
            </a:pPr>
            <a:r>
              <a:rPr lang="en-US" sz="4000"/>
              <a:t/>
            </a:r>
            <a:br>
              <a:rPr lang="en-US" sz="4000"/>
            </a:br>
            <a:r>
              <a:rPr lang="en-US" sz="4000"/>
              <a:t/>
            </a:r>
            <a:br>
              <a:rPr lang="en-US" sz="4000"/>
            </a:br>
            <a:r>
              <a:rPr lang="en-US" sz="4000"/>
              <a:t>Drunk:- </a:t>
            </a:r>
            <a:br>
              <a:rPr lang="en-US" sz="4000"/>
            </a:br>
            <a:endParaRPr lang="en-US" sz="4000"/>
          </a:p>
        </p:txBody>
      </p:sp>
      <p:sp>
        <p:nvSpPr>
          <p:cNvPr id="62467" name="Rectangle 3"/>
          <p:cNvSpPr>
            <a:spLocks noGrp="1" noChangeArrowheads="1"/>
          </p:cNvSpPr>
          <p:nvPr>
            <p:ph idx="1"/>
          </p:nvPr>
        </p:nvSpPr>
        <p:spPr>
          <a:xfrm>
            <a:off x="1296988" y="914400"/>
            <a:ext cx="7847012" cy="5105400"/>
          </a:xfrm>
        </p:spPr>
        <p:txBody>
          <a:bodyPr/>
          <a:lstStyle/>
          <a:p>
            <a:r>
              <a:rPr lang="en-US" smtClean="0"/>
              <a:t>	</a:t>
            </a:r>
            <a:r>
              <a:rPr lang="en-US" sz="4000" smtClean="0">
                <a:solidFill>
                  <a:srgbClr val="FF0000"/>
                </a:solidFill>
                <a:latin typeface="Times New Roman" pitchFamily="18" charset="0"/>
              </a:rPr>
              <a:t>The symptoms are: flushed face, dilated and inactive pupils, rapid movement of eye balls, unstable mood, loss of restraint, clouding of intellect, thickness of speech, incoordination, staggering gait with reeling and lurching when called upon to make sudden turns.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idx="1"/>
          </p:nvPr>
        </p:nvSpPr>
        <p:spPr>
          <a:xfrm>
            <a:off x="1447800" y="0"/>
            <a:ext cx="7696200" cy="6553200"/>
          </a:xfrm>
        </p:spPr>
        <p:txBody>
          <a:bodyPr/>
          <a:lstStyle/>
          <a:p>
            <a:r>
              <a:rPr lang="en-US" sz="3600" smtClean="0">
                <a:solidFill>
                  <a:srgbClr val="FF0000"/>
                </a:solidFill>
                <a:latin typeface="Times New Roman" pitchFamily="18" charset="0"/>
              </a:rPr>
              <a:t>Very drunk:-</a:t>
            </a:r>
          </a:p>
          <a:p>
            <a:r>
              <a:rPr lang="en-US" sz="3600" smtClean="0">
                <a:solidFill>
                  <a:srgbClr val="FF0000"/>
                </a:solidFill>
                <a:latin typeface="Times New Roman" pitchFamily="18" charset="0"/>
              </a:rPr>
              <a:t>	The symptoms are: flushed or pale face, pupils inactive, contracted or dilated, mental confusion, gross incoordination, slurred speech, staggering, reeling gait, tendency to lurch and fall, vomiting.</a:t>
            </a:r>
          </a:p>
          <a:p>
            <a:r>
              <a:rPr lang="en-US" sz="3600" smtClean="0">
                <a:solidFill>
                  <a:srgbClr val="FF0000"/>
                </a:solidFill>
                <a:latin typeface="Times New Roman" pitchFamily="18" charset="0"/>
              </a:rPr>
              <a:t>Coma:-</a:t>
            </a:r>
          </a:p>
          <a:p>
            <a:r>
              <a:rPr lang="en-US" sz="3600" smtClean="0">
                <a:solidFill>
                  <a:srgbClr val="FF0000"/>
                </a:solidFill>
                <a:latin typeface="Times New Roman" pitchFamily="18" charset="0"/>
              </a:rPr>
              <a:t>	The symptoms are: rapid pulse, subnormal temperature, stertorous breathing, deep unconsciousness, contracted pupils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mtClean="0"/>
              <a:t>Hazards of Alcohol:-</a:t>
            </a:r>
          </a:p>
        </p:txBody>
      </p:sp>
      <p:sp>
        <p:nvSpPr>
          <p:cNvPr id="64515" name="Rectangle 3"/>
          <p:cNvSpPr>
            <a:spLocks noGrp="1" noChangeArrowheads="1"/>
          </p:cNvSpPr>
          <p:nvPr>
            <p:ph idx="1"/>
          </p:nvPr>
        </p:nvSpPr>
        <p:spPr>
          <a:xfrm>
            <a:off x="1371600" y="1371600"/>
            <a:ext cx="7772400" cy="5486400"/>
          </a:xfrm>
        </p:spPr>
        <p:txBody>
          <a:bodyPr/>
          <a:lstStyle/>
          <a:p>
            <a:r>
              <a:rPr lang="en-US" smtClean="0">
                <a:solidFill>
                  <a:srgbClr val="FF0000"/>
                </a:solidFill>
                <a:latin typeface="Times New Roman" pitchFamily="18" charset="0"/>
              </a:rPr>
              <a:t>Fatal acute poisoning by alcohol is rare, but mild and moderate degrees of intoxication are frequent and create a social and medical problem. The personal risks are:</a:t>
            </a:r>
          </a:p>
          <a:p>
            <a:r>
              <a:rPr lang="en-US" smtClean="0">
                <a:solidFill>
                  <a:srgbClr val="FF0000"/>
                </a:solidFill>
                <a:latin typeface="Times New Roman" pitchFamily="18" charset="0"/>
              </a:rPr>
              <a:t>(1)   He may die of exposure. </a:t>
            </a:r>
          </a:p>
          <a:p>
            <a:r>
              <a:rPr lang="en-US" smtClean="0">
                <a:solidFill>
                  <a:srgbClr val="FF0000"/>
                </a:solidFill>
                <a:latin typeface="Times New Roman" pitchFamily="18" charset="0"/>
              </a:rPr>
              <a:t>(2)   Alcohol in the tracheobronchial tree can cause pneumonia. </a:t>
            </a:r>
          </a:p>
          <a:p>
            <a:r>
              <a:rPr lang="en-US" smtClean="0">
                <a:solidFill>
                  <a:srgbClr val="FF0000"/>
                </a:solidFill>
                <a:latin typeface="Times New Roman" pitchFamily="18" charset="0"/>
              </a:rPr>
              <a:t>(3)   Inhale his vomit or dentures. </a:t>
            </a:r>
          </a:p>
          <a:p>
            <a:r>
              <a:rPr lang="en-US" smtClean="0">
                <a:solidFill>
                  <a:srgbClr val="FF0000"/>
                </a:solidFill>
                <a:latin typeface="Times New Roman" pitchFamily="18" charset="0"/>
              </a:rPr>
              <a:t>(4)   A bolus of food or meat inhaled into larynx can cause death due to choking.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idx="1"/>
          </p:nvPr>
        </p:nvSpPr>
        <p:spPr>
          <a:xfrm>
            <a:off x="1524000" y="381000"/>
            <a:ext cx="7391400" cy="6172200"/>
          </a:xfrm>
        </p:spPr>
        <p:txBody>
          <a:bodyPr/>
          <a:lstStyle/>
          <a:p>
            <a:r>
              <a:rPr lang="en-US" smtClean="0"/>
              <a:t>(5)   Alcohol reduces man’s resistance to the effects of hypoxia.</a:t>
            </a:r>
          </a:p>
          <a:p>
            <a:endParaRPr lang="en-US" smtClean="0"/>
          </a:p>
          <a:p>
            <a:r>
              <a:rPr lang="en-US" smtClean="0"/>
              <a:t> This makes alcohol a hazard to those engaged in mountaing climbing, aviation, and in</a:t>
            </a:r>
          </a:p>
          <a:p>
            <a:endParaRPr lang="en-US" smtClean="0"/>
          </a:p>
          <a:p>
            <a:r>
              <a:rPr lang="en-US" smtClean="0"/>
              <a:t>any person who has a cardiac or pulmonary condition with borderline hypoxia. </a:t>
            </a:r>
          </a:p>
          <a:p>
            <a:endParaRPr lang="en-US" smtClean="0"/>
          </a:p>
          <a:p>
            <a:r>
              <a:rPr lang="en-US" smtClean="0"/>
              <a:t>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idx="1"/>
          </p:nvPr>
        </p:nvSpPr>
        <p:spPr>
          <a:xfrm>
            <a:off x="1219200" y="0"/>
            <a:ext cx="7923213" cy="6858000"/>
          </a:xfrm>
        </p:spPr>
        <p:txBody>
          <a:bodyPr/>
          <a:lstStyle/>
          <a:p>
            <a:r>
              <a:rPr lang="en-US" smtClean="0">
                <a:solidFill>
                  <a:srgbClr val="FF0000"/>
                </a:solidFill>
                <a:latin typeface="Times New Roman" pitchFamily="18" charset="0"/>
              </a:rPr>
              <a:t>(6)   He may fall and sustain a head injury. </a:t>
            </a:r>
          </a:p>
          <a:p>
            <a:r>
              <a:rPr lang="en-US" smtClean="0">
                <a:solidFill>
                  <a:srgbClr val="FF0000"/>
                </a:solidFill>
                <a:latin typeface="Times New Roman" pitchFamily="18" charset="0"/>
              </a:rPr>
              <a:t>(7)   He may fall into water and be drowned. </a:t>
            </a:r>
          </a:p>
          <a:p>
            <a:r>
              <a:rPr lang="en-US" smtClean="0">
                <a:solidFill>
                  <a:srgbClr val="FF0000"/>
                </a:solidFill>
                <a:latin typeface="Times New Roman" pitchFamily="18" charset="0"/>
              </a:rPr>
              <a:t>(8    He may turn on the gas and forget to light the burners. </a:t>
            </a:r>
          </a:p>
          <a:p>
            <a:r>
              <a:rPr lang="en-US" smtClean="0">
                <a:solidFill>
                  <a:srgbClr val="FF0000"/>
                </a:solidFill>
                <a:latin typeface="Times New Roman" pitchFamily="18" charset="0"/>
              </a:rPr>
              <a:t>(9)   He may electrocute himself when fumbling with a plug or a defective</a:t>
            </a:r>
          </a:p>
          <a:p>
            <a:r>
              <a:rPr lang="en-US" smtClean="0">
                <a:solidFill>
                  <a:srgbClr val="FF0000"/>
                </a:solidFill>
                <a:latin typeface="Times New Roman" pitchFamily="18" charset="0"/>
              </a:rPr>
              <a:t>       electrical circuit. </a:t>
            </a:r>
          </a:p>
          <a:p>
            <a:r>
              <a:rPr lang="en-US" smtClean="0">
                <a:solidFill>
                  <a:srgbClr val="FF0000"/>
                </a:solidFill>
                <a:latin typeface="Times New Roman" pitchFamily="18" charset="0"/>
              </a:rPr>
              <a:t>(10) He may take poison by mistaking it for alcohol. </a:t>
            </a:r>
          </a:p>
          <a:p>
            <a:r>
              <a:rPr lang="en-US" smtClean="0">
                <a:solidFill>
                  <a:srgbClr val="FF0000"/>
                </a:solidFill>
                <a:latin typeface="Times New Roman" pitchFamily="18" charset="0"/>
              </a:rPr>
              <a:t>(11) An intoxicated person driving motor vehicle is a grave danger to others. </a:t>
            </a:r>
          </a:p>
          <a:p>
            <a:endParaRPr lang="en-US" smtClean="0">
              <a:solidFill>
                <a:srgbClr val="FF0000"/>
              </a:solidFill>
              <a:latin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idx="1"/>
          </p:nvPr>
        </p:nvSpPr>
        <p:spPr>
          <a:xfrm>
            <a:off x="1295400" y="1981200"/>
            <a:ext cx="7848600" cy="6172200"/>
          </a:xfrm>
        </p:spPr>
        <p:txBody>
          <a:bodyPr/>
          <a:lstStyle/>
          <a:p>
            <a:pPr>
              <a:lnSpc>
                <a:spcPct val="80000"/>
              </a:lnSpc>
            </a:pPr>
            <a:r>
              <a:rPr lang="en-US" sz="4000" smtClean="0">
                <a:solidFill>
                  <a:srgbClr val="0000FF"/>
                </a:solidFill>
                <a:latin typeface="Times New Roman" pitchFamily="18" charset="0"/>
              </a:rPr>
              <a:t>(12) The so-called Saturday night paralysis occurs in the stage of coma, and results from pressure on a nerve trunk, as when an arm hangs over a chair(pressure on the radial nerve).</a:t>
            </a:r>
          </a:p>
          <a:p>
            <a:pPr>
              <a:lnSpc>
                <a:spcPct val="80000"/>
              </a:lnSpc>
            </a:pPr>
            <a:endParaRPr lang="en-US" sz="4000" smtClean="0">
              <a:solidFill>
                <a:srgbClr val="0000FF"/>
              </a:solidFill>
              <a:latin typeface="Times New Roman" pitchFamily="18" charset="0"/>
            </a:endParaRPr>
          </a:p>
          <a:p>
            <a:pPr>
              <a:lnSpc>
                <a:spcPct val="80000"/>
              </a:lnSpc>
            </a:pPr>
            <a:endParaRPr lang="en-US" sz="4000" smtClean="0">
              <a:solidFill>
                <a:srgbClr val="0000FF"/>
              </a:solidFill>
              <a:latin typeface="Times New Roman" pitchFamily="18" charset="0"/>
            </a:endParaRPr>
          </a:p>
          <a:p>
            <a:pPr>
              <a:lnSpc>
                <a:spcPct val="80000"/>
              </a:lnSpc>
            </a:pPr>
            <a:endParaRPr lang="en-US" sz="4000" smtClean="0">
              <a:solidFill>
                <a:srgbClr val="0000FF"/>
              </a:solidFill>
              <a:latin typeface="Times New Roman" pitchFamily="18" charset="0"/>
            </a:endParaRPr>
          </a:p>
          <a:p>
            <a:pPr>
              <a:lnSpc>
                <a:spcPct val="80000"/>
              </a:lnSpc>
            </a:pPr>
            <a:endParaRPr lang="en-US" sz="4000" smtClean="0">
              <a:latin typeface="Times New Roman" pitchFamily="18" charset="0"/>
            </a:endParaRPr>
          </a:p>
          <a:p>
            <a:pPr>
              <a:lnSpc>
                <a:spcPct val="80000"/>
              </a:lnSpc>
            </a:pPr>
            <a:r>
              <a:rPr lang="en-US" smtClean="0"/>
              <a:t>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1143000" y="1371600"/>
            <a:ext cx="7772400" cy="1143000"/>
          </a:xfrm>
        </p:spPr>
        <p:txBody>
          <a:bodyPr rtlCol="0">
            <a:normAutofit fontScale="90000"/>
          </a:bodyPr>
          <a:lstStyle/>
          <a:p>
            <a:pPr fontAlgn="auto">
              <a:spcAft>
                <a:spcPts val="0"/>
              </a:spcAft>
              <a:defRPr/>
            </a:pPr>
            <a:r>
              <a:rPr lang="en-US" sz="4000"/>
              <a:t/>
            </a:r>
            <a:br>
              <a:rPr lang="en-US" sz="4000"/>
            </a:br>
            <a:r>
              <a:rPr lang="en-US" sz="4000"/>
              <a:t>Alcoholic Palimpsests (alcoholic blackout):-</a:t>
            </a:r>
            <a:br>
              <a:rPr lang="en-US" sz="4000"/>
            </a:br>
            <a:endParaRPr lang="en-US" sz="4000"/>
          </a:p>
        </p:txBody>
      </p:sp>
      <p:sp>
        <p:nvSpPr>
          <p:cNvPr id="68611" name="Rectangle 3"/>
          <p:cNvSpPr>
            <a:spLocks noGrp="1" noChangeArrowheads="1"/>
          </p:cNvSpPr>
          <p:nvPr>
            <p:ph idx="1"/>
          </p:nvPr>
        </p:nvSpPr>
        <p:spPr>
          <a:xfrm>
            <a:off x="1370013" y="1676400"/>
            <a:ext cx="7773987" cy="4876800"/>
          </a:xfrm>
        </p:spPr>
        <p:txBody>
          <a:bodyPr/>
          <a:lstStyle/>
          <a:p>
            <a:r>
              <a:rPr lang="en-US" sz="2400" smtClean="0">
                <a:latin typeface="Times New Roman" pitchFamily="18" charset="0"/>
              </a:rPr>
              <a:t>	</a:t>
            </a:r>
            <a:r>
              <a:rPr lang="en-US" sz="2400" smtClean="0">
                <a:solidFill>
                  <a:srgbClr val="0000FF"/>
                </a:solidFill>
                <a:latin typeface="Times New Roman" pitchFamily="18" charset="0"/>
              </a:rPr>
              <a:t>It is a condition seen among alcoholics, and rarely in the non-addictive drinker, after drinking a moderate amount of alcohol.</a:t>
            </a:r>
          </a:p>
          <a:p>
            <a:r>
              <a:rPr lang="en-US" sz="2400" smtClean="0">
                <a:solidFill>
                  <a:srgbClr val="0000FF"/>
                </a:solidFill>
                <a:latin typeface="Times New Roman" pitchFamily="18" charset="0"/>
              </a:rPr>
              <a:t>The behaviour resembles the ‘blackouts’ in anoxaemia. </a:t>
            </a:r>
          </a:p>
          <a:p>
            <a:r>
              <a:rPr lang="en-US" sz="2400" smtClean="0">
                <a:solidFill>
                  <a:srgbClr val="0000FF"/>
                </a:solidFill>
                <a:latin typeface="Times New Roman" pitchFamily="18" charset="0"/>
              </a:rPr>
              <a:t>This may result in the loss of memory of a period during a drinking spell, or in some cases, the inability to recall what happened over a period of days. </a:t>
            </a:r>
          </a:p>
          <a:p>
            <a:r>
              <a:rPr lang="en-US" sz="2400" smtClean="0">
                <a:solidFill>
                  <a:srgbClr val="0000FF"/>
                </a:solidFill>
                <a:latin typeface="Times New Roman" pitchFamily="18" charset="0"/>
              </a:rPr>
              <a:t>Amnesia can be fragmentary or total. </a:t>
            </a:r>
          </a:p>
          <a:p>
            <a:pPr>
              <a:buFontTx/>
              <a:buNone/>
            </a:pPr>
            <a:r>
              <a:rPr lang="en-US" sz="2400" smtClean="0">
                <a:solidFill>
                  <a:srgbClr val="0000FF"/>
                </a:solidFill>
                <a:latin typeface="Times New Roman" pitchFamily="18" charset="0"/>
              </a:rPr>
              <a:t>. </a:t>
            </a:r>
          </a:p>
          <a:p>
            <a:r>
              <a:rPr lang="en-US" sz="2400" smtClean="0">
                <a:solidFill>
                  <a:srgbClr val="0000FF"/>
                </a:solidFill>
                <a:latin typeface="Times New Roman" pitchFamily="18" charset="0"/>
              </a:rPr>
              <a:t>During such state, the person may perform a criminal act, and may not remember this after he recovers from the effects of intoxication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idx="1"/>
          </p:nvPr>
        </p:nvSpPr>
        <p:spPr>
          <a:xfrm>
            <a:off x="1525588" y="609600"/>
            <a:ext cx="7313612" cy="5715000"/>
          </a:xfrm>
        </p:spPr>
        <p:txBody>
          <a:bodyPr/>
          <a:lstStyle/>
          <a:p>
            <a:r>
              <a:rPr lang="en-US" smtClean="0">
                <a:solidFill>
                  <a:srgbClr val="0000FF"/>
                </a:solidFill>
                <a:latin typeface="Times New Roman" pitchFamily="18" charset="0"/>
              </a:rPr>
              <a:t>Symptoms appear 12 to 48 hours after reduction in alcohol intake. </a:t>
            </a:r>
          </a:p>
          <a:p>
            <a:r>
              <a:rPr lang="en-US" smtClean="0">
                <a:solidFill>
                  <a:srgbClr val="0000FF"/>
                </a:solidFill>
                <a:latin typeface="Times New Roman" pitchFamily="18" charset="0"/>
              </a:rPr>
              <a:t>The essential leautres are a coarse tremor of the hands, tongue and eyelids in association with at least one of the following: (a) nausea and vomiting, (b) malaise and weakness, (4) hypertension, tachycardia and sweating, (d) anxiety, depressed mood and irritability, (3) transient hallucinations and illusions, (f) headache and insomnia.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4000" u="sng" smtClean="0"/>
              <a:t>Delirium Tremens:-</a:t>
            </a:r>
            <a:br>
              <a:rPr lang="en-US" sz="4000" u="sng" smtClean="0"/>
            </a:br>
            <a:endParaRPr lang="en-US" sz="4000" u="sng" smtClean="0"/>
          </a:p>
        </p:txBody>
      </p:sp>
      <p:sp>
        <p:nvSpPr>
          <p:cNvPr id="70659" name="Rectangle 3"/>
          <p:cNvSpPr>
            <a:spLocks noGrp="1" noChangeArrowheads="1"/>
          </p:cNvSpPr>
          <p:nvPr>
            <p:ph idx="1"/>
          </p:nvPr>
        </p:nvSpPr>
        <p:spPr>
          <a:xfrm>
            <a:off x="1373188" y="990600"/>
            <a:ext cx="7770812" cy="5486400"/>
          </a:xfrm>
        </p:spPr>
        <p:txBody>
          <a:bodyPr/>
          <a:lstStyle/>
          <a:p>
            <a:pPr>
              <a:buFontTx/>
              <a:buNone/>
            </a:pPr>
            <a:r>
              <a:rPr lang="en-US" smtClean="0"/>
              <a:t> </a:t>
            </a:r>
            <a:r>
              <a:rPr lang="en-US" sz="3600" smtClean="0">
                <a:solidFill>
                  <a:srgbClr val="FF00FF"/>
                </a:solidFill>
                <a:latin typeface="Times New Roman" pitchFamily="18" charset="0"/>
              </a:rPr>
              <a:t>This results from the long continued action of the poison on the brain. </a:t>
            </a:r>
          </a:p>
          <a:p>
            <a:pPr>
              <a:buFontTx/>
              <a:buNone/>
            </a:pPr>
            <a:r>
              <a:rPr lang="en-US" sz="3600" smtClean="0">
                <a:solidFill>
                  <a:srgbClr val="FF00FF"/>
                </a:solidFill>
                <a:latin typeface="Times New Roman" pitchFamily="18" charset="0"/>
              </a:rPr>
              <a:t>It occurs in chronic alcoholics due to </a:t>
            </a:r>
          </a:p>
          <a:p>
            <a:pPr>
              <a:buFontTx/>
              <a:buNone/>
            </a:pPr>
            <a:r>
              <a:rPr lang="en-US" sz="3600" smtClean="0">
                <a:solidFill>
                  <a:srgbClr val="FF00FF"/>
                </a:solidFill>
                <a:latin typeface="Times New Roman" pitchFamily="18" charset="0"/>
              </a:rPr>
              <a:t>temporary (Sudden withdrawal of alcohol, </a:t>
            </a:r>
          </a:p>
          <a:p>
            <a:pPr>
              <a:buFontTx/>
              <a:buNone/>
            </a:pPr>
            <a:r>
              <a:rPr lang="en-US" sz="3600" smtClean="0">
                <a:solidFill>
                  <a:srgbClr val="FF00FF"/>
                </a:solidFill>
                <a:latin typeface="Times New Roman" pitchFamily="18" charset="0"/>
              </a:rPr>
              <a:t>Shock after receiving an injury, such as fracture of a bone,</a:t>
            </a:r>
          </a:p>
          <a:p>
            <a:pPr>
              <a:buFontTx/>
              <a:buNone/>
            </a:pPr>
            <a:r>
              <a:rPr lang="en-US" sz="3600" smtClean="0">
                <a:solidFill>
                  <a:srgbClr val="FF00FF"/>
                </a:solidFill>
                <a:latin typeface="Times New Roman" pitchFamily="18" charset="0"/>
              </a:rPr>
              <a:t> from acute infection, such as pneumonia, influenza, erysipelas, etc.</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idx="1"/>
          </p:nvPr>
        </p:nvSpPr>
        <p:spPr>
          <a:xfrm>
            <a:off x="1295400" y="304800"/>
            <a:ext cx="7848600" cy="6172200"/>
          </a:xfrm>
        </p:spPr>
        <p:txBody>
          <a:bodyPr/>
          <a:lstStyle/>
          <a:p>
            <a:pPr>
              <a:lnSpc>
                <a:spcPct val="80000"/>
              </a:lnSpc>
            </a:pPr>
            <a:r>
              <a:rPr lang="en-US" smtClean="0">
                <a:solidFill>
                  <a:srgbClr val="FF00FF"/>
                </a:solidFill>
                <a:latin typeface="Times New Roman" pitchFamily="18" charset="0"/>
              </a:rPr>
              <a:t>It typically begins 72 to 96 hours after the last drink. There is an acute attack of insanity in which the main symptoms are coarse muscular tremors of face, tongue and hands, insomnia, restlessness, loss of memory, uncontrollable fear and has tendency to commit  suicide, homicide or violent assault or to case damage to property. Other symptoms are diarrhea, dilated pupils, fever, tachycardia and hypertension. There is disorientation as to time and owing to hallucinations of the sight and hearing. The patient imagines that insects are crawling under the skin, or snakes are crawling on his bed. It is considered unsoundness of mind, and not intoxication. Death occurs in about 5% of cases. To control agitation diazepam should be given.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noFill/>
        </p:spPr>
        <p:txBody>
          <a:bodyPr/>
          <a:lstStyle/>
          <a:p>
            <a:pPr algn="ctr"/>
            <a:r>
              <a:rPr lang="en-US" b="1" u="sng" smtClean="0">
                <a:solidFill>
                  <a:srgbClr val="FF00FF"/>
                </a:solidFill>
              </a:rPr>
              <a:t>ALCOHOL</a:t>
            </a:r>
          </a:p>
        </p:txBody>
      </p:sp>
      <p:pic>
        <p:nvPicPr>
          <p:cNvPr id="8195" name="Picture 6" descr="onrocks2"/>
          <p:cNvPicPr>
            <a:picLocks noGrp="1" noChangeAspect="1" noChangeArrowheads="1" noCrop="1"/>
          </p:cNvPicPr>
          <p:nvPr>
            <p:ph idx="1"/>
          </p:nvPr>
        </p:nvPicPr>
        <p:blipFill>
          <a:blip r:embed="rId2"/>
          <a:srcRect/>
          <a:stretch>
            <a:fillRect/>
          </a:stretch>
        </p:blipFill>
        <p:spPr>
          <a:xfrm>
            <a:off x="3757613" y="2862263"/>
            <a:ext cx="1628775" cy="2276475"/>
          </a:xfrm>
          <a:noFill/>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z="4000" smtClean="0"/>
              <a:t>(2) Alcoholic Polyneuritis and Korsakoff’s psychosis:-</a:t>
            </a:r>
          </a:p>
        </p:txBody>
      </p:sp>
      <p:sp>
        <p:nvSpPr>
          <p:cNvPr id="72707" name="Rectangle 3"/>
          <p:cNvSpPr>
            <a:spLocks noGrp="1" noChangeArrowheads="1"/>
          </p:cNvSpPr>
          <p:nvPr>
            <p:ph idx="1"/>
          </p:nvPr>
        </p:nvSpPr>
        <p:spPr/>
        <p:txBody>
          <a:bodyPr/>
          <a:lstStyle/>
          <a:p>
            <a:r>
              <a:rPr lang="en-US" sz="4400" smtClean="0">
                <a:solidFill>
                  <a:srgbClr val="FF00FF"/>
                </a:solidFill>
                <a:latin typeface="Times New Roman" pitchFamily="18" charset="0"/>
              </a:rPr>
              <a:t>The symptoms of polyneuritis are weakness, pain in the extremities, wrist and foot drop, unsteady gait, loss of deep reflexes and tenderness of muscles of arms and legs</a:t>
            </a:r>
            <a:r>
              <a:rPr lang="en-US" smtClean="0">
                <a:solidFill>
                  <a:srgbClr val="FF00FF"/>
                </a:solidFill>
              </a:rPr>
              <a:t>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4000" smtClean="0"/>
              <a:t>(3) Alcoholic Paranoia:-</a:t>
            </a:r>
            <a:br>
              <a:rPr lang="en-US" sz="4000" smtClean="0"/>
            </a:br>
            <a:endParaRPr lang="en-US" sz="4000" smtClean="0"/>
          </a:p>
        </p:txBody>
      </p:sp>
      <p:sp>
        <p:nvSpPr>
          <p:cNvPr id="139267" name="Rectangle 3"/>
          <p:cNvSpPr>
            <a:spLocks noGrp="1" noChangeArrowheads="1"/>
          </p:cNvSpPr>
          <p:nvPr>
            <p:ph idx="1"/>
          </p:nvPr>
        </p:nvSpPr>
        <p:spPr>
          <a:xfrm>
            <a:off x="1371600" y="1066800"/>
            <a:ext cx="7772400" cy="4114800"/>
          </a:xfrm>
        </p:spPr>
        <p:txBody>
          <a:bodyPr rtlCol="0">
            <a:normAutofit lnSpcReduction="10000"/>
          </a:bodyPr>
          <a:lstStyle/>
          <a:p>
            <a:pPr fontAlgn="auto">
              <a:spcAft>
                <a:spcPts val="0"/>
              </a:spcAft>
              <a:buFont typeface="Arial" panose="020B0604020202020204" pitchFamily="34" charset="0"/>
              <a:buChar char="•"/>
              <a:defRPr/>
            </a:pPr>
            <a:r>
              <a:rPr lang="en-US" sz="4000">
                <a:solidFill>
                  <a:srgbClr val="0000FF"/>
                </a:solidFill>
                <a:latin typeface="Times New Roman" panose="02020603050405020304" pitchFamily="18" charset="0"/>
              </a:rPr>
              <a:t>In this there are fixed delusions but no hallucinations.</a:t>
            </a:r>
          </a:p>
          <a:p>
            <a:pPr fontAlgn="auto">
              <a:spcAft>
                <a:spcPts val="0"/>
              </a:spcAft>
              <a:buFont typeface="Arial" panose="020B0604020202020204" pitchFamily="34" charset="0"/>
              <a:buChar char="•"/>
              <a:defRPr/>
            </a:pPr>
            <a:r>
              <a:rPr lang="en-US" sz="4000">
                <a:solidFill>
                  <a:srgbClr val="0000FF"/>
                </a:solidFill>
                <a:latin typeface="Times New Roman" panose="02020603050405020304" pitchFamily="18" charset="0"/>
              </a:rPr>
              <a:t> </a:t>
            </a:r>
          </a:p>
          <a:p>
            <a:pPr fontAlgn="auto">
              <a:spcAft>
                <a:spcPts val="0"/>
              </a:spcAft>
              <a:buFont typeface="Arial" panose="020B0604020202020204" pitchFamily="34" charset="0"/>
              <a:buChar char="•"/>
              <a:defRPr/>
            </a:pPr>
            <a:r>
              <a:rPr lang="en-US" sz="4000">
                <a:solidFill>
                  <a:srgbClr val="0000FF"/>
                </a:solidFill>
                <a:latin typeface="Times New Roman" panose="02020603050405020304" pitchFamily="18" charset="0"/>
              </a:rPr>
              <a:t>The person becomes deeply suspicious of the motives and actions of those he meets and of his family members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z="4000" u="sng" smtClean="0"/>
              <a:t>Acute Alcoholic Hallucinosis:-</a:t>
            </a:r>
            <a:r>
              <a:rPr lang="en-US" sz="4000" smtClean="0"/>
              <a:t/>
            </a:r>
            <a:br>
              <a:rPr lang="en-US" sz="4000" smtClean="0"/>
            </a:br>
            <a:endParaRPr lang="en-US" sz="4000" smtClean="0"/>
          </a:p>
        </p:txBody>
      </p:sp>
      <p:sp>
        <p:nvSpPr>
          <p:cNvPr id="74755" name="Rectangle 3"/>
          <p:cNvSpPr>
            <a:spLocks noGrp="1" noChangeArrowheads="1"/>
          </p:cNvSpPr>
          <p:nvPr>
            <p:ph idx="1"/>
          </p:nvPr>
        </p:nvSpPr>
        <p:spPr>
          <a:xfrm>
            <a:off x="1371600" y="838200"/>
            <a:ext cx="7391400" cy="5715000"/>
          </a:xfrm>
        </p:spPr>
        <p:txBody>
          <a:bodyPr/>
          <a:lstStyle/>
          <a:p>
            <a:r>
              <a:rPr lang="en-US" smtClean="0"/>
              <a:t>	</a:t>
            </a:r>
            <a:r>
              <a:rPr lang="en-US" sz="4000" smtClean="0">
                <a:solidFill>
                  <a:srgbClr val="FF0000"/>
                </a:solidFill>
                <a:latin typeface="Times New Roman" pitchFamily="18" charset="0"/>
              </a:rPr>
              <a:t>Persistent hallucinations develop within 48 hours after cessation of alcohol intake.</a:t>
            </a:r>
          </a:p>
          <a:p>
            <a:r>
              <a:rPr lang="en-US" sz="4000" smtClean="0">
                <a:solidFill>
                  <a:srgbClr val="FF0000"/>
                </a:solidFill>
                <a:latin typeface="Times New Roman" pitchFamily="18" charset="0"/>
              </a:rPr>
              <a:t> The hallucinations may be auditory or visual and their content is usually unpleasant and disturbing. </a:t>
            </a:r>
          </a:p>
          <a:p>
            <a:r>
              <a:rPr lang="en-US" sz="4000" smtClean="0">
                <a:solidFill>
                  <a:srgbClr val="FF0000"/>
                </a:solidFill>
                <a:latin typeface="Times New Roman" pitchFamily="18" charset="0"/>
              </a:rPr>
              <a:t>The disorder may last several weeks or months.</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z="4000" smtClean="0"/>
              <a:t>(5) Alcoholic Epilepsy:-</a:t>
            </a:r>
            <a:br>
              <a:rPr lang="en-US" sz="4000" smtClean="0"/>
            </a:br>
            <a:endParaRPr lang="en-US" sz="4000" smtClean="0"/>
          </a:p>
        </p:txBody>
      </p:sp>
      <p:sp>
        <p:nvSpPr>
          <p:cNvPr id="75779" name="Rectangle 3"/>
          <p:cNvSpPr>
            <a:spLocks noGrp="1" noChangeArrowheads="1"/>
          </p:cNvSpPr>
          <p:nvPr>
            <p:ph idx="1"/>
          </p:nvPr>
        </p:nvSpPr>
        <p:spPr/>
        <p:txBody>
          <a:bodyPr/>
          <a:lstStyle/>
          <a:p>
            <a:r>
              <a:rPr lang="en-US" sz="3600" smtClean="0">
                <a:solidFill>
                  <a:srgbClr val="FF0000"/>
                </a:solidFill>
                <a:latin typeface="Times New Roman" pitchFamily="18" charset="0"/>
              </a:rPr>
              <a:t>Seizures occur after a day or more of the termination of a drinking session. </a:t>
            </a:r>
          </a:p>
          <a:p>
            <a:endParaRPr lang="en-US" sz="3600" smtClean="0">
              <a:solidFill>
                <a:srgbClr val="FF0000"/>
              </a:solidFill>
              <a:latin typeface="Times New Roman" pitchFamily="18" charset="0"/>
            </a:endParaRPr>
          </a:p>
          <a:p>
            <a:r>
              <a:rPr lang="en-US" sz="3600" smtClean="0">
                <a:solidFill>
                  <a:srgbClr val="FF0000"/>
                </a:solidFill>
                <a:latin typeface="Times New Roman" pitchFamily="18" charset="0"/>
              </a:rPr>
              <a:t>Sometimes, the attacks may occur while the patient is actually drinking</a:t>
            </a:r>
            <a:r>
              <a:rPr lang="en-US" sz="3600" smtClean="0">
                <a:solidFill>
                  <a:srgbClr val="FF0000"/>
                </a:solidFill>
              </a:rPr>
              <a:t>.</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4000" smtClean="0"/>
              <a:t>(6) Wernicke’s Encephalopathy:-</a:t>
            </a:r>
            <a:br>
              <a:rPr lang="en-US" sz="4000" smtClean="0"/>
            </a:br>
            <a:endParaRPr lang="en-US" sz="4000" smtClean="0"/>
          </a:p>
        </p:txBody>
      </p:sp>
      <p:sp>
        <p:nvSpPr>
          <p:cNvPr id="76803" name="Rectangle 3"/>
          <p:cNvSpPr>
            <a:spLocks noGrp="1" noChangeArrowheads="1"/>
          </p:cNvSpPr>
          <p:nvPr>
            <p:ph idx="1"/>
          </p:nvPr>
        </p:nvSpPr>
        <p:spPr>
          <a:xfrm>
            <a:off x="1447800" y="990600"/>
            <a:ext cx="7694613" cy="5562600"/>
          </a:xfrm>
        </p:spPr>
        <p:txBody>
          <a:bodyPr/>
          <a:lstStyle/>
          <a:p>
            <a:pPr>
              <a:lnSpc>
                <a:spcPct val="80000"/>
              </a:lnSpc>
            </a:pPr>
            <a:r>
              <a:rPr lang="en-US" smtClean="0"/>
              <a:t>	</a:t>
            </a:r>
            <a:r>
              <a:rPr lang="en-US" smtClean="0">
                <a:latin typeface="Times New Roman" pitchFamily="18" charset="0"/>
              </a:rPr>
              <a:t>This results from a brain or spinal cord lesion due to heavy drinking, vitamin B, deficiency occurs.</a:t>
            </a:r>
          </a:p>
          <a:p>
            <a:pPr>
              <a:lnSpc>
                <a:spcPct val="80000"/>
              </a:lnSpc>
            </a:pPr>
            <a:r>
              <a:rPr lang="en-US" smtClean="0">
                <a:latin typeface="Times New Roman" pitchFamily="18" charset="0"/>
              </a:rPr>
              <a:t>	Symptoms include disturbance of consciousness, drowsiness, amnesia, peripheral neuropathy, external ocular palsies, ophthalmoplegia, nystagmus, ataxia, delirium and stupor.. </a:t>
            </a:r>
          </a:p>
          <a:p>
            <a:pPr>
              <a:lnSpc>
                <a:spcPct val="80000"/>
              </a:lnSpc>
            </a:pPr>
            <a:r>
              <a:rPr lang="en-US" smtClean="0">
                <a:latin typeface="Times New Roman" pitchFamily="18" charset="0"/>
              </a:rPr>
              <a:t>If untreated in con progress to a more chronic condition known as </a:t>
            </a:r>
            <a:r>
              <a:rPr lang="en-US" smtClean="0">
                <a:solidFill>
                  <a:srgbClr val="FF0000"/>
                </a:solidFill>
                <a:latin typeface="Times New Roman" pitchFamily="18" charset="0"/>
              </a:rPr>
              <a:t>Korsakoff psychosis,</a:t>
            </a:r>
            <a:r>
              <a:rPr lang="en-US" smtClean="0">
                <a:latin typeface="Times New Roman" pitchFamily="18" charset="0"/>
              </a:rPr>
              <a:t> in which impairment of short-term memory with inability to learn new information and confabulation (recitation of imaginary experience to fill gaps in the memory) are seen.</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4000" smtClean="0"/>
              <a:t>(7) Cardiac dysrhythmias:-</a:t>
            </a:r>
            <a:br>
              <a:rPr lang="en-US" sz="4000" smtClean="0"/>
            </a:br>
            <a:endParaRPr lang="en-US" sz="4000" smtClean="0"/>
          </a:p>
        </p:txBody>
      </p:sp>
      <p:sp>
        <p:nvSpPr>
          <p:cNvPr id="77827" name="Rectangle 3"/>
          <p:cNvSpPr>
            <a:spLocks noGrp="1" noChangeArrowheads="1"/>
          </p:cNvSpPr>
          <p:nvPr>
            <p:ph idx="1"/>
          </p:nvPr>
        </p:nvSpPr>
        <p:spPr/>
        <p:txBody>
          <a:bodyPr/>
          <a:lstStyle/>
          <a:p>
            <a:r>
              <a:rPr lang="en-US" smtClean="0"/>
              <a:t>	</a:t>
            </a:r>
            <a:r>
              <a:rPr lang="en-US" sz="3600" smtClean="0">
                <a:solidFill>
                  <a:srgbClr val="FF0000"/>
                </a:solidFill>
                <a:latin typeface="Times New Roman" pitchFamily="18" charset="0"/>
              </a:rPr>
              <a:t>In alcohol withdrawal tachyrhythmias are common probably because of high adrenergic nervous system activity, which may cause sudden death</a:t>
            </a:r>
            <a:r>
              <a:rPr lang="en-US" smtClean="0"/>
              <a:t>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idx="1"/>
          </p:nvPr>
        </p:nvSpPr>
        <p:spPr>
          <a:xfrm>
            <a:off x="1371600" y="304800"/>
            <a:ext cx="7467600" cy="6172200"/>
          </a:xfrm>
        </p:spPr>
        <p:txBody>
          <a:bodyPr/>
          <a:lstStyle/>
          <a:p>
            <a:r>
              <a:rPr lang="en-US" smtClean="0">
                <a:solidFill>
                  <a:srgbClr val="FF0000"/>
                </a:solidFill>
                <a:latin typeface="Times New Roman" pitchFamily="18" charset="0"/>
              </a:rPr>
              <a:t>(8) Marchiafava’s syndrome:-</a:t>
            </a:r>
          </a:p>
          <a:p>
            <a:r>
              <a:rPr lang="en-US" smtClean="0">
                <a:solidFill>
                  <a:srgbClr val="FF0000"/>
                </a:solidFill>
                <a:latin typeface="Times New Roman" pitchFamily="18" charset="0"/>
              </a:rPr>
              <a:t>	Degeneration of the corpus callosum may occur in alcoholics.</a:t>
            </a:r>
          </a:p>
          <a:p>
            <a:endParaRPr lang="en-US" smtClean="0">
              <a:solidFill>
                <a:srgbClr val="FF0000"/>
              </a:solidFill>
              <a:latin typeface="Times New Roman" pitchFamily="18" charset="0"/>
            </a:endParaRPr>
          </a:p>
          <a:p>
            <a:r>
              <a:rPr lang="en-US" smtClean="0">
                <a:solidFill>
                  <a:srgbClr val="FF0000"/>
                </a:solidFill>
                <a:latin typeface="Times New Roman" pitchFamily="18" charset="0"/>
              </a:rPr>
              <a:t>(9) Mallory-Weiss Syndrome:-</a:t>
            </a:r>
          </a:p>
          <a:p>
            <a:r>
              <a:rPr lang="en-US" smtClean="0">
                <a:solidFill>
                  <a:srgbClr val="FF0000"/>
                </a:solidFill>
                <a:latin typeface="Times New Roman" pitchFamily="18" charset="0"/>
              </a:rPr>
              <a:t>Ruptured oesophagus with. mediastinitis occurs</a:t>
            </a:r>
          </a:p>
          <a:p>
            <a:endParaRPr lang="en-US" smtClean="0">
              <a:solidFill>
                <a:srgbClr val="FF0000"/>
              </a:solidFill>
              <a:latin typeface="Times New Roman" pitchFamily="18" charset="0"/>
            </a:endParaRPr>
          </a:p>
          <a:p>
            <a:r>
              <a:rPr lang="en-US" smtClean="0">
                <a:solidFill>
                  <a:srgbClr val="FF0000"/>
                </a:solidFill>
                <a:latin typeface="Times New Roman" pitchFamily="18" charset="0"/>
              </a:rPr>
              <a:t>(10) Malnutrition.</a:t>
            </a:r>
          </a:p>
          <a:p>
            <a:endParaRPr lang="en-US" smtClean="0">
              <a:solidFill>
                <a:srgbClr val="FF0000"/>
              </a:solidFill>
              <a:latin typeface="Times New Roman" pitchFamily="18" charset="0"/>
            </a:endParaRPr>
          </a:p>
          <a:p>
            <a:r>
              <a:rPr lang="en-US" smtClean="0">
                <a:solidFill>
                  <a:srgbClr val="FF0000"/>
                </a:solidFill>
                <a:latin typeface="Times New Roman" pitchFamily="18" charset="0"/>
              </a:rPr>
              <a:t>(11) Gastric and peptic ulcer.</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1524000" y="304800"/>
            <a:ext cx="7620000" cy="6553200"/>
          </a:xfrm>
        </p:spPr>
        <p:txBody>
          <a:bodyPr/>
          <a:lstStyle/>
          <a:p>
            <a:r>
              <a:rPr lang="en-US" sz="3600" smtClean="0">
                <a:solidFill>
                  <a:srgbClr val="0000FF"/>
                </a:solidFill>
                <a:latin typeface="Times New Roman" pitchFamily="18" charset="0"/>
              </a:rPr>
              <a:t>(12) Cirrhosis.</a:t>
            </a:r>
          </a:p>
          <a:p>
            <a:r>
              <a:rPr lang="en-US" sz="3600" smtClean="0">
                <a:solidFill>
                  <a:srgbClr val="0000FF"/>
                </a:solidFill>
                <a:latin typeface="Times New Roman" pitchFamily="18" charset="0"/>
              </a:rPr>
              <a:t>(13) Myocarditis.</a:t>
            </a:r>
          </a:p>
          <a:p>
            <a:r>
              <a:rPr lang="en-US" sz="3600" smtClean="0">
                <a:solidFill>
                  <a:srgbClr val="0000FF"/>
                </a:solidFill>
                <a:latin typeface="Times New Roman" pitchFamily="18" charset="0"/>
              </a:rPr>
              <a:t>(14) Pancreatitis.</a:t>
            </a:r>
          </a:p>
          <a:p>
            <a:r>
              <a:rPr lang="en-US" sz="3600" smtClean="0">
                <a:solidFill>
                  <a:srgbClr val="0000FF"/>
                </a:solidFill>
                <a:latin typeface="Times New Roman" pitchFamily="18" charset="0"/>
              </a:rPr>
              <a:t>(15) Mental illness. Depression and high risk for suicide.</a:t>
            </a:r>
          </a:p>
          <a:p>
            <a:r>
              <a:rPr lang="en-US" sz="3600" smtClean="0">
                <a:solidFill>
                  <a:srgbClr val="0000FF"/>
                </a:solidFill>
                <a:latin typeface="Times New Roman" pitchFamily="18" charset="0"/>
              </a:rPr>
              <a:t>(16) Alcohol creates a disturbance in tryptophane metabolism. Conversion of tryptophane to  5-hydroxyindolacetic acid (the urinary metabolite of serotonin) is depressed in the chronic alcoholic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295400" y="304800"/>
            <a:ext cx="7847013" cy="6553200"/>
          </a:xfrm>
        </p:spPr>
        <p:txBody>
          <a:bodyPr/>
          <a:lstStyle/>
          <a:p>
            <a:r>
              <a:rPr lang="en-US" smtClean="0">
                <a:solidFill>
                  <a:srgbClr val="FF00FF"/>
                </a:solidFill>
              </a:rPr>
              <a:t>The term alcohol in common use refers to ethyl alcohol (C2H5OH). </a:t>
            </a:r>
          </a:p>
          <a:p>
            <a:r>
              <a:rPr lang="en-US" smtClean="0">
                <a:solidFill>
                  <a:srgbClr val="FF00FF"/>
                </a:solidFill>
              </a:rPr>
              <a:t>It is a transparent, colourless, volatile liquid, having a characteristic spirituous odour and a burning taste.</a:t>
            </a:r>
          </a:p>
          <a:p>
            <a:r>
              <a:rPr lang="en-US" smtClean="0">
                <a:solidFill>
                  <a:srgbClr val="FF00FF"/>
                </a:solidFill>
              </a:rPr>
              <a:t> Absolute alcohol contains 99.95% alcohol; </a:t>
            </a:r>
          </a:p>
          <a:p>
            <a:r>
              <a:rPr lang="en-US" smtClean="0">
                <a:solidFill>
                  <a:srgbClr val="FF00FF"/>
                </a:solidFill>
              </a:rPr>
              <a:t>Rectified spirit contains 90% alcohol, </a:t>
            </a:r>
          </a:p>
          <a:p>
            <a:r>
              <a:rPr lang="en-US" smtClean="0">
                <a:solidFill>
                  <a:srgbClr val="FF00FF"/>
                </a:solidFill>
              </a:rPr>
              <a:t>Industrial methylated spirit or denatured alcohol is a mixture consisting of alcohol 95% and 5% of wood naphtha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2"/>
          <p:cNvSpPr>
            <a:spLocks noGrp="1" noChangeArrowheads="1"/>
          </p:cNvSpPr>
          <p:nvPr>
            <p:ph type="title"/>
          </p:nvPr>
        </p:nvSpPr>
        <p:spPr/>
        <p:txBody>
          <a:bodyPr/>
          <a:lstStyle/>
          <a:p>
            <a:r>
              <a:rPr lang="en-US" u="sng" smtClean="0"/>
              <a:t>Absorption:-</a:t>
            </a:r>
          </a:p>
        </p:txBody>
      </p:sp>
      <p:sp>
        <p:nvSpPr>
          <p:cNvPr id="10243" name="Rectangle 13"/>
          <p:cNvSpPr>
            <a:spLocks noGrp="1" noChangeArrowheads="1"/>
          </p:cNvSpPr>
          <p:nvPr>
            <p:ph idx="1"/>
          </p:nvPr>
        </p:nvSpPr>
        <p:spPr>
          <a:xfrm>
            <a:off x="1295400" y="1524000"/>
            <a:ext cx="7847013" cy="5334000"/>
          </a:xfrm>
        </p:spPr>
        <p:txBody>
          <a:bodyPr/>
          <a:lstStyle/>
          <a:p>
            <a:r>
              <a:rPr lang="en-US" smtClean="0">
                <a:solidFill>
                  <a:srgbClr val="0000FF"/>
                </a:solidFill>
              </a:rPr>
              <a:t>Requires no digestion prior to absorption.</a:t>
            </a:r>
          </a:p>
          <a:p>
            <a:r>
              <a:rPr lang="en-US" smtClean="0">
                <a:solidFill>
                  <a:srgbClr val="0000FF"/>
                </a:solidFill>
              </a:rPr>
              <a:t> Its small molecular size permits it to pass readily through membranes by simple diffusion.</a:t>
            </a:r>
          </a:p>
          <a:p>
            <a:r>
              <a:rPr lang="en-US" smtClean="0">
                <a:solidFill>
                  <a:srgbClr val="0000FF"/>
                </a:solidFill>
              </a:rPr>
              <a:t> Absorption from the stomach and small intestine begins almost immediately upon ingestion. </a:t>
            </a:r>
          </a:p>
          <a:p>
            <a:r>
              <a:rPr lang="en-US" smtClean="0">
                <a:solidFill>
                  <a:srgbClr val="0000FF"/>
                </a:solidFill>
              </a:rPr>
              <a:t>About 20% is absorbed from the stomach and 80% through small intestine.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238</TotalTime>
  <Words>3369</Words>
  <Application>Microsoft Office PowerPoint</Application>
  <PresentationFormat>On-screen Show (4:3)</PresentationFormat>
  <Paragraphs>354</Paragraphs>
  <Slides>77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77</vt:i4>
      </vt:variant>
    </vt:vector>
  </HeadingPairs>
  <TitlesOfParts>
    <vt:vector size="83" baseType="lpstr">
      <vt:lpstr>Arial</vt:lpstr>
      <vt:lpstr>Book Antiqua</vt:lpstr>
      <vt:lpstr>Calibri</vt:lpstr>
      <vt:lpstr>Calibri Light</vt:lpstr>
      <vt:lpstr>Times New Roman</vt:lpstr>
      <vt:lpstr>Office Theme</vt:lpstr>
      <vt:lpstr>PowerPoint Presentation</vt:lpstr>
      <vt:lpstr>PowerPoint Presentation</vt:lpstr>
      <vt:lpstr>C N S DEPRESSANTS</vt:lpstr>
      <vt:lpstr>PowerPoint Presentation</vt:lpstr>
      <vt:lpstr>Classification </vt:lpstr>
      <vt:lpstr>INEBRIENT POISONS</vt:lpstr>
      <vt:lpstr>ALCOHOL</vt:lpstr>
      <vt:lpstr>PowerPoint Presentation</vt:lpstr>
      <vt:lpstr>Absorption:-</vt:lpstr>
      <vt:lpstr>PowerPoint Presentation</vt:lpstr>
      <vt:lpstr>Distribution:-</vt:lpstr>
      <vt:lpstr>     </vt:lpstr>
      <vt:lpstr>Metabolism:-</vt:lpstr>
      <vt:lpstr>PowerPoint Presentation</vt:lpstr>
      <vt:lpstr>PowerPoint Presentation</vt:lpstr>
      <vt:lpstr>PowerPoint Presentation</vt:lpstr>
      <vt:lpstr>Action:-</vt:lpstr>
      <vt:lpstr>PowerPoint Presentation</vt:lpstr>
      <vt:lpstr>PowerPoint Presentation</vt:lpstr>
      <vt:lpstr>Cause of Death:-</vt:lpstr>
      <vt:lpstr>Symptoms:-</vt:lpstr>
      <vt:lpstr>. Stage of Excitement </vt:lpstr>
      <vt:lpstr>PowerPoint Presentation</vt:lpstr>
      <vt:lpstr>PowerPoint Presentation</vt:lpstr>
      <vt:lpstr>PowerPoint Presentation</vt:lpstr>
      <vt:lpstr>2. Stage of Incoordination </vt:lpstr>
      <vt:lpstr>PowerPoint Presentation</vt:lpstr>
      <vt:lpstr>3. Stage of Coma:-</vt:lpstr>
      <vt:lpstr> Mc Ewan Sign </vt:lpstr>
      <vt:lpstr>Micturition syncope</vt:lpstr>
      <vt:lpstr>Munich Beer heart</vt:lpstr>
      <vt:lpstr>PowerPoint Presentation</vt:lpstr>
      <vt:lpstr>Fatal Dose:- </vt:lpstr>
      <vt:lpstr>Tolerance to Alcohol:-</vt:lpstr>
      <vt:lpstr>Treatment:-</vt:lpstr>
      <vt:lpstr>PowerPoint Presentation</vt:lpstr>
      <vt:lpstr>Post-mortem Appearances:-</vt:lpstr>
      <vt:lpstr>Alcohol addicts </vt:lpstr>
      <vt:lpstr>PowerPoint Presentation</vt:lpstr>
      <vt:lpstr>Post-mortem Appearances </vt:lpstr>
      <vt:lpstr>Treatment:-</vt:lpstr>
      <vt:lpstr>PowerPoint Presentation</vt:lpstr>
      <vt:lpstr>PowerPoint Presentation</vt:lpstr>
      <vt:lpstr>PowerPoint Presentation</vt:lpstr>
      <vt:lpstr>PowerPoint Presentation</vt:lpstr>
      <vt:lpstr>DRUNKENNESS</vt:lpstr>
      <vt:lpstr>PowerPoint Presentation</vt:lpstr>
      <vt:lpstr>A Model Scheme of Medical Examination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Breath:-</vt:lpstr>
      <vt:lpstr>PowerPoint Presentation</vt:lpstr>
      <vt:lpstr>Medical Terminology </vt:lpstr>
      <vt:lpstr>PowerPoint Presentation</vt:lpstr>
      <vt:lpstr>  Drunk:-  </vt:lpstr>
      <vt:lpstr>PowerPoint Presentation</vt:lpstr>
      <vt:lpstr>Hazards of Alcohol:-</vt:lpstr>
      <vt:lpstr>PowerPoint Presentation</vt:lpstr>
      <vt:lpstr>PowerPoint Presentation</vt:lpstr>
      <vt:lpstr>PowerPoint Presentation</vt:lpstr>
      <vt:lpstr> Alcoholic Palimpsests (alcoholic blackout):- </vt:lpstr>
      <vt:lpstr>PowerPoint Presentation</vt:lpstr>
      <vt:lpstr>Delirium Tremens:- </vt:lpstr>
      <vt:lpstr>PowerPoint Presentation</vt:lpstr>
      <vt:lpstr>(2) Alcoholic Polyneuritis and Korsakoff’s psychosis:-</vt:lpstr>
      <vt:lpstr>(3) Alcoholic Paranoia:- </vt:lpstr>
      <vt:lpstr>Acute Alcoholic Hallucinosis:- </vt:lpstr>
      <vt:lpstr>(5) Alcoholic Epilepsy:- </vt:lpstr>
      <vt:lpstr>(6) Wernicke’s Encephalopathy:- </vt:lpstr>
      <vt:lpstr>(7) Cardiac dysrhythmias:-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Doctor</dc:creator>
  <cp:lastModifiedBy>Lib Lab One</cp:lastModifiedBy>
  <cp:revision>69</cp:revision>
  <dcterms:created xsi:type="dcterms:W3CDTF">2007-06-07T11:52:03Z</dcterms:created>
  <dcterms:modified xsi:type="dcterms:W3CDTF">2021-02-01T07:51:22Z</dcterms:modified>
</cp:coreProperties>
</file>