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7D839-8319-4AB5-9950-6A76F4420F54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5C4A-C3B1-496F-839A-E1349B49A2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3B77-70CD-4322-954B-DF493BCA23DE}" type="datetime1">
              <a:rPr lang="en-US" smtClean="0"/>
              <a:t>12/31/2019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50E3-B742-4BB7-9770-DF6C9BE4A047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92EF-4AC8-43B4-8EC3-D591310E2921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9BA903-BA26-4F93-BAF0-9F2C3B25C5F4}" type="datetime1">
              <a:rPr lang="en-US" altLang="en-US" smtClean="0"/>
              <a:t>12/31/2019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Dr.L.Girija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5CE9B6-FC76-45CD-87F0-CD1CE05A65C3}" type="slidenum">
              <a:rPr lang="en-US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A774-D060-4DBB-B8BB-543A304C00E0}" type="datetime1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20E7A-CFC7-4FA8-9F3E-DC1EC077E54B}" type="datetime1">
              <a:rPr lang="en-US" smtClean="0"/>
              <a:t>12/31/2019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6AD20B-1F72-4F62-A0F6-54CBD78FCE77}" type="datetime1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3B7BE-95F0-44DF-A46F-21D18AFEC37E}" type="datetime1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2F4A-B4DC-401C-8F59-72C1F6CC77D4}" type="datetime1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4A5A-3B9E-4E7B-81DD-73F100317A61}" type="datetime1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3A701-A187-4AE8-BFB1-630AE3E85514}" type="datetime1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6AD4843-3E8B-4F88-9AC3-161B31B33A55}" type="datetime1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FF9EE0-9AAC-4CFA-8619-75CE0C8762FF}" type="datetime1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Dr.L.Girija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731209-F4C1-4580-B0A1-BCAB2B05BFD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429000"/>
            <a:ext cx="6629400" cy="175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DR. L. GIRIJA</a:t>
            </a:r>
            <a:r>
              <a:rPr lang="en-US" dirty="0" smtClean="0">
                <a:solidFill>
                  <a:srgbClr val="FF0000"/>
                </a:solidFill>
              </a:rPr>
              <a:t>. M.d. (</a:t>
            </a:r>
            <a:r>
              <a:rPr lang="en-US" dirty="0" err="1" smtClean="0">
                <a:solidFill>
                  <a:srgbClr val="FF0000"/>
                </a:solidFill>
              </a:rPr>
              <a:t>Hom</a:t>
            </a:r>
            <a:r>
              <a:rPr lang="en-US" dirty="0" smtClean="0">
                <a:solidFill>
                  <a:srgbClr val="FF0000"/>
                </a:solidFill>
              </a:rPr>
              <a:t>.), 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FF0000"/>
                </a:solidFill>
              </a:rPr>
              <a:t>Associate professor,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DEPARTMENT OF GYNAECOLOGY AND OBSTETRICS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SARADA KRISHNA HOMOEOPATHIC MEDICAL COLLEGE,</a:t>
            </a:r>
          </a:p>
          <a:p>
            <a:pPr>
              <a:lnSpc>
                <a:spcPct val="170000"/>
              </a:lnSpc>
            </a:pPr>
            <a:r>
              <a:rPr lang="en-US" dirty="0">
                <a:solidFill>
                  <a:srgbClr val="FF0000"/>
                </a:solidFill>
              </a:rPr>
              <a:t> KULASEKHARAM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ar-SA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AMENORRHEA</a:t>
            </a:r>
            <a:endParaRPr kumimoji="1" lang="en-US" altLang="ar-SA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990600" y="381000"/>
            <a:ext cx="6858000" cy="1797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en-US" altLang="ar-SA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Once Pregnancy and cryptomenorrhea are excluded:</a:t>
            </a:r>
          </a:p>
          <a:p>
            <a:pPr algn="ctr" rtl="1"/>
            <a:r>
              <a:rPr lang="en-US" altLang="ar-SA" sz="3200" b="1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The patient is a bioassay for</a:t>
            </a:r>
          </a:p>
          <a:p>
            <a:pPr algn="ctr"/>
            <a:r>
              <a:rPr lang="en-US" altLang="ar-SA" sz="3200" b="1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 Endocrine abnormalities</a:t>
            </a:r>
            <a:r>
              <a:rPr lang="en-US" altLang="ar-SA" sz="3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2400" b="1" i="1">
                <a:solidFill>
                  <a:schemeClr val="folHlink"/>
                </a:solidFill>
                <a:latin typeface="Tahoma" pitchFamily="34" charset="0"/>
              </a:rPr>
              <a:t>Four categories of patients are identified 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457200" y="2819400"/>
            <a:ext cx="55626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altLang="en-US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n-US" altLang="ar-SA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Amenorrhea with absent or poor secondary sex Characters</a:t>
            </a: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457200" y="3733800"/>
            <a:ext cx="55626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altLang="ar-SA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Amenorrhea with normal 2ry</a:t>
            </a:r>
          </a:p>
          <a:p>
            <a:r>
              <a:rPr lang="en-US" altLang="ar-SA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    sex characters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457200" y="4648200"/>
            <a:ext cx="5562600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3. </a:t>
            </a:r>
            <a:r>
              <a:rPr lang="en-US" altLang="ar-SA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Amenorrhea with signs of</a:t>
            </a:r>
          </a:p>
          <a:p>
            <a:r>
              <a:rPr lang="en-US" altLang="ar-SA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    androgen  excess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457200" y="5562600"/>
            <a:ext cx="5562600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4. </a:t>
            </a:r>
            <a:r>
              <a:rPr lang="en-US" altLang="ar-SA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Amenorrhea with absent uterus</a:t>
            </a:r>
          </a:p>
          <a:p>
            <a:r>
              <a:rPr lang="en-US" altLang="ar-SA" sz="24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    and vagina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5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altLang="ar-SA" sz="3600" b="1">
                <a:solidFill>
                  <a:schemeClr val="folHlink"/>
                </a:solidFill>
                <a:latin typeface="Tahoma" pitchFamily="34" charset="0"/>
              </a:rPr>
              <a:t>AMENORRHEA</a:t>
            </a:r>
            <a:br>
              <a:rPr lang="en-US" altLang="ar-SA" sz="3600" b="1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altLang="ar-SA" sz="3200" b="1">
                <a:solidFill>
                  <a:schemeClr val="folHlink"/>
                </a:solidFill>
                <a:latin typeface="Tahoma" pitchFamily="34" charset="0"/>
              </a:rPr>
              <a:t>Absent or poor secondary sex Characteristics</a:t>
            </a:r>
          </a:p>
        </p:txBody>
      </p:sp>
      <p:pic>
        <p:nvPicPr>
          <p:cNvPr id="21509" name="Picture 5" descr="GOnadal dysgene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lum bright="6000" contrast="-6000"/>
          </a:blip>
          <a:stretch>
            <a:fillRect/>
          </a:stretch>
        </p:blipFill>
        <p:spPr>
          <a:xfrm>
            <a:off x="6187440" y="3669411"/>
            <a:ext cx="731520" cy="738378"/>
          </a:xfrm>
          <a:noFill/>
          <a:ln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2209800"/>
            <a:ext cx="30480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kumimoji="1" lang="en-US" altLang="ar-SA" sz="2400" b="1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FSH Serum level</a:t>
            </a:r>
            <a:r>
              <a:rPr kumimoji="1" lang="en-US" altLang="ar-SA" sz="36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57200" y="3505200"/>
            <a:ext cx="23622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sz="2400" b="1">
                <a:solidFill>
                  <a:schemeClr val="bg2"/>
                </a:solidFill>
                <a:latin typeface="Tahoma" pitchFamily="34" charset="0"/>
              </a:rPr>
              <a:t>Low / normal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657600" y="3505200"/>
            <a:ext cx="1120775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2400" b="1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High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00038" y="4495800"/>
            <a:ext cx="3016250" cy="8318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2400" b="1">
                <a:latin typeface="Tahoma" pitchFamily="34" charset="0"/>
              </a:rPr>
              <a:t>Hypogonadotropic</a:t>
            </a:r>
          </a:p>
          <a:p>
            <a:pPr algn="ctr"/>
            <a:r>
              <a:rPr lang="en-US" altLang="ar-SA" sz="2400" b="1">
                <a:latin typeface="Tahoma" pitchFamily="34" charset="0"/>
              </a:rPr>
              <a:t>hypogonadim 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500438" y="4495800"/>
            <a:ext cx="1963737" cy="8318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2400" b="1">
                <a:latin typeface="Tahoma" pitchFamily="34" charset="0"/>
              </a:rPr>
              <a:t>Gonadal</a:t>
            </a:r>
          </a:p>
          <a:p>
            <a:pPr algn="ctr"/>
            <a:r>
              <a:rPr lang="en-US" altLang="ar-SA" sz="2400" b="1">
                <a:latin typeface="Tahoma" pitchFamily="34" charset="0"/>
              </a:rPr>
              <a:t> dysgenesis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191000" y="4038600"/>
            <a:ext cx="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600200" y="3962400"/>
            <a:ext cx="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21523" name="AutoShape 19"/>
          <p:cNvCxnSpPr>
            <a:cxnSpLocks noChangeShapeType="1"/>
            <a:stCxn id="21510" idx="2"/>
            <a:endCxn id="21513" idx="0"/>
          </p:cNvCxnSpPr>
          <p:nvPr/>
        </p:nvCxnSpPr>
        <p:spPr bwMode="auto">
          <a:xfrm rot="5400000">
            <a:off x="1863725" y="2625725"/>
            <a:ext cx="654050" cy="1104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24" name="AutoShape 20"/>
          <p:cNvCxnSpPr>
            <a:cxnSpLocks noChangeShapeType="1"/>
            <a:stCxn id="21510" idx="2"/>
            <a:endCxn id="21514" idx="0"/>
          </p:cNvCxnSpPr>
          <p:nvPr/>
        </p:nvCxnSpPr>
        <p:spPr bwMode="auto">
          <a:xfrm rot="16200000" flipH="1">
            <a:off x="3153569" y="2440781"/>
            <a:ext cx="654050" cy="1474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803525" y="537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>
            <a:normAutofit/>
          </a:bodyPr>
          <a:lstStyle/>
          <a:p>
            <a:r>
              <a:rPr lang="en-US" altLang="ar-SA" sz="3600" b="1">
                <a:solidFill>
                  <a:schemeClr val="folHlink"/>
                </a:solidFill>
                <a:latin typeface="Tahoma" pitchFamily="34" charset="0"/>
              </a:rPr>
              <a:t>AMENORRHEA</a:t>
            </a:r>
            <a:br>
              <a:rPr lang="en-US" altLang="ar-SA" sz="3600" b="1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altLang="ar-SA" sz="3200" b="1">
                <a:solidFill>
                  <a:schemeClr val="folHlink"/>
                </a:solidFill>
                <a:latin typeface="Tahoma" pitchFamily="34" charset="0"/>
              </a:rPr>
              <a:t>Normal secondary sex Characteristics</a:t>
            </a:r>
            <a:r>
              <a:rPr lang="en-US" altLang="ar-SA"/>
              <a:t> </a:t>
            </a:r>
          </a:p>
        </p:txBody>
      </p:sp>
      <p:sp>
        <p:nvSpPr>
          <p:cNvPr id="233476" name="Text Box 4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953000" cy="1752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itchFamily="34" charset="0"/>
              </a:rPr>
              <a:t> </a:t>
            </a:r>
          </a:p>
        </p:txBody>
      </p:sp>
      <p:pic>
        <p:nvPicPr>
          <p:cNvPr id="233477" name="Picture 5" descr="Normal sex dharacter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2092325"/>
            <a:ext cx="3429000" cy="3546475"/>
          </a:xfrm>
          <a:noFill/>
          <a:ln/>
        </p:spPr>
      </p:pic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1143000" y="2133600"/>
            <a:ext cx="3886200" cy="11874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chemeClr val="bg2"/>
                </a:solidFill>
                <a:latin typeface="Arial Narrow" pitchFamily="34" charset="0"/>
              </a:rPr>
              <a:t>- </a:t>
            </a:r>
            <a:r>
              <a:rPr lang="en-US" altLang="ar-SA" sz="2400" b="1">
                <a:solidFill>
                  <a:schemeClr val="bg2"/>
                </a:solidFill>
                <a:latin typeface="Arial Narrow" pitchFamily="34" charset="0"/>
              </a:rPr>
              <a:t>FSH, LH, Prolactin, TSH</a:t>
            </a:r>
          </a:p>
          <a:p>
            <a:pPr>
              <a:buFontTx/>
              <a:buChar char="-"/>
            </a:pPr>
            <a:r>
              <a:rPr lang="en-US" altLang="ar-SA" sz="2400" b="1">
                <a:solidFill>
                  <a:schemeClr val="bg2"/>
                </a:solidFill>
                <a:latin typeface="Arial Narrow" pitchFamily="34" charset="0"/>
              </a:rPr>
              <a:t> Provera 10 mg  PO daily</a:t>
            </a:r>
          </a:p>
          <a:p>
            <a:r>
              <a:rPr lang="en-US" altLang="ar-SA" sz="2400" b="1">
                <a:solidFill>
                  <a:schemeClr val="bg2"/>
                </a:solidFill>
                <a:latin typeface="Arial Narrow" pitchFamily="34" charset="0"/>
              </a:rPr>
              <a:t>    x 5 days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2057400" y="3805238"/>
            <a:ext cx="1457325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400" b="1">
                <a:solidFill>
                  <a:schemeClr val="bg2"/>
                </a:solidFill>
                <a:latin typeface="Arial Narrow" pitchFamily="34" charset="0"/>
              </a:rPr>
              <a:t>+ Bleeding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3886200" y="3805238"/>
            <a:ext cx="1533525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400" b="1">
                <a:solidFill>
                  <a:schemeClr val="bg2"/>
                </a:solidFill>
                <a:latin typeface="Arial Narrow" pitchFamily="34" charset="0"/>
              </a:rPr>
              <a:t>No bleeing 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323850" y="3810000"/>
            <a:ext cx="15049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bg2"/>
                </a:solidFill>
                <a:latin typeface="Arial Narrow" pitchFamily="34" charset="0"/>
                <a:sym typeface="Wingdings 3" pitchFamily="18" charset="2"/>
              </a:rPr>
              <a:t></a:t>
            </a:r>
            <a:r>
              <a:rPr lang="en-US" altLang="ar-SA" sz="2000" b="1">
                <a:solidFill>
                  <a:schemeClr val="bg2"/>
                </a:solidFill>
                <a:latin typeface="Arial Narrow" pitchFamily="34" charset="0"/>
                <a:sym typeface="Wingdings 3" pitchFamily="18" charset="2"/>
              </a:rPr>
              <a:t>Prolactin </a:t>
            </a:r>
            <a:r>
              <a:rPr lang="en-US" altLang="en-US" sz="2000" b="1">
                <a:solidFill>
                  <a:schemeClr val="bg2"/>
                </a:solidFill>
                <a:latin typeface="Arial Narrow" pitchFamily="34" charset="0"/>
                <a:sym typeface="Wingdings 3" pitchFamily="18" charset="2"/>
              </a:rPr>
              <a:t></a:t>
            </a:r>
            <a:r>
              <a:rPr lang="en-US" altLang="ar-SA" sz="2000" b="1">
                <a:solidFill>
                  <a:schemeClr val="bg2"/>
                </a:solidFill>
                <a:latin typeface="Arial Narrow" pitchFamily="34" charset="0"/>
                <a:sym typeface="Wingdings 3" pitchFamily="18" charset="2"/>
              </a:rPr>
              <a:t> TSH</a:t>
            </a:r>
          </a:p>
        </p:txBody>
      </p:sp>
      <p:cxnSp>
        <p:nvCxnSpPr>
          <p:cNvPr id="233485" name="AutoShape 13"/>
          <p:cNvCxnSpPr>
            <a:cxnSpLocks noChangeShapeType="1"/>
            <a:stCxn id="233481" idx="2"/>
            <a:endCxn id="233484" idx="0"/>
          </p:cNvCxnSpPr>
          <p:nvPr/>
        </p:nvCxnSpPr>
        <p:spPr bwMode="auto">
          <a:xfrm rot="5400000">
            <a:off x="1836738" y="2560637"/>
            <a:ext cx="488950" cy="20097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3487" name="AutoShape 15"/>
          <p:cNvCxnSpPr>
            <a:cxnSpLocks noChangeShapeType="1"/>
            <a:stCxn id="233481" idx="2"/>
            <a:endCxn id="233482" idx="0"/>
          </p:cNvCxnSpPr>
          <p:nvPr/>
        </p:nvCxnSpPr>
        <p:spPr bwMode="auto">
          <a:xfrm rot="5400000">
            <a:off x="2693988" y="3413125"/>
            <a:ext cx="484188" cy="300037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3488" name="Text Box 16"/>
          <p:cNvSpPr txBox="1">
            <a:spLocks noChangeArrowheads="1"/>
          </p:cNvSpPr>
          <p:nvPr/>
        </p:nvSpPr>
        <p:spPr bwMode="auto">
          <a:xfrm>
            <a:off x="0" y="5557838"/>
            <a:ext cx="2251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400" b="1">
                <a:latin typeface="Arial Narrow" pitchFamily="34" charset="0"/>
              </a:rPr>
              <a:t>Further</a:t>
            </a:r>
          </a:p>
          <a:p>
            <a:r>
              <a:rPr lang="en-US" altLang="ar-SA" sz="2400" b="1">
                <a:latin typeface="Arial Narrow" pitchFamily="34" charset="0"/>
              </a:rPr>
              <a:t>Work-up</a:t>
            </a:r>
          </a:p>
          <a:p>
            <a:r>
              <a:rPr lang="en-US" altLang="ar-SA" sz="2400" b="1">
                <a:latin typeface="Arial Narrow" pitchFamily="34" charset="0"/>
              </a:rPr>
              <a:t>(Endocrinologist)</a:t>
            </a:r>
          </a:p>
        </p:txBody>
      </p:sp>
      <p:sp>
        <p:nvSpPr>
          <p:cNvPr id="233490" name="Text Box 18"/>
          <p:cNvSpPr txBox="1">
            <a:spLocks noChangeArrowheads="1"/>
          </p:cNvSpPr>
          <p:nvPr/>
        </p:nvSpPr>
        <p:spPr bwMode="auto">
          <a:xfrm>
            <a:off x="1600200" y="5024438"/>
            <a:ext cx="2528888" cy="11969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400" b="1">
                <a:latin typeface="Arial Narrow" pitchFamily="34" charset="0"/>
              </a:rPr>
              <a:t>- Mild hypothalamic</a:t>
            </a:r>
          </a:p>
          <a:p>
            <a:r>
              <a:rPr lang="en-US" altLang="ar-SA" sz="2400" b="1">
                <a:latin typeface="Arial Narrow" pitchFamily="34" charset="0"/>
              </a:rPr>
              <a:t>  dysfunction  </a:t>
            </a:r>
          </a:p>
          <a:p>
            <a:r>
              <a:rPr lang="en-US" altLang="ar-SA" sz="2400" b="1">
                <a:latin typeface="Arial Narrow" pitchFamily="34" charset="0"/>
              </a:rPr>
              <a:t>- PCO (</a:t>
            </a:r>
            <a:r>
              <a:rPr lang="en-US" altLang="ar-SA" sz="2400" b="1">
                <a:latin typeface="Arial Narrow" pitchFamily="34" charset="0"/>
                <a:sym typeface="Wingdings 3" pitchFamily="18" charset="2"/>
              </a:rPr>
              <a:t>LH/FSH)</a:t>
            </a:r>
            <a:endParaRPr lang="en-US" altLang="ar-SA" sz="2400" b="1">
              <a:latin typeface="Arial Narrow" pitchFamily="34" charset="0"/>
            </a:endParaRPr>
          </a:p>
        </p:txBody>
      </p:sp>
      <p:sp>
        <p:nvSpPr>
          <p:cNvPr id="233491" name="Line 19"/>
          <p:cNvSpPr>
            <a:spLocks noChangeShapeType="1"/>
          </p:cNvSpPr>
          <p:nvPr/>
        </p:nvSpPr>
        <p:spPr bwMode="auto">
          <a:xfrm>
            <a:off x="2819400" y="4267200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4452938" y="5710238"/>
            <a:ext cx="3160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2400" b="1">
                <a:latin typeface="Arial Narrow" pitchFamily="34" charset="0"/>
              </a:rPr>
              <a:t>Review FSH result</a:t>
            </a:r>
          </a:p>
          <a:p>
            <a:pPr algn="ctr"/>
            <a:r>
              <a:rPr lang="en-US" altLang="ar-SA" sz="2400" b="1">
                <a:latin typeface="Arial Narrow" pitchFamily="34" charset="0"/>
              </a:rPr>
              <a:t>     And history </a:t>
            </a:r>
            <a:r>
              <a:rPr lang="en-US" altLang="ar-SA" sz="2000" b="1">
                <a:latin typeface="Arial Narrow" pitchFamily="34" charset="0"/>
              </a:rPr>
              <a:t>(next slide)</a:t>
            </a:r>
            <a:r>
              <a:rPr lang="en-US" altLang="ar-SA" sz="2400" b="1">
                <a:latin typeface="Arial Narrow" pitchFamily="34" charset="0"/>
              </a:rPr>
              <a:t> </a:t>
            </a:r>
          </a:p>
        </p:txBody>
      </p:sp>
      <p:sp>
        <p:nvSpPr>
          <p:cNvPr id="233493" name="Line 21"/>
          <p:cNvSpPr>
            <a:spLocks noChangeShapeType="1"/>
          </p:cNvSpPr>
          <p:nvPr/>
        </p:nvSpPr>
        <p:spPr bwMode="auto">
          <a:xfrm>
            <a:off x="4724400" y="4267200"/>
            <a:ext cx="0" cy="1752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233495" name="AutoShape 23"/>
          <p:cNvCxnSpPr>
            <a:cxnSpLocks noChangeShapeType="1"/>
            <a:stCxn id="233481" idx="2"/>
            <a:endCxn id="233483" idx="0"/>
          </p:cNvCxnSpPr>
          <p:nvPr/>
        </p:nvCxnSpPr>
        <p:spPr bwMode="auto">
          <a:xfrm rot="16200000" flipH="1">
            <a:off x="3627438" y="2779712"/>
            <a:ext cx="484188" cy="1566863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3496" name="Line 24"/>
          <p:cNvSpPr>
            <a:spLocks noChangeShapeType="1"/>
          </p:cNvSpPr>
          <p:nvPr/>
        </p:nvSpPr>
        <p:spPr bwMode="auto">
          <a:xfrm>
            <a:off x="838200" y="4572000"/>
            <a:ext cx="0" cy="990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114800" y="609600"/>
            <a:ext cx="99218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altLang="ar-SA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FSH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5410200" y="1676400"/>
            <a:ext cx="259715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Low / normal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209800" y="1676400"/>
            <a:ext cx="111918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High 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4495800" y="2819400"/>
            <a:ext cx="4333875" cy="946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en-US" altLang="ar-SA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Hypothalamic-pituitary</a:t>
            </a:r>
          </a:p>
          <a:p>
            <a:pPr algn="ctr"/>
            <a:r>
              <a:rPr lang="en-US" altLang="ar-SA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Failure 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1905000" y="2819400"/>
            <a:ext cx="1828800" cy="946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Ovarian failure</a:t>
            </a: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6781800" y="2209800"/>
            <a:ext cx="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>
            <a:off x="2743200" y="2209800"/>
            <a:ext cx="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116748" name="AutoShape 12"/>
          <p:cNvCxnSpPr>
            <a:cxnSpLocks noChangeShapeType="1"/>
            <a:stCxn id="116739" idx="2"/>
            <a:endCxn id="116741" idx="0"/>
          </p:cNvCxnSpPr>
          <p:nvPr/>
        </p:nvCxnSpPr>
        <p:spPr bwMode="auto">
          <a:xfrm rot="5400000">
            <a:off x="3417094" y="481807"/>
            <a:ext cx="547687" cy="1841500"/>
          </a:xfrm>
          <a:prstGeom prst="bentConnector3">
            <a:avLst>
              <a:gd name="adj1" fmla="val 49856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16749" name="AutoShape 13"/>
          <p:cNvCxnSpPr>
            <a:cxnSpLocks noChangeShapeType="1"/>
            <a:stCxn id="116739" idx="2"/>
            <a:endCxn id="116740" idx="0"/>
          </p:cNvCxnSpPr>
          <p:nvPr/>
        </p:nvCxnSpPr>
        <p:spPr bwMode="auto">
          <a:xfrm rot="16200000" flipH="1">
            <a:off x="5386388" y="354013"/>
            <a:ext cx="547687" cy="2097087"/>
          </a:xfrm>
          <a:prstGeom prst="bentConnector3">
            <a:avLst>
              <a:gd name="adj1" fmla="val 49856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457200" y="4419600"/>
            <a:ext cx="3505200" cy="15621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Arial Narrow" pitchFamily="34" charset="0"/>
                <a:cs typeface="Tahoma" pitchFamily="34" charset="0"/>
                <a:sym typeface="Wingdings 3" pitchFamily="18" charset="2"/>
              </a:rPr>
              <a:t></a:t>
            </a:r>
            <a:r>
              <a:rPr lang="en-US" altLang="ar-SA" sz="2400" b="1">
                <a:latin typeface="Arial Narrow" pitchFamily="34" charset="0"/>
                <a:cs typeface="Tahoma" pitchFamily="34" charset="0"/>
              </a:rPr>
              <a:t>If &lt; 25 yrs or primary amenorrhea </a:t>
            </a:r>
            <a:r>
              <a:rPr lang="en-US" altLang="ar-SA" sz="2400" b="1">
                <a:latin typeface="Arial Narrow" pitchFamily="34" charset="0"/>
                <a:cs typeface="Tahoma" pitchFamily="34" charset="0"/>
                <a:sym typeface="Wingdings 3" pitchFamily="18" charset="2"/>
              </a:rPr>
              <a:t> </a:t>
            </a:r>
            <a:r>
              <a:rPr lang="en-US" altLang="ar-SA" sz="2400" b="1">
                <a:latin typeface="Arial Narrow" pitchFamily="34" charset="0"/>
                <a:cs typeface="Tahoma" pitchFamily="34" charset="0"/>
              </a:rPr>
              <a:t>karyoptype   </a:t>
            </a:r>
            <a:r>
              <a:rPr lang="en-US" altLang="ar-SA" sz="2400" b="1">
                <a:latin typeface="Arial Narrow" pitchFamily="34" charset="0"/>
                <a:cs typeface="Tahoma" pitchFamily="34" charset="0"/>
                <a:sym typeface="Wingdings 3" pitchFamily="18" charset="2"/>
              </a:rPr>
              <a:t>If &lt; 35 yrs R/O   autoimmune disease </a:t>
            </a:r>
            <a:endParaRPr lang="en-US" altLang="ar-SA" sz="2400" b="1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457200" y="6019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?? </a:t>
            </a:r>
            <a:r>
              <a:rPr lang="en-US" altLang="ar-SA"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Ovarian biopsy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4724400" y="41148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ar-SA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head CT- scan or MRI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5407025" y="4721225"/>
            <a:ext cx="3238500" cy="13827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latin typeface="Arial Narrow" pitchFamily="34" charset="0"/>
              </a:rPr>
              <a:t>- Severe hypothalamic</a:t>
            </a:r>
          </a:p>
          <a:p>
            <a:pPr algn="ctr"/>
            <a:r>
              <a:rPr lang="en-US" altLang="en-US">
                <a:latin typeface="Arial Narrow" pitchFamily="34" charset="0"/>
              </a:rPr>
              <a:t>dysfunction</a:t>
            </a:r>
          </a:p>
          <a:p>
            <a:pPr algn="ctr"/>
            <a:r>
              <a:rPr lang="en-US" altLang="en-US">
                <a:latin typeface="Arial Narrow" pitchFamily="34" charset="0"/>
              </a:rPr>
              <a:t> - Intracranial pathology</a:t>
            </a:r>
            <a:endParaRPr lang="en-US" altLang="ar-SA" sz="3600" i="1">
              <a:solidFill>
                <a:schemeClr val="folHlink"/>
              </a:solidFill>
              <a:latin typeface="Arial Narrow" pitchFamily="34" charset="0"/>
            </a:endParaRPr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>
            <a:off x="6781800" y="38100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2743200" y="3810000"/>
            <a:ext cx="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lg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050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ar-SA" sz="3600" b="1">
                <a:solidFill>
                  <a:schemeClr val="folHlink"/>
                </a:solidFill>
                <a:latin typeface="Tahoma" pitchFamily="34" charset="0"/>
              </a:rPr>
              <a:t>Amenorrhea </a:t>
            </a:r>
            <a:br>
              <a:rPr lang="en-US" altLang="ar-SA" sz="3600" b="1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altLang="ar-SA" sz="3600" b="1">
                <a:solidFill>
                  <a:schemeClr val="folHlink"/>
                </a:solidFill>
                <a:latin typeface="Tahoma" pitchFamily="34" charset="0"/>
              </a:rPr>
              <a:t>Utero-vaginal absence</a:t>
            </a:r>
          </a:p>
        </p:txBody>
      </p:sp>
      <p:sp>
        <p:nvSpPr>
          <p:cNvPr id="293891" name="Text Box 2051"/>
          <p:cNvSpPr txBox="1">
            <a:spLocks noChangeArrowheads="1"/>
          </p:cNvSpPr>
          <p:nvPr/>
        </p:nvSpPr>
        <p:spPr bwMode="auto">
          <a:xfrm>
            <a:off x="3505200" y="2209800"/>
            <a:ext cx="19304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ar-SA" sz="2400" b="1">
                <a:solidFill>
                  <a:schemeClr val="bg1"/>
                </a:solidFill>
                <a:latin typeface="Tahoma" pitchFamily="34" charset="0"/>
              </a:rPr>
              <a:t>Karyotype </a:t>
            </a:r>
          </a:p>
        </p:txBody>
      </p:sp>
      <p:sp>
        <p:nvSpPr>
          <p:cNvPr id="293892" name="Text Box 2052"/>
          <p:cNvSpPr txBox="1">
            <a:spLocks noChangeArrowheads="1"/>
          </p:cNvSpPr>
          <p:nvPr/>
        </p:nvSpPr>
        <p:spPr bwMode="auto">
          <a:xfrm>
            <a:off x="7046913" y="3124200"/>
            <a:ext cx="1119187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chemeClr val="bg2"/>
                </a:solidFill>
                <a:latin typeface="Tahoma" pitchFamily="34" charset="0"/>
              </a:rPr>
              <a:t>46-</a:t>
            </a:r>
            <a:r>
              <a:rPr lang="en-US" altLang="ar-SA" sz="2400" b="1">
                <a:solidFill>
                  <a:schemeClr val="bg2"/>
                </a:solidFill>
                <a:latin typeface="Tahoma" pitchFamily="34" charset="0"/>
              </a:rPr>
              <a:t>XX</a:t>
            </a:r>
          </a:p>
        </p:txBody>
      </p:sp>
      <p:sp>
        <p:nvSpPr>
          <p:cNvPr id="293893" name="Text Box 2053"/>
          <p:cNvSpPr txBox="1">
            <a:spLocks noChangeArrowheads="1"/>
          </p:cNvSpPr>
          <p:nvPr/>
        </p:nvSpPr>
        <p:spPr bwMode="auto">
          <a:xfrm>
            <a:off x="6319838" y="4186238"/>
            <a:ext cx="2540000" cy="1016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2000" b="1">
                <a:latin typeface="Tahoma" pitchFamily="34" charset="0"/>
              </a:rPr>
              <a:t>Mullerian </a:t>
            </a:r>
          </a:p>
          <a:p>
            <a:pPr algn="ctr"/>
            <a:r>
              <a:rPr lang="en-US" altLang="ar-SA" sz="2000" b="1">
                <a:latin typeface="Tahoma" pitchFamily="34" charset="0"/>
              </a:rPr>
              <a:t>Agenesis</a:t>
            </a:r>
          </a:p>
          <a:p>
            <a:pPr algn="ctr"/>
            <a:r>
              <a:rPr lang="en-US" altLang="ar-SA" sz="2000" b="1">
                <a:latin typeface="Tahoma" pitchFamily="34" charset="0"/>
              </a:rPr>
              <a:t>(MRKH syndrome)</a:t>
            </a:r>
          </a:p>
        </p:txBody>
      </p:sp>
      <p:sp>
        <p:nvSpPr>
          <p:cNvPr id="293894" name="Line 2054"/>
          <p:cNvSpPr>
            <a:spLocks noChangeShapeType="1"/>
          </p:cNvSpPr>
          <p:nvPr/>
        </p:nvSpPr>
        <p:spPr bwMode="auto">
          <a:xfrm>
            <a:off x="7620000" y="3581400"/>
            <a:ext cx="0" cy="609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3895" name="Text Box 2055"/>
          <p:cNvSpPr txBox="1">
            <a:spLocks noChangeArrowheads="1"/>
          </p:cNvSpPr>
          <p:nvPr/>
        </p:nvSpPr>
        <p:spPr bwMode="auto">
          <a:xfrm>
            <a:off x="3733800" y="4186238"/>
            <a:ext cx="2286000" cy="1016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ar-SA" sz="2000" b="1">
                <a:latin typeface="Tahoma" pitchFamily="34" charset="0"/>
              </a:rPr>
              <a:t>Andogen Insenitivity (TSF syndrome) </a:t>
            </a:r>
            <a:endParaRPr lang="en-US" altLang="ar-SA" sz="2000" i="1">
              <a:latin typeface="Tahoma" pitchFamily="34" charset="0"/>
            </a:endParaRPr>
          </a:p>
        </p:txBody>
      </p:sp>
      <p:sp>
        <p:nvSpPr>
          <p:cNvPr id="293896" name="Text Box 2056"/>
          <p:cNvSpPr txBox="1">
            <a:spLocks noChangeArrowheads="1"/>
          </p:cNvSpPr>
          <p:nvPr/>
        </p:nvSpPr>
        <p:spPr bwMode="auto">
          <a:xfrm>
            <a:off x="304800" y="4191000"/>
            <a:ext cx="3200400" cy="13811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400" b="1">
                <a:latin typeface="Tahoma" pitchFamily="34" charset="0"/>
              </a:rPr>
              <a:t>. </a:t>
            </a:r>
            <a:r>
              <a:rPr lang="en-US" altLang="ar-SA" sz="2000" b="1">
                <a:latin typeface="Tahoma" pitchFamily="34" charset="0"/>
              </a:rPr>
              <a:t>Gonadal regressioon</a:t>
            </a:r>
          </a:p>
          <a:p>
            <a:r>
              <a:rPr lang="en-US" altLang="ar-SA" sz="2000" b="1">
                <a:latin typeface="Tahoma" pitchFamily="34" charset="0"/>
              </a:rPr>
              <a:t>. Testocular  enzyme    defenciecy</a:t>
            </a:r>
          </a:p>
          <a:p>
            <a:r>
              <a:rPr lang="en-US" altLang="ar-SA" sz="2000" b="1">
                <a:latin typeface="Tahoma" pitchFamily="34" charset="0"/>
              </a:rPr>
              <a:t>.  Leydig cell agenisis</a:t>
            </a:r>
          </a:p>
        </p:txBody>
      </p:sp>
      <p:sp>
        <p:nvSpPr>
          <p:cNvPr id="293897" name="Text Box 2057"/>
          <p:cNvSpPr txBox="1">
            <a:spLocks noChangeArrowheads="1"/>
          </p:cNvSpPr>
          <p:nvPr/>
        </p:nvSpPr>
        <p:spPr bwMode="auto">
          <a:xfrm>
            <a:off x="1828800" y="3124200"/>
            <a:ext cx="1116013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chemeClr val="bg2"/>
                </a:solidFill>
                <a:latin typeface="Tahoma" pitchFamily="34" charset="0"/>
              </a:rPr>
              <a:t>46-</a:t>
            </a:r>
            <a:r>
              <a:rPr lang="en-US" altLang="ar-SA" sz="2400" b="1">
                <a:solidFill>
                  <a:schemeClr val="bg2"/>
                </a:solidFill>
                <a:latin typeface="Tahoma" pitchFamily="34" charset="0"/>
              </a:rPr>
              <a:t>XY</a:t>
            </a:r>
          </a:p>
        </p:txBody>
      </p:sp>
      <p:cxnSp>
        <p:nvCxnSpPr>
          <p:cNvPr id="293898" name="AutoShape 2058"/>
          <p:cNvCxnSpPr>
            <a:cxnSpLocks noChangeShapeType="1"/>
          </p:cNvCxnSpPr>
          <p:nvPr/>
        </p:nvCxnSpPr>
        <p:spPr bwMode="auto">
          <a:xfrm rot="16200000" flipH="1">
            <a:off x="5788025" y="1304925"/>
            <a:ext cx="473075" cy="31654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3899" name="AutoShape 2059"/>
          <p:cNvCxnSpPr>
            <a:cxnSpLocks noChangeShapeType="1"/>
          </p:cNvCxnSpPr>
          <p:nvPr/>
        </p:nvCxnSpPr>
        <p:spPr bwMode="auto">
          <a:xfrm rot="5400000">
            <a:off x="3178175" y="1860550"/>
            <a:ext cx="473075" cy="20542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3900" name="AutoShape 2060"/>
          <p:cNvCxnSpPr>
            <a:cxnSpLocks noChangeShapeType="1"/>
          </p:cNvCxnSpPr>
          <p:nvPr/>
        </p:nvCxnSpPr>
        <p:spPr bwMode="auto">
          <a:xfrm rot="16200000" flipH="1">
            <a:off x="3346450" y="2622550"/>
            <a:ext cx="533400" cy="2451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3901" name="AutoShape 2061"/>
          <p:cNvCxnSpPr>
            <a:cxnSpLocks noChangeShapeType="1"/>
          </p:cNvCxnSpPr>
          <p:nvPr/>
        </p:nvCxnSpPr>
        <p:spPr bwMode="auto">
          <a:xfrm rot="5400000">
            <a:off x="1803400" y="3530600"/>
            <a:ext cx="533400" cy="635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93902" name="Text Box 2062"/>
          <p:cNvSpPr txBox="1">
            <a:spLocks noChangeArrowheads="1"/>
          </p:cNvSpPr>
          <p:nvPr/>
        </p:nvSpPr>
        <p:spPr bwMode="auto">
          <a:xfrm>
            <a:off x="6629400" y="5486400"/>
            <a:ext cx="213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000" b="1">
                <a:solidFill>
                  <a:srgbClr val="FFFFCC"/>
                </a:solidFill>
                <a:latin typeface="Tahoma" pitchFamily="34" charset="0"/>
              </a:rPr>
              <a:t>Normal breasts</a:t>
            </a:r>
          </a:p>
          <a:p>
            <a:r>
              <a:rPr lang="en-US" altLang="ar-SA" sz="2000" b="1">
                <a:solidFill>
                  <a:srgbClr val="FFFFCC"/>
                </a:solidFill>
                <a:latin typeface="Tahoma" pitchFamily="34" charset="0"/>
              </a:rPr>
              <a:t>&amp; sexual hair  </a:t>
            </a:r>
          </a:p>
        </p:txBody>
      </p:sp>
      <p:sp>
        <p:nvSpPr>
          <p:cNvPr id="293903" name="Text Box 2063"/>
          <p:cNvSpPr txBox="1">
            <a:spLocks noChangeArrowheads="1"/>
          </p:cNvSpPr>
          <p:nvPr/>
        </p:nvSpPr>
        <p:spPr bwMode="auto">
          <a:xfrm>
            <a:off x="3810000" y="5410200"/>
            <a:ext cx="2217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2000" b="1">
                <a:solidFill>
                  <a:srgbClr val="FFFFCC"/>
                </a:solidFill>
                <a:latin typeface="Tahoma" pitchFamily="34" charset="0"/>
              </a:rPr>
              <a:t>Normal breasts</a:t>
            </a:r>
          </a:p>
          <a:p>
            <a:pPr algn="ctr"/>
            <a:r>
              <a:rPr lang="en-US" altLang="ar-SA" sz="2000" b="1">
                <a:solidFill>
                  <a:srgbClr val="FFFFCC"/>
                </a:solidFill>
                <a:latin typeface="Tahoma" pitchFamily="34" charset="0"/>
              </a:rPr>
              <a:t>&amp; absent sexual</a:t>
            </a:r>
          </a:p>
          <a:p>
            <a:pPr algn="ctr"/>
            <a:r>
              <a:rPr lang="en-US" altLang="ar-SA" sz="2000" b="1">
                <a:solidFill>
                  <a:srgbClr val="FFFFCC"/>
                </a:solidFill>
                <a:latin typeface="Tahoma" pitchFamily="34" charset="0"/>
              </a:rPr>
              <a:t>hair</a:t>
            </a:r>
          </a:p>
        </p:txBody>
      </p:sp>
      <p:sp>
        <p:nvSpPr>
          <p:cNvPr id="293904" name="Text Box 2064"/>
          <p:cNvSpPr txBox="1">
            <a:spLocks noChangeArrowheads="1"/>
          </p:cNvSpPr>
          <p:nvPr/>
        </p:nvSpPr>
        <p:spPr bwMode="auto">
          <a:xfrm>
            <a:off x="762000" y="5715000"/>
            <a:ext cx="2079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000" b="1">
                <a:solidFill>
                  <a:srgbClr val="FFFFCC"/>
                </a:solidFill>
                <a:latin typeface="Tahoma" pitchFamily="34" charset="0"/>
              </a:rPr>
              <a:t>Absent breasts</a:t>
            </a:r>
          </a:p>
          <a:p>
            <a:r>
              <a:rPr lang="en-US" altLang="ar-SA" sz="2000" b="1">
                <a:solidFill>
                  <a:srgbClr val="FFFFCC"/>
                </a:solidFill>
                <a:latin typeface="Tahoma" pitchFamily="34" charset="0"/>
              </a:rPr>
              <a:t>&amp; sexual hair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ar-SA" sz="2800">
                <a:solidFill>
                  <a:schemeClr val="tx2"/>
                </a:solidFill>
                <a:latin typeface="Tahoma" pitchFamily="34" charset="0"/>
              </a:rPr>
              <a:t>Asherman’s  syndrome</a:t>
            </a:r>
          </a:p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History of  pregnancy associated D&amp;C</a:t>
            </a:r>
          </a:p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Rarely after CS , myomectomy T.B endometritis, bilharzia</a:t>
            </a:r>
          </a:p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Diagnosis : HSG or hysterescopy</a:t>
            </a:r>
          </a:p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Treatment : lysis of adhesions; D&amp;C or hysterescopy + estrogen therapy  ( ? IUCD or catheter) </a:t>
            </a:r>
          </a:p>
          <a:p>
            <a:pPr>
              <a:lnSpc>
                <a:spcPct val="90000"/>
              </a:lnSpc>
            </a:pPr>
            <a:endParaRPr lang="en-US" altLang="ar-SA" sz="280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>
                <a:latin typeface="Tahoma" pitchFamily="34" charset="0"/>
              </a:rPr>
              <a:t> </a:t>
            </a: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sz="3600" b="1">
                <a:solidFill>
                  <a:schemeClr val="folHlink"/>
                </a:solidFill>
                <a:latin typeface="Tahoma" pitchFamily="34" charset="0"/>
              </a:rPr>
              <a:t>Normal FSH, LH; -ve bleeding</a:t>
            </a:r>
            <a:r>
              <a:rPr lang="en-US" altLang="ar-SA"/>
              <a:t/>
            </a:r>
            <a:br>
              <a:rPr lang="en-US" altLang="ar-SA"/>
            </a:br>
            <a:r>
              <a:rPr lang="en-US" altLang="ar-SA" sz="3200">
                <a:solidFill>
                  <a:schemeClr val="folHlink"/>
                </a:solidFill>
                <a:latin typeface="Tahoma" pitchFamily="34" charset="0"/>
              </a:rPr>
              <a:t>history is suggestive of amenorrhea trumatica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609600" y="5715000"/>
            <a:ext cx="7772400" cy="8223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2400">
                <a:solidFill>
                  <a:schemeClr val="folHlink"/>
                </a:solidFill>
                <a:latin typeface="Tahoma" pitchFamily="34" charset="0"/>
              </a:rPr>
              <a:t>Some  will prescribe a cycle  of  Estrogen and  </a:t>
            </a:r>
          </a:p>
          <a:p>
            <a:pPr algn="ctr"/>
            <a:r>
              <a:rPr lang="en-US" altLang="ar-SA" sz="2400">
                <a:solidFill>
                  <a:schemeClr val="folHlink"/>
                </a:solidFill>
                <a:latin typeface="Tahoma" pitchFamily="34" charset="0"/>
              </a:rPr>
              <a:t>  Progesterone challenge Before HSG or Hysterescopy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4000" b="1">
                <a:solidFill>
                  <a:schemeClr val="folHlink"/>
                </a:solidFill>
                <a:latin typeface="Tahoma" pitchFamily="34" charset="0"/>
              </a:rPr>
              <a:t>Asherman’s  syndrome</a:t>
            </a:r>
            <a:endParaRPr lang="en-US" sz="4000" b="1">
              <a:solidFill>
                <a:schemeClr val="folHlink"/>
              </a:solidFill>
              <a:latin typeface="Tahoma" pitchFamily="34" charset="0"/>
            </a:endParaRPr>
          </a:p>
        </p:txBody>
      </p:sp>
      <p:pic>
        <p:nvPicPr>
          <p:cNvPr id="301060" name="Picture 4" descr="asherman'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752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2" name="Picture 6" descr="IUSYNE Moder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0"/>
            <a:ext cx="2438400" cy="1828800"/>
          </a:xfrm>
          <a:prstGeom prst="rect">
            <a:avLst/>
          </a:prstGeom>
          <a:noFill/>
        </p:spPr>
      </p:pic>
      <p:pic>
        <p:nvPicPr>
          <p:cNvPr id="301063" name="Picture 7" descr="Untitled-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572000"/>
            <a:ext cx="2438400" cy="1905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Amenorrhea</a:t>
            </a:r>
          </a:p>
          <a:p>
            <a:pPr algn="ctr"/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Signs of androgen excess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752600" y="2057400"/>
            <a:ext cx="5745163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altLang="ar-SA" b="1">
                <a:solidFill>
                  <a:srgbClr val="000099"/>
                </a:solidFill>
                <a:latin typeface="Times New Roman" pitchFamily="18" charset="0"/>
              </a:rPr>
              <a:t>Testosterone, DHEAS, FSH, and LH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943600" y="2971800"/>
            <a:ext cx="2894013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altLang="ar-SA" sz="2000" b="1">
                <a:solidFill>
                  <a:srgbClr val="000099"/>
                </a:solidFill>
                <a:latin typeface="Times New Roman" pitchFamily="18" charset="0"/>
              </a:rPr>
              <a:t>DHEAS 500-700 mug/dL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3040063" y="2970213"/>
            <a:ext cx="26574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ar-SA" altLang="en-US" sz="2400">
                <a:latin typeface="Times New Roman" pitchFamily="18" charset="0"/>
              </a:rPr>
              <a:t> </a:t>
            </a:r>
            <a:r>
              <a:rPr lang="en-US" altLang="ar-SA" sz="2000" b="1">
                <a:solidFill>
                  <a:srgbClr val="000099"/>
                </a:solidFill>
                <a:latin typeface="Times New Roman" pitchFamily="18" charset="0"/>
              </a:rPr>
              <a:t>DHEAS &gt;700 mug/dL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457200" y="2971800"/>
            <a:ext cx="2200275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000" b="1">
                <a:solidFill>
                  <a:srgbClr val="000099"/>
                </a:solidFill>
                <a:latin typeface="Times New Roman" pitchFamily="18" charset="0"/>
              </a:rPr>
              <a:t>TEST. &gt;200 ng/dL</a:t>
            </a: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867400" y="3811588"/>
            <a:ext cx="2841625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</a:rPr>
              <a:t>Serum 17-OH</a:t>
            </a:r>
          </a:p>
          <a:p>
            <a:pPr rtl="1"/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</a:rPr>
              <a:t>Progesterone level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400800" y="4799013"/>
            <a:ext cx="160655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</a:rPr>
              <a:t>Late CAH</a:t>
            </a:r>
            <a:r>
              <a:rPr lang="en-US" altLang="ar-SA" sz="2400">
                <a:latin typeface="Times New Roman" pitchFamily="18" charset="0"/>
              </a:rPr>
              <a:t> 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3200400" y="4724400"/>
            <a:ext cx="2106613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</a:rPr>
              <a:t>Adrenal </a:t>
            </a:r>
          </a:p>
          <a:p>
            <a:pPr algn="ctr" rtl="1"/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</a:rPr>
              <a:t>hyperfunction </a:t>
            </a: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381000" y="3811588"/>
            <a:ext cx="25304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</a:rPr>
              <a:t>U/S ? MRI or CT</a:t>
            </a:r>
            <a:r>
              <a:rPr lang="en-US" altLang="ar-SA" sz="2400">
                <a:latin typeface="Times New Roman" pitchFamily="18" charset="0"/>
              </a:rPr>
              <a:t> </a:t>
            </a: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609600" y="4648200"/>
            <a:ext cx="1630363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/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</a:rPr>
              <a:t>Ovarian</a:t>
            </a:r>
          </a:p>
          <a:p>
            <a:pPr algn="ctr"/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</a:rPr>
              <a:t>Or adrenal</a:t>
            </a:r>
          </a:p>
          <a:p>
            <a:pPr algn="ctr" rtl="1"/>
            <a:r>
              <a:rPr lang="en-US" altLang="ar-SA" sz="2400" b="1">
                <a:solidFill>
                  <a:srgbClr val="000099"/>
                </a:solidFill>
                <a:latin typeface="Times New Roman" pitchFamily="18" charset="0"/>
              </a:rPr>
              <a:t> tumor</a:t>
            </a:r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4419600" y="3429000"/>
            <a:ext cx="0" cy="1295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1600200" y="3352800"/>
            <a:ext cx="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1600200" y="4267200"/>
            <a:ext cx="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>
            <a:off x="7391400" y="3352800"/>
            <a:ext cx="0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1371600" y="5943600"/>
            <a:ext cx="70866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/>
            <a:r>
              <a:rPr lang="en-US" altLang="ar-SA" b="1">
                <a:solidFill>
                  <a:srgbClr val="FF0066"/>
                </a:solidFill>
                <a:latin typeface="Times New Roman" pitchFamily="18" charset="0"/>
              </a:rPr>
              <a:t>Lower elevations </a:t>
            </a:r>
            <a:r>
              <a:rPr lang="en-US" altLang="ar-SA" b="1">
                <a:solidFill>
                  <a:srgbClr val="FF0066"/>
                </a:solidFill>
                <a:latin typeface="Times New Roman" pitchFamily="18" charset="0"/>
                <a:sym typeface="Wingdings 3" pitchFamily="18" charset="2"/>
              </a:rPr>
              <a:t> PCOS  (</a:t>
            </a:r>
            <a:r>
              <a:rPr lang="en-US" altLang="ar-SA" b="1">
                <a:solidFill>
                  <a:srgbClr val="FF0066"/>
                </a:solidFill>
                <a:latin typeface="Times New Roman" pitchFamily="18" charset="0"/>
              </a:rPr>
              <a:t>High LH / FSH)</a:t>
            </a:r>
          </a:p>
        </p:txBody>
      </p:sp>
      <p:cxnSp>
        <p:nvCxnSpPr>
          <p:cNvPr id="174102" name="AutoShape 22"/>
          <p:cNvCxnSpPr>
            <a:cxnSpLocks noChangeShapeType="1"/>
            <a:stCxn id="174083" idx="2"/>
            <a:endCxn id="174084" idx="0"/>
          </p:cNvCxnSpPr>
          <p:nvPr/>
        </p:nvCxnSpPr>
        <p:spPr bwMode="auto">
          <a:xfrm rot="16200000" flipH="1">
            <a:off x="5811044" y="1391444"/>
            <a:ext cx="395287" cy="2765425"/>
          </a:xfrm>
          <a:prstGeom prst="bentConnector3">
            <a:avLst>
              <a:gd name="adj1" fmla="val 49801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4103" name="AutoShape 23"/>
          <p:cNvCxnSpPr>
            <a:cxnSpLocks noChangeShapeType="1"/>
            <a:stCxn id="174083" idx="2"/>
            <a:endCxn id="174086" idx="0"/>
          </p:cNvCxnSpPr>
          <p:nvPr/>
        </p:nvCxnSpPr>
        <p:spPr bwMode="auto">
          <a:xfrm rot="5400000">
            <a:off x="2894013" y="1239838"/>
            <a:ext cx="395287" cy="3068637"/>
          </a:xfrm>
          <a:prstGeom prst="bentConnector3">
            <a:avLst>
              <a:gd name="adj1" fmla="val 49801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4105" name="AutoShape 25"/>
          <p:cNvCxnSpPr>
            <a:cxnSpLocks noChangeShapeType="1"/>
            <a:stCxn id="174083" idx="2"/>
            <a:endCxn id="174085" idx="0"/>
          </p:cNvCxnSpPr>
          <p:nvPr/>
        </p:nvCxnSpPr>
        <p:spPr bwMode="auto">
          <a:xfrm rot="5400000">
            <a:off x="4300538" y="2644775"/>
            <a:ext cx="393700" cy="257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74106" name="Line 26"/>
          <p:cNvSpPr>
            <a:spLocks noChangeShapeType="1"/>
          </p:cNvSpPr>
          <p:nvPr/>
        </p:nvSpPr>
        <p:spPr bwMode="auto">
          <a:xfrm>
            <a:off x="7391400" y="4648200"/>
            <a:ext cx="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050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Amenorrhea</a:t>
            </a:r>
            <a:endParaRPr lang="en-US" sz="36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95939" name="Rectangle 2051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b="1" u="sng">
                <a:solidFill>
                  <a:schemeClr val="folHlink"/>
                </a:solidFill>
                <a:latin typeface="Arial Narrow" pitchFamily="34" charset="0"/>
              </a:rPr>
              <a:t>PRIMARY AMENORRHEA</a:t>
            </a:r>
          </a:p>
          <a:p>
            <a:pPr marL="342900" indent="-342900">
              <a:spcBef>
                <a:spcPct val="20000"/>
              </a:spcBef>
            </a:pPr>
            <a:endParaRPr lang="en-GB" sz="2000" b="1" u="sng">
              <a:solidFill>
                <a:schemeClr val="folHlink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Ovarian failure                      36%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Hypogonadotrophic             34%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  Hypogonadism.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PCOS                                    17%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Congenital lesions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   (other than dysgenesis)     4%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Hypopituitarism                    3%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Hyperprolactinaemia            3%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Weight related                       3%</a:t>
            </a:r>
          </a:p>
          <a:p>
            <a:pPr marL="342900" indent="-342900">
              <a:spcBef>
                <a:spcPct val="20000"/>
              </a:spcBef>
            </a:pPr>
            <a:endParaRPr lang="en-GB" sz="20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>
              <a:latin typeface="Arial Narrow" pitchFamily="34" charset="0"/>
            </a:endParaRPr>
          </a:p>
        </p:txBody>
      </p:sp>
      <p:sp>
        <p:nvSpPr>
          <p:cNvPr id="295940" name="Rectangle 2052"/>
          <p:cNvSpPr>
            <a:spLocks noChangeArrowheads="1"/>
          </p:cNvSpPr>
          <p:nvPr/>
        </p:nvSpPr>
        <p:spPr bwMode="auto">
          <a:xfrm>
            <a:off x="4648200" y="19812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b="1" u="sng">
                <a:solidFill>
                  <a:schemeClr val="folHlink"/>
                </a:solidFill>
                <a:latin typeface="Arial Narrow" pitchFamily="34" charset="0"/>
              </a:rPr>
              <a:t>SECONDARY AMENORRHEA</a:t>
            </a:r>
          </a:p>
          <a:p>
            <a:pPr marL="342900" indent="-342900">
              <a:spcBef>
                <a:spcPct val="20000"/>
              </a:spcBef>
            </a:pPr>
            <a:endParaRPr lang="en-GB" sz="2000" b="1" u="sng">
              <a:solidFill>
                <a:schemeClr val="folHlink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Polycystic ovary syndrome        30%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Premature ovarian failure           29%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Weight related amenorrhoea      19%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Hyperprolactinaemia                    14%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Exercise related amenorrhoea    2%</a:t>
            </a:r>
          </a:p>
          <a:p>
            <a:pPr marL="342900" indent="-342900">
              <a:spcBef>
                <a:spcPct val="20000"/>
              </a:spcBef>
            </a:pPr>
            <a:r>
              <a:rPr lang="en-GB" sz="2000" b="1">
                <a:latin typeface="Arial Narrow" pitchFamily="34" charset="0"/>
              </a:rPr>
              <a:t>. Hypopituitarism                             2%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1028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altLang="ar-SA" sz="2400" b="1">
                <a:solidFill>
                  <a:schemeClr val="tx2"/>
                </a:solidFill>
                <a:latin typeface="Tahoma" pitchFamily="34" charset="0"/>
              </a:rPr>
              <a:t>Chromosomally incompetent</a:t>
            </a:r>
          </a:p>
          <a:p>
            <a:pPr>
              <a:buFontTx/>
              <a:buNone/>
            </a:pPr>
            <a:r>
              <a:rPr lang="en-US" altLang="ar-SA" sz="2400" b="1">
                <a:latin typeface="Tahoma" pitchFamily="34" charset="0"/>
              </a:rPr>
              <a:t>   </a:t>
            </a:r>
            <a:r>
              <a:rPr lang="en-US" altLang="ar-SA" sz="2400">
                <a:latin typeface="Tahoma" pitchFamily="34" charset="0"/>
              </a:rPr>
              <a:t>- Classic turner</a:t>
            </a:r>
            <a:r>
              <a:rPr lang="en-US" altLang="ar-SA" sz="2400">
                <a:latin typeface="Tahoma" pitchFamily="34" charset="0"/>
                <a:cs typeface="Times New Roman" pitchFamily="18" charset="0"/>
              </a:rPr>
              <a:t>’s syndrome (45XO)</a:t>
            </a:r>
          </a:p>
          <a:p>
            <a:pPr>
              <a:buFontTx/>
              <a:buNone/>
            </a:pPr>
            <a:r>
              <a:rPr lang="en-US" altLang="ar-SA" sz="2400">
                <a:latin typeface="Tahoma" pitchFamily="34" charset="0"/>
                <a:cs typeface="Times New Roman" pitchFamily="18" charset="0"/>
              </a:rPr>
              <a:t>   - Turner variants (45XO/46XX),(46X-</a:t>
            </a:r>
            <a:r>
              <a:rPr lang="en-US" altLang="ar-SA" sz="1800">
                <a:latin typeface="Tahoma" pitchFamily="34" charset="0"/>
                <a:cs typeface="Times New Roman" pitchFamily="18" charset="0"/>
              </a:rPr>
              <a:t>abnormal </a:t>
            </a:r>
            <a:r>
              <a:rPr lang="en-US" altLang="ar-SA" sz="2400">
                <a:latin typeface="Tahoma" pitchFamily="34" charset="0"/>
                <a:cs typeface="Times New Roman" pitchFamily="18" charset="0"/>
              </a:rPr>
              <a:t>X)</a:t>
            </a:r>
          </a:p>
          <a:p>
            <a:pPr>
              <a:buFontTx/>
              <a:buNone/>
            </a:pPr>
            <a:r>
              <a:rPr lang="en-US" altLang="ar-SA" sz="2400">
                <a:latin typeface="Tahoma" pitchFamily="34" charset="0"/>
                <a:cs typeface="Times New Roman" pitchFamily="18" charset="0"/>
              </a:rPr>
              <a:t>   - Mixed gonadal dygenesis (45XO/46XY)</a:t>
            </a:r>
          </a:p>
          <a:p>
            <a:r>
              <a:rPr lang="en-US" altLang="ar-SA" sz="2400" b="1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Chromosomally competent</a:t>
            </a:r>
          </a:p>
          <a:p>
            <a:pPr>
              <a:buFontTx/>
              <a:buNone/>
            </a:pPr>
            <a:r>
              <a:rPr lang="en-US" altLang="ar-SA" sz="2400" b="1">
                <a:latin typeface="Tahoma" pitchFamily="34" charset="0"/>
                <a:cs typeface="Times New Roman" pitchFamily="18" charset="0"/>
              </a:rPr>
              <a:t>  </a:t>
            </a:r>
            <a:r>
              <a:rPr lang="en-US" altLang="ar-SA" sz="2400">
                <a:latin typeface="Tahoma" pitchFamily="34" charset="0"/>
                <a:cs typeface="Times New Roman" pitchFamily="18" charset="0"/>
              </a:rPr>
              <a:t>- 46XX (Pure gonadal dysgeneis)</a:t>
            </a:r>
          </a:p>
          <a:p>
            <a:pPr>
              <a:buFontTx/>
              <a:buNone/>
            </a:pPr>
            <a:r>
              <a:rPr lang="en-US" altLang="ar-SA" sz="2400">
                <a:latin typeface="Tahoma" pitchFamily="34" charset="0"/>
                <a:cs typeface="Times New Roman" pitchFamily="18" charset="0"/>
              </a:rPr>
              <a:t>  - 46XY (Swyer’s syndrome)</a:t>
            </a:r>
            <a:endParaRPr lang="en-US" altLang="ar-SA" sz="2400">
              <a:latin typeface="Tahoma" pitchFamily="34" charset="0"/>
            </a:endParaRPr>
          </a:p>
          <a:p>
            <a:endParaRPr lang="en-US" altLang="ar-SA" sz="2400">
              <a:latin typeface="Tahoma" pitchFamily="34" charset="0"/>
            </a:endParaRPr>
          </a:p>
          <a:p>
            <a:endParaRPr lang="en-US" altLang="en-US" sz="2400">
              <a:latin typeface="Tahoma" pitchFamily="34" charset="0"/>
            </a:endParaRPr>
          </a:p>
        </p:txBody>
      </p:sp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Gonadal dysgeneis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5" name="Rectangle 11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41148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781800" cy="914400"/>
          </a:xfrm>
        </p:spPr>
        <p:txBody>
          <a:bodyPr/>
          <a:lstStyle/>
          <a:p>
            <a:r>
              <a:rPr lang="en-US" altLang="ar-SA" sz="4000" b="1">
                <a:solidFill>
                  <a:schemeClr val="folHlink"/>
                </a:solidFill>
                <a:latin typeface="Tahoma" pitchFamily="34" charset="0"/>
              </a:rPr>
              <a:t>Definitions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304800" y="16764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600">
                <a:solidFill>
                  <a:srgbClr val="F1FD01"/>
                </a:solidFill>
                <a:latin typeface="Times New Roman" pitchFamily="18" charset="0"/>
              </a:rPr>
              <a:t>   </a:t>
            </a:r>
            <a:r>
              <a:rPr lang="en-US" altLang="ar-SA" sz="2400" b="1" i="1">
                <a:solidFill>
                  <a:schemeClr val="folHlink"/>
                </a:solidFill>
                <a:latin typeface="Arial" pitchFamily="34" charset="0"/>
              </a:rPr>
              <a:t>Primary amenorrhea</a:t>
            </a:r>
            <a:r>
              <a:rPr lang="en-US" altLang="ar-SA" sz="2400">
                <a:solidFill>
                  <a:srgbClr val="F1FD01"/>
                </a:solidFill>
                <a:latin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ar-SA" sz="2400">
                <a:solidFill>
                  <a:srgbClr val="F1FD01"/>
                </a:solidFill>
                <a:latin typeface="Arial" pitchFamily="34" charset="0"/>
              </a:rPr>
              <a:t>    </a:t>
            </a:r>
            <a:r>
              <a:rPr lang="en-US" altLang="ar-SA" sz="2400" b="1">
                <a:latin typeface="Arial" pitchFamily="34" charset="0"/>
              </a:rPr>
              <a:t>Failure of menarche to occur  when expected in relation to the onset of pubertal development.</a:t>
            </a:r>
            <a:endParaRPr lang="en-US" altLang="ar-SA" sz="2400" b="1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  <a:cs typeface="Tahoma" pitchFamily="34" charset="0"/>
              </a:rPr>
              <a:t>   </a:t>
            </a:r>
            <a:r>
              <a:rPr lang="en-US" altLang="ar-SA" sz="1400" b="1">
                <a:solidFill>
                  <a:srgbClr val="FFFFCC"/>
                </a:solidFill>
                <a:latin typeface="Arial" pitchFamily="34" charset="0"/>
                <a:cs typeface="Tahoma" pitchFamily="34" charset="0"/>
              </a:rPr>
              <a:t>  </a:t>
            </a:r>
            <a:r>
              <a:rPr lang="en-US" altLang="ar-SA" sz="1400" b="1">
                <a:solidFill>
                  <a:srgbClr val="FFFFCC"/>
                </a:solidFill>
                <a:latin typeface="Arial" pitchFamily="34" charset="0"/>
                <a:cs typeface="Tahoma" pitchFamily="34" charset="0"/>
                <a:sym typeface="Marlett" pitchFamily="2" charset="2"/>
              </a:rPr>
              <a:t></a:t>
            </a:r>
            <a:r>
              <a:rPr lang="en-US" altLang="ar-SA" sz="1400" b="1">
                <a:solidFill>
                  <a:srgbClr val="FFFFCC"/>
                </a:solidFill>
                <a:latin typeface="Arial" pitchFamily="34" charset="0"/>
                <a:cs typeface="Tahoma" pitchFamily="34" charset="0"/>
              </a:rPr>
              <a:t> </a:t>
            </a: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</a:rPr>
              <a:t>No menarche by age 16 years with signs of pubertal development.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</a:rPr>
              <a:t>    </a:t>
            </a:r>
            <a:r>
              <a:rPr lang="en-US" altLang="ar-SA" sz="1400" b="1">
                <a:solidFill>
                  <a:srgbClr val="FFFFCC"/>
                </a:solidFill>
                <a:latin typeface="Arial" pitchFamily="34" charset="0"/>
                <a:cs typeface="Tahoma" pitchFamily="34" charset="0"/>
                <a:sym typeface="Marlett" pitchFamily="2" charset="2"/>
              </a:rPr>
              <a:t></a:t>
            </a: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  <a:cs typeface="Tahoma" pitchFamily="34" charset="0"/>
              </a:rPr>
              <a:t> </a:t>
            </a: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</a:rPr>
              <a:t>No onset of pubertal development by age 14 years.</a:t>
            </a:r>
            <a:r>
              <a:rPr lang="en-US" altLang="ar-SA" sz="2400">
                <a:solidFill>
                  <a:schemeClr val="folHlink"/>
                </a:solidFill>
                <a:latin typeface="Arial" pitchFamily="34" charset="0"/>
              </a:rPr>
              <a:t>  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ar-SA" sz="2400">
                <a:solidFill>
                  <a:schemeClr val="folHlink"/>
                </a:solidFill>
                <a:latin typeface="Arial" pitchFamily="34" charset="0"/>
              </a:rPr>
              <a:t>   </a:t>
            </a:r>
            <a:r>
              <a:rPr lang="en-US" altLang="ar-SA" sz="2400" b="1" i="1">
                <a:solidFill>
                  <a:schemeClr val="folHlink"/>
                </a:solidFill>
                <a:latin typeface="Arial" pitchFamily="34" charset="0"/>
              </a:rPr>
              <a:t>Secondary amenorrhea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ar-SA" sz="1400" b="1">
                <a:solidFill>
                  <a:srgbClr val="FFFFCC"/>
                </a:solidFill>
                <a:latin typeface="Arial" pitchFamily="34" charset="0"/>
                <a:cs typeface="Tahoma" pitchFamily="34" charset="0"/>
                <a:sym typeface="Marlett" pitchFamily="2" charset="2"/>
              </a:rPr>
              <a:t>       </a:t>
            </a: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  <a:cs typeface="Tahoma" pitchFamily="34" charset="0"/>
              </a:rPr>
              <a:t> </a:t>
            </a: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</a:rPr>
              <a:t>Absence of menstruation for 3 or more months in a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</a:rPr>
              <a:t>previously menstruating women of reproductive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</a:rPr>
              <a:t>age.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ar-SA" sz="2400" b="1">
                <a:solidFill>
                  <a:srgbClr val="FFFFCC"/>
                </a:solidFill>
                <a:latin typeface="Arial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ar-SA" sz="2400" b="1">
              <a:solidFill>
                <a:srgbClr val="FFFFCC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ar-SA" sz="2400" b="1">
              <a:solidFill>
                <a:srgbClr val="FFFFCC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6324600" cy="1143000"/>
          </a:xfrm>
        </p:spPr>
        <p:txBody>
          <a:bodyPr/>
          <a:lstStyle/>
          <a:p>
            <a:r>
              <a:rPr lang="en-US" altLang="ar-SA" sz="3600" b="1">
                <a:solidFill>
                  <a:schemeClr val="folHlink"/>
                </a:solidFill>
                <a:latin typeface="Tahoma" pitchFamily="34" charset="0"/>
              </a:rPr>
              <a:t>Gonadal dysgenesis</a:t>
            </a:r>
          </a:p>
        </p:txBody>
      </p:sp>
      <p:graphicFrame>
        <p:nvGraphicFramePr>
          <p:cNvPr id="144566" name="Group 182"/>
          <p:cNvGraphicFramePr>
            <a:graphicFrameLocks noGrp="1"/>
          </p:cNvGraphicFramePr>
          <p:nvPr/>
        </p:nvGraphicFramePr>
        <p:xfrm>
          <a:off x="685800" y="1752600"/>
          <a:ext cx="8001000" cy="444087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 (Arabic)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Classic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Turner’s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Turner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Variant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True  gonadal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Dysgenesis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Mixed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Dysgenesis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phenotype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Female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Female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Female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Ambiguous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Gonad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Streak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Streak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Streak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- </a:t>
                      </a: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Streak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- Testes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Hight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Short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- </a:t>
                      </a: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Short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- Normal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Tall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Short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Somatic stigmata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Classical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±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 (Arabic)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Nil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     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 (Arabic)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karyotype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XO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XX/XO   or abnormal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46-</a:t>
                      </a: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XX(Pure)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46-XY (Swyer)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2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 (Arabic)" charset="-78"/>
                        </a:rPr>
                        <a:t>XO/XY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572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Tahoma" pitchFamily="34" charset="0"/>
                <a:cs typeface="Arial" pitchFamily="34" charset="0"/>
              </a:rPr>
              <a:t>•</a:t>
            </a:r>
            <a:r>
              <a:rPr lang="en-US" altLang="en-US" sz="2400">
                <a:latin typeface="Tahoma" pitchFamily="34" charset="0"/>
              </a:rPr>
              <a:t> </a:t>
            </a:r>
            <a:r>
              <a:rPr lang="en-US" altLang="ar-SA" sz="2400">
                <a:latin typeface="Tahoma" pitchFamily="34" charset="0"/>
              </a:rPr>
              <a:t>Sexual infantilism and short stature.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Associated abnormalities, webbed neck,coarctation of the aorta,high-arched pallate, cubitus valgus, broad shield-like chest with wildely spaced nipples, low hairline on the neck, short metacarpal bones and renal anomalies.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High FSH and LH levels.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Bilateral streaked gonads.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Karyotype  - 80 % 45, X0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</a:rPr>
              <a:t>                   - 20% mosaic forms (46XX/45X0)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Treatment: HRT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Turner</a:t>
            </a:r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’s syndrome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tur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3962400" cy="4495800"/>
          </a:xfrm>
          <a:prstGeom prst="rect">
            <a:avLst/>
          </a:prstGeom>
          <a:noFill/>
        </p:spPr>
      </p:pic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4343400" y="59436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Mosaic (46-XX / 45-XO) 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5943600"/>
            <a:ext cx="302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ar-SA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Classic 45-XO) 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828800" y="4572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kumimoji="1" lang="en-US" altLang="ar-SA" sz="3600" b="1">
                <a:solidFill>
                  <a:srgbClr val="F1FD01"/>
                </a:solidFill>
                <a:latin typeface="Tahoma" pitchFamily="34" charset="0"/>
                <a:cs typeface="Tahoma" pitchFamily="34" charset="0"/>
              </a:rPr>
              <a:t>Turner</a:t>
            </a:r>
            <a:r>
              <a:rPr kumimoji="1" lang="en-US" altLang="ar-SA" sz="3600" b="1">
                <a:solidFill>
                  <a:srgbClr val="F1FD01"/>
                </a:solidFill>
                <a:latin typeface="Tahoma" pitchFamily="34" charset="0"/>
                <a:cs typeface="Times New Roman" pitchFamily="18" charset="0"/>
              </a:rPr>
              <a:t>’s syndrome</a:t>
            </a:r>
          </a:p>
        </p:txBody>
      </p:sp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3200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utoUpdateAnimBg="0"/>
      <p:bldP spid="147461" grpId="0" autoUpdateAnimBg="0"/>
      <p:bldP spid="14746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gonadal dysgenesis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553200" cy="4267200"/>
          </a:xfrm>
          <a:prstGeom prst="rect">
            <a:avLst/>
          </a:prstGeom>
          <a:noFill/>
        </p:spPr>
      </p:pic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286000" y="762000"/>
            <a:ext cx="4625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Ovarian dysgenesis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205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77200" cy="4114800"/>
          </a:xfrm>
          <a:noFill/>
          <a:ln/>
        </p:spPr>
        <p:txBody>
          <a:bodyPr/>
          <a:lstStyle/>
          <a:p>
            <a:r>
              <a:rPr lang="en-US" altLang="ar-SA" sz="2800">
                <a:latin typeface="Tahoma" pitchFamily="34" charset="0"/>
                <a:cs typeface="Tahoma" pitchFamily="34" charset="0"/>
              </a:rPr>
              <a:t>Steroidogenic enzyme defects (17-hydroxylase)</a:t>
            </a:r>
          </a:p>
          <a:p>
            <a:r>
              <a:rPr lang="en-US" altLang="ar-SA" sz="2800">
                <a:latin typeface="Tahoma" pitchFamily="34" charset="0"/>
                <a:cs typeface="Tahoma" pitchFamily="34" charset="0"/>
              </a:rPr>
              <a:t>Ovarian resistance syndrome</a:t>
            </a:r>
          </a:p>
          <a:p>
            <a:r>
              <a:rPr lang="en-US" altLang="ar-SA" sz="2800">
                <a:latin typeface="Tahoma" pitchFamily="34" charset="0"/>
                <a:cs typeface="Tahoma" pitchFamily="34" charset="0"/>
              </a:rPr>
              <a:t>Autoimmune oophoritis</a:t>
            </a:r>
          </a:p>
          <a:p>
            <a:r>
              <a:rPr lang="en-US" altLang="ar-SA" sz="2800">
                <a:latin typeface="Tahoma" pitchFamily="34" charset="0"/>
                <a:cs typeface="Tahoma" pitchFamily="34" charset="0"/>
              </a:rPr>
              <a:t>Postinfection (eg. Mumps)</a:t>
            </a:r>
          </a:p>
          <a:p>
            <a:r>
              <a:rPr lang="en-US" altLang="ar-SA" sz="2800">
                <a:latin typeface="Tahoma" pitchFamily="34" charset="0"/>
                <a:cs typeface="Tahoma" pitchFamily="34" charset="0"/>
              </a:rPr>
              <a:t>Postoopherectomy </a:t>
            </a:r>
          </a:p>
          <a:p>
            <a:r>
              <a:rPr lang="en-US" altLang="ar-SA" sz="2800">
                <a:latin typeface="Tahoma" pitchFamily="34" charset="0"/>
                <a:cs typeface="Tahoma" pitchFamily="34" charset="0"/>
              </a:rPr>
              <a:t>Postradiation</a:t>
            </a:r>
          </a:p>
          <a:p>
            <a:r>
              <a:rPr lang="en-US" altLang="ar-SA" sz="2800">
                <a:latin typeface="Tahoma" pitchFamily="34" charset="0"/>
                <a:cs typeface="Tahoma" pitchFamily="34" charset="0"/>
              </a:rPr>
              <a:t>Postchemotherapy </a:t>
            </a:r>
          </a:p>
        </p:txBody>
      </p:sp>
      <p:sp>
        <p:nvSpPr>
          <p:cNvPr id="1925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36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None-dysgenesis ovarian 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  <a:noFill/>
          <a:ln/>
        </p:spPr>
        <p:txBody>
          <a:bodyPr/>
          <a:lstStyle/>
          <a:p>
            <a:r>
              <a:rPr lang="en-US" altLang="ar-SA" sz="2400">
                <a:latin typeface="Tahoma" pitchFamily="34" charset="0"/>
              </a:rPr>
              <a:t>Serum estradiol &lt; 50 pg/ml and FSH &gt; 40 IU/ml on repeated occasions </a:t>
            </a:r>
          </a:p>
          <a:p>
            <a:r>
              <a:rPr lang="en-US" altLang="ar-SA" sz="2400">
                <a:latin typeface="Tahoma" pitchFamily="34" charset="0"/>
              </a:rPr>
              <a:t>10% of secondary amenorrhea</a:t>
            </a:r>
          </a:p>
          <a:p>
            <a:r>
              <a:rPr lang="en-US" altLang="ar-SA" sz="2400">
                <a:latin typeface="Tahoma" pitchFamily="34" charset="0"/>
              </a:rPr>
              <a:t>Few cases reported, where high dose estrogen or HMG therapy resulted in ovulation</a:t>
            </a:r>
          </a:p>
          <a:p>
            <a:r>
              <a:rPr lang="en-US" altLang="ar-SA" sz="2400">
                <a:latin typeface="Tahoma" pitchFamily="34" charset="0"/>
              </a:rPr>
              <a:t>Sometimes immuno therapy may reverse autoimmue ovarian failure</a:t>
            </a:r>
          </a:p>
          <a:p>
            <a:r>
              <a:rPr lang="en-US" altLang="ar-SA" sz="2400">
                <a:latin typeface="Tahoma" pitchFamily="34" charset="0"/>
              </a:rPr>
              <a:t>Rarely </a:t>
            </a:r>
            <a:r>
              <a:rPr lang="en-US" altLang="ar-SA" sz="2400">
                <a:latin typeface="Tahoma" pitchFamily="34" charset="0"/>
                <a:sym typeface="Wingdings 3" pitchFamily="18" charset="2"/>
              </a:rPr>
              <a:t> spont. ovulation (resistant ovaries)</a:t>
            </a:r>
          </a:p>
          <a:p>
            <a:r>
              <a:rPr lang="en-US" altLang="ar-SA" sz="2400">
                <a:latin typeface="Tahoma" pitchFamily="34" charset="0"/>
                <a:sym typeface="Wingdings 3" pitchFamily="18" charset="2"/>
              </a:rPr>
              <a:t>Treatment: HRT (</a:t>
            </a:r>
            <a:r>
              <a:rPr lang="en-US" altLang="ar-SA" sz="2400" i="1">
                <a:latin typeface="Tahoma" pitchFamily="34" charset="0"/>
                <a:sym typeface="Wingdings 3" pitchFamily="18" charset="2"/>
              </a:rPr>
              <a:t>osteoporosis, atherogenesis</a:t>
            </a:r>
            <a:r>
              <a:rPr lang="en-US" altLang="ar-SA" sz="2400">
                <a:latin typeface="Tahoma" pitchFamily="34" charset="0"/>
                <a:sym typeface="Wingdings 3" pitchFamily="18" charset="2"/>
              </a:rPr>
              <a:t>)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Premature ovarian failure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1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077200" cy="4419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The most common cause of chronic anovulation</a:t>
            </a:r>
          </a:p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Hyperandrogenism </a:t>
            </a:r>
            <a:r>
              <a:rPr lang="en-US" altLang="ar-SA" sz="2800">
                <a:latin typeface="Tahoma" pitchFamily="34" charset="0"/>
                <a:sym typeface="Wingdings 3" pitchFamily="18" charset="2"/>
              </a:rPr>
              <a:t>;  LH/FSH ratio</a:t>
            </a:r>
          </a:p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Insulin resitance is a major biochemical feature (</a:t>
            </a:r>
            <a:r>
              <a:rPr lang="en-US" altLang="ar-SA" sz="2800">
                <a:latin typeface="Tahoma" pitchFamily="34" charset="0"/>
                <a:sym typeface="Wingdings 3" pitchFamily="18" charset="2"/>
              </a:rPr>
              <a:t></a:t>
            </a:r>
            <a:r>
              <a:rPr lang="en-US" altLang="ar-SA" sz="2800">
                <a:latin typeface="Tahoma" pitchFamily="34" charset="0"/>
              </a:rPr>
              <a:t> blood insulin level</a:t>
            </a:r>
            <a:r>
              <a:rPr lang="en-US" altLang="ar-SA" sz="2800">
                <a:latin typeface="Tahoma" pitchFamily="34" charset="0"/>
                <a:sym typeface="Wingdings 3" pitchFamily="18" charset="2"/>
              </a:rPr>
              <a:t> hyperandrogenism )</a:t>
            </a:r>
            <a:endParaRPr lang="en-US" altLang="ar-SA" sz="280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Long term risks: Obesity, hirsutism, infertility, type 2 diabetes, dyslipidemia,  cardiovasular risks, endometrial hyperplassia and cancer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>
                <a:latin typeface="Tahoma" pitchFamily="34" charset="0"/>
                <a:cs typeface="Tahoma" pitchFamily="34" charset="0"/>
              </a:rPr>
              <a:t>• </a:t>
            </a:r>
            <a:r>
              <a:rPr lang="en-US" altLang="ar-SA" sz="2800">
                <a:latin typeface="Tahoma" pitchFamily="34" charset="0"/>
              </a:rPr>
              <a:t>Treatment depends on the needs of the patient and preventing long term health problems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>
                <a:latin typeface="Tahoma" pitchFamily="34" charset="0"/>
              </a:rPr>
              <a:t>                                                                        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Polycystic ovary syndrome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4" descr="pc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4267200" cy="4953000"/>
          </a:xfrm>
          <a:prstGeom prst="rect">
            <a:avLst/>
          </a:prstGeom>
          <a:noFill/>
        </p:spPr>
      </p:pic>
      <p:pic>
        <p:nvPicPr>
          <p:cNvPr id="209925" name="Picture 5" descr="pco4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038600"/>
            <a:ext cx="3200400" cy="2209800"/>
          </a:xfrm>
          <a:prstGeom prst="rect">
            <a:avLst/>
          </a:prstGeom>
          <a:noFill/>
        </p:spPr>
      </p:pic>
      <p:pic>
        <p:nvPicPr>
          <p:cNvPr id="209927" name="Picture 7" descr="C:\My Documents\My Pictures\PC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219200"/>
            <a:ext cx="3429000" cy="25146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Hypogonadotrophic Hypogonadism</a:t>
            </a: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572000" cy="4419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Tahoma" pitchFamily="34" charset="0"/>
                <a:cs typeface="Arial" pitchFamily="34" charset="0"/>
              </a:rPr>
              <a:t>•</a:t>
            </a:r>
            <a:r>
              <a:rPr lang="en-US" altLang="en-US" sz="2400">
                <a:latin typeface="Tahoma" pitchFamily="34" charset="0"/>
                <a:cs typeface="Arial" pitchFamily="34" charset="0"/>
              </a:rPr>
              <a:t> </a:t>
            </a:r>
            <a:r>
              <a:rPr lang="en-US" altLang="ar-SA" sz="2400" b="1">
                <a:latin typeface="Arial Narrow" pitchFamily="34" charset="0"/>
              </a:rPr>
              <a:t>Normal hight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b="1">
                <a:latin typeface="Arial Narrow" pitchFamily="34" charset="0"/>
                <a:cs typeface="Arial" pitchFamily="34" charset="0"/>
              </a:rPr>
              <a:t>• </a:t>
            </a:r>
            <a:r>
              <a:rPr lang="en-US" altLang="ar-SA" sz="2400" b="1">
                <a:latin typeface="Arial Narrow" pitchFamily="34" charset="0"/>
              </a:rPr>
              <a:t>Normal external and internal genital organs (infantile)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b="1">
                <a:latin typeface="Arial Narrow" pitchFamily="34" charset="0"/>
                <a:cs typeface="Arial" pitchFamily="34" charset="0"/>
              </a:rPr>
              <a:t>• </a:t>
            </a:r>
            <a:r>
              <a:rPr lang="en-US" altLang="ar-SA" sz="2400" b="1">
                <a:latin typeface="Arial Narrow" pitchFamily="34" charset="0"/>
              </a:rPr>
              <a:t>Low FSH and LH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b="1">
                <a:latin typeface="Arial Narrow" pitchFamily="34" charset="0"/>
                <a:cs typeface="Arial" pitchFamily="34" charset="0"/>
              </a:rPr>
              <a:t>• MRI to R/O intra-cranial pathology.</a:t>
            </a:r>
            <a:endParaRPr lang="en-US" altLang="ar-SA" sz="2400" b="1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b="1">
                <a:latin typeface="Arial Narrow" pitchFamily="34" charset="0"/>
                <a:cs typeface="Arial" pitchFamily="34" charset="0"/>
              </a:rPr>
              <a:t>• </a:t>
            </a:r>
            <a:r>
              <a:rPr lang="en-US" altLang="ar-SA" sz="2400" b="1">
                <a:latin typeface="Arial Narrow" pitchFamily="34" charset="0"/>
              </a:rPr>
              <a:t>30-40% anosmia (kallmann</a:t>
            </a:r>
            <a:r>
              <a:rPr lang="en-US" altLang="ar-SA" sz="2400" b="1">
                <a:latin typeface="Arial Narrow" pitchFamily="34" charset="0"/>
                <a:cs typeface="Times New Roman" pitchFamily="18" charset="0"/>
              </a:rPr>
              <a:t>’s syndrome)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b="1">
                <a:latin typeface="Arial Narrow" pitchFamily="34" charset="0"/>
                <a:cs typeface="Arial" pitchFamily="34" charset="0"/>
              </a:rPr>
              <a:t>• Sometimes </a:t>
            </a:r>
            <a:r>
              <a:rPr lang="en-US" altLang="ar-SA" sz="2400" b="1">
                <a:latin typeface="Arial Narrow" pitchFamily="34" charset="0"/>
                <a:cs typeface="Arial" pitchFamily="34" charset="0"/>
                <a:sym typeface="Wingdings 3" pitchFamily="18" charset="2"/>
              </a:rPr>
              <a:t></a:t>
            </a:r>
            <a:r>
              <a:rPr lang="en-US" altLang="ar-SA" sz="2400" b="1">
                <a:latin typeface="Arial Narrow" pitchFamily="34" charset="0"/>
                <a:cs typeface="Arial" pitchFamily="34" charset="0"/>
              </a:rPr>
              <a:t> constitutional delay</a:t>
            </a:r>
            <a:endParaRPr lang="en-US" altLang="ar-SA" sz="2400" b="1"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b="1">
                <a:latin typeface="Arial Narrow" pitchFamily="34" charset="0"/>
                <a:cs typeface="Arial" pitchFamily="34" charset="0"/>
              </a:rPr>
              <a:t>• </a:t>
            </a:r>
            <a:r>
              <a:rPr lang="en-US" altLang="ar-SA" sz="2400" b="1">
                <a:latin typeface="Arial Narrow" pitchFamily="34" charset="0"/>
              </a:rPr>
              <a:t>Treat according to the cause (HRT), potentially fertile.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</a:rPr>
              <a:t>  </a:t>
            </a:r>
          </a:p>
        </p:txBody>
      </p:sp>
      <p:pic>
        <p:nvPicPr>
          <p:cNvPr id="162827" name="Picture 11" descr="GOnadal dysgene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6000" contrast="-6000"/>
          </a:blip>
          <a:srcRect/>
          <a:stretch>
            <a:fillRect/>
          </a:stretch>
        </p:blipFill>
        <p:spPr>
          <a:xfrm>
            <a:off x="4953000" y="1981200"/>
            <a:ext cx="3810000" cy="4040188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Constitutional pubertal delay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648200" cy="4572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Tahoma" pitchFamily="34" charset="0"/>
                <a:cs typeface="Arial" pitchFamily="34" charset="0"/>
              </a:rPr>
              <a:t>•</a:t>
            </a:r>
            <a:r>
              <a:rPr lang="en-US" altLang="en-US" sz="24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US" altLang="ar-SA" sz="2400">
                <a:latin typeface="Tahoma" pitchFamily="34" charset="0"/>
              </a:rPr>
              <a:t>Common cause (20%)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Under stature and  delayed bone 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</a:rPr>
              <a:t> ( X-ray Wrist  joint)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Positive family history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Diagnosis by exclusion and follow up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Prognosis is good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</a:rPr>
              <a:t>    (late developer)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Arial" pitchFamily="34" charset="0"/>
              </a:rPr>
              <a:t>• </a:t>
            </a:r>
            <a:r>
              <a:rPr lang="en-US" altLang="ar-SA" sz="2400">
                <a:latin typeface="Tahoma" pitchFamily="34" charset="0"/>
              </a:rPr>
              <a:t>No drug therapy is required – Reassurance (? </a:t>
            </a:r>
            <a:r>
              <a:rPr lang="en-US" altLang="ar-SA" sz="2400">
                <a:latin typeface="Tahoma" pitchFamily="34" charset="0"/>
                <a:sym typeface="Symbol" pitchFamily="18" charset="2"/>
              </a:rPr>
              <a:t>HRT)</a:t>
            </a:r>
          </a:p>
          <a:p>
            <a:pPr>
              <a:lnSpc>
                <a:spcPct val="90000"/>
              </a:lnSpc>
            </a:pPr>
            <a:endParaRPr lang="en-US" altLang="ar-SA" sz="240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ar-SA" sz="240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altLang="ar-SA" sz="240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2800" b="1">
              <a:latin typeface="Tahoma" pitchFamily="34" charset="0"/>
            </a:endParaRPr>
          </a:p>
        </p:txBody>
      </p:sp>
      <p:pic>
        <p:nvPicPr>
          <p:cNvPr id="12698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55248"/>
            <a:ext cx="3810000" cy="3766704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457200" y="381000"/>
            <a:ext cx="8305800" cy="1524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2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3200" b="1">
                <a:solidFill>
                  <a:schemeClr val="folHlink"/>
                </a:solidFill>
                <a:latin typeface="Tahoma" pitchFamily="34" charset="0"/>
              </a:rPr>
              <a:t>CNS-Hypothalamus-Pituitary</a:t>
            </a:r>
          </a:p>
          <a:p>
            <a:pPr algn="ctr"/>
            <a:r>
              <a:rPr lang="en-US" altLang="ar-SA" sz="3200" b="1">
                <a:solidFill>
                  <a:schemeClr val="folHlink"/>
                </a:solidFill>
                <a:latin typeface="Tahoma" pitchFamily="34" charset="0"/>
              </a:rPr>
              <a:t>Ovary-uterus Interaction</a:t>
            </a:r>
          </a:p>
        </p:txBody>
      </p:sp>
      <p:pic>
        <p:nvPicPr>
          <p:cNvPr id="285699" name="Picture 3" descr="ov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178644" y="1981200"/>
            <a:ext cx="2749112" cy="4114800"/>
          </a:xfrm>
          <a:noFill/>
          <a:ln/>
        </p:spPr>
      </p:pic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1649413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1600" b="1">
                <a:solidFill>
                  <a:schemeClr val="bg2"/>
                </a:solidFill>
                <a:latin typeface="Tahoma" pitchFamily="34" charset="0"/>
              </a:rPr>
              <a:t>Neural control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2667000" y="2057400"/>
            <a:ext cx="1901825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1600" b="1">
                <a:solidFill>
                  <a:schemeClr val="bg2"/>
                </a:solidFill>
                <a:latin typeface="Tahoma" pitchFamily="34" charset="0"/>
              </a:rPr>
              <a:t>Chemical control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304800" y="2743200"/>
            <a:ext cx="1220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 b="1">
                <a:solidFill>
                  <a:srgbClr val="FFFFCC"/>
                </a:solidFill>
                <a:latin typeface="Tahoma" pitchFamily="34" charset="0"/>
              </a:rPr>
              <a:t>Dopamine</a:t>
            </a:r>
          </a:p>
          <a:p>
            <a:pPr algn="ctr"/>
            <a:r>
              <a:rPr lang="en-US" altLang="ar-SA" sz="1600" b="1">
                <a:solidFill>
                  <a:srgbClr val="FFFFCC"/>
                </a:solidFill>
                <a:latin typeface="Tahoma" pitchFamily="34" charset="0"/>
              </a:rPr>
              <a:t> (-)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828800" y="2743200"/>
            <a:ext cx="1719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 b="1">
                <a:solidFill>
                  <a:srgbClr val="FFFFCC"/>
                </a:solidFill>
                <a:latin typeface="Tahoma" pitchFamily="34" charset="0"/>
              </a:rPr>
              <a:t>Norepiniphrine</a:t>
            </a:r>
          </a:p>
          <a:p>
            <a:pPr algn="ctr"/>
            <a:r>
              <a:rPr lang="en-US" altLang="ar-SA" sz="1600" b="1">
                <a:solidFill>
                  <a:srgbClr val="FFFFCC"/>
                </a:solidFill>
                <a:latin typeface="Tahoma" pitchFamily="34" charset="0"/>
              </a:rPr>
              <a:t> (+)</a:t>
            </a: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3962400" y="2743200"/>
            <a:ext cx="1458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 b="1">
                <a:solidFill>
                  <a:srgbClr val="FFFFCC"/>
                </a:solidFill>
                <a:latin typeface="Tahoma" pitchFamily="34" charset="0"/>
              </a:rPr>
              <a:t>Endorphines</a:t>
            </a:r>
          </a:p>
          <a:p>
            <a:pPr algn="ctr"/>
            <a:r>
              <a:rPr lang="en-US" altLang="ar-SA" sz="1600" b="1">
                <a:solidFill>
                  <a:srgbClr val="FFFFCC"/>
                </a:solidFill>
                <a:latin typeface="Tahoma" pitchFamily="34" charset="0"/>
              </a:rPr>
              <a:t> (-)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1828800" y="3657600"/>
            <a:ext cx="1905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1600" b="1">
                <a:solidFill>
                  <a:schemeClr val="bg1"/>
                </a:solidFill>
                <a:latin typeface="Tahoma" pitchFamily="34" charset="0"/>
              </a:rPr>
              <a:t>Hypothalamus</a:t>
            </a:r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2286000" y="40386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sz="1600" b="1">
                <a:solidFill>
                  <a:schemeClr val="folHlink"/>
                </a:solidFill>
                <a:latin typeface="Times New Roman" pitchFamily="18" charset="0"/>
              </a:rPr>
              <a:t>Gn-RH</a:t>
            </a:r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1828800" y="4419600"/>
            <a:ext cx="19050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1600" b="1">
                <a:solidFill>
                  <a:schemeClr val="bg1"/>
                </a:solidFill>
                <a:latin typeface="Tahoma" pitchFamily="34" charset="0"/>
              </a:rPr>
              <a:t>Ant. pituitary</a:t>
            </a:r>
          </a:p>
        </p:txBody>
      </p: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2362200" y="48006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1600" b="1">
                <a:solidFill>
                  <a:schemeClr val="folHlink"/>
                </a:solidFill>
                <a:latin typeface="Tahoma" pitchFamily="34" charset="0"/>
              </a:rPr>
              <a:t>FSH, LH</a:t>
            </a:r>
          </a:p>
        </p:txBody>
      </p:sp>
      <p:sp>
        <p:nvSpPr>
          <p:cNvPr id="285709" name="Oval 13"/>
          <p:cNvSpPr>
            <a:spLocks noChangeArrowheads="1"/>
          </p:cNvSpPr>
          <p:nvPr/>
        </p:nvSpPr>
        <p:spPr bwMode="auto">
          <a:xfrm>
            <a:off x="2209800" y="5105400"/>
            <a:ext cx="1066800" cy="609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 b="1">
                <a:solidFill>
                  <a:schemeClr val="bg1"/>
                </a:solidFill>
                <a:latin typeface="Tahoma" pitchFamily="34" charset="0"/>
              </a:rPr>
              <a:t>Ovaries </a:t>
            </a:r>
          </a:p>
        </p:txBody>
      </p:sp>
      <p:sp>
        <p:nvSpPr>
          <p:cNvPr id="285710" name="Text Box 14"/>
          <p:cNvSpPr txBox="1">
            <a:spLocks noChangeArrowheads="1"/>
          </p:cNvSpPr>
          <p:nvPr/>
        </p:nvSpPr>
        <p:spPr bwMode="auto">
          <a:xfrm>
            <a:off x="2209800" y="5867400"/>
            <a:ext cx="990600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1600" b="1">
                <a:solidFill>
                  <a:schemeClr val="bg2"/>
                </a:solidFill>
                <a:latin typeface="Tahoma" pitchFamily="34" charset="0"/>
              </a:rPr>
              <a:t>Uterus</a:t>
            </a:r>
          </a:p>
        </p:txBody>
      </p:sp>
      <p:sp>
        <p:nvSpPr>
          <p:cNvPr id="285711" name="Text Box 15"/>
          <p:cNvSpPr txBox="1">
            <a:spLocks noChangeArrowheads="1"/>
          </p:cNvSpPr>
          <p:nvPr/>
        </p:nvSpPr>
        <p:spPr bwMode="auto">
          <a:xfrm>
            <a:off x="3733800" y="5181600"/>
            <a:ext cx="1555750" cy="336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1600" b="1">
                <a:solidFill>
                  <a:srgbClr val="CC0066"/>
                </a:solidFill>
                <a:latin typeface="Tahoma" pitchFamily="34" charset="0"/>
              </a:rPr>
              <a:t>Progesterone</a:t>
            </a:r>
          </a:p>
        </p:txBody>
      </p:sp>
      <p:sp>
        <p:nvSpPr>
          <p:cNvPr id="285712" name="Text Box 16"/>
          <p:cNvSpPr txBox="1">
            <a:spLocks noChangeArrowheads="1"/>
          </p:cNvSpPr>
          <p:nvPr/>
        </p:nvSpPr>
        <p:spPr bwMode="auto">
          <a:xfrm>
            <a:off x="685800" y="5181600"/>
            <a:ext cx="1143000" cy="336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sz="1600" b="1">
                <a:solidFill>
                  <a:srgbClr val="CC0066"/>
                </a:solidFill>
                <a:latin typeface="Tahoma" pitchFamily="34" charset="0"/>
              </a:rPr>
              <a:t>Estrogen</a:t>
            </a:r>
          </a:p>
        </p:txBody>
      </p:sp>
      <p:sp>
        <p:nvSpPr>
          <p:cNvPr id="285713" name="Rectangle 17"/>
          <p:cNvSpPr>
            <a:spLocks noChangeArrowheads="1"/>
          </p:cNvSpPr>
          <p:nvPr/>
        </p:nvSpPr>
        <p:spPr bwMode="auto">
          <a:xfrm>
            <a:off x="2057400" y="6400800"/>
            <a:ext cx="132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400" b="1" i="1">
                <a:solidFill>
                  <a:schemeClr val="folHlink"/>
                </a:solidFill>
                <a:latin typeface="Tahoma" pitchFamily="34" charset="0"/>
              </a:rPr>
              <a:t>Menses</a:t>
            </a:r>
            <a:endParaRPr lang="en-US" sz="2400" b="1" i="1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285714" name="AutoShape 18"/>
          <p:cNvSpPr>
            <a:spLocks noChangeArrowheads="1"/>
          </p:cNvSpPr>
          <p:nvPr/>
        </p:nvSpPr>
        <p:spPr bwMode="auto">
          <a:xfrm>
            <a:off x="4572000" y="4318000"/>
            <a:ext cx="457200" cy="381000"/>
          </a:xfrm>
          <a:prstGeom prst="star8">
            <a:avLst>
              <a:gd name="adj" fmla="val 3825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285715" name="AutoShape 19"/>
          <p:cNvSpPr>
            <a:spLocks noChangeArrowheads="1"/>
          </p:cNvSpPr>
          <p:nvPr/>
        </p:nvSpPr>
        <p:spPr bwMode="auto">
          <a:xfrm>
            <a:off x="685800" y="4318000"/>
            <a:ext cx="533400" cy="381000"/>
          </a:xfrm>
          <a:prstGeom prst="star8">
            <a:avLst>
              <a:gd name="adj" fmla="val 3825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±</a:t>
            </a:r>
          </a:p>
        </p:txBody>
      </p:sp>
      <p:cxnSp>
        <p:nvCxnSpPr>
          <p:cNvPr id="285716" name="AutoShape 20"/>
          <p:cNvCxnSpPr>
            <a:cxnSpLocks noChangeShapeType="1"/>
            <a:stCxn id="285711" idx="2"/>
            <a:endCxn id="285710" idx="3"/>
          </p:cNvCxnSpPr>
          <p:nvPr/>
        </p:nvCxnSpPr>
        <p:spPr bwMode="auto">
          <a:xfrm rot="5400000">
            <a:off x="3597275" y="5121275"/>
            <a:ext cx="517525" cy="13112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17" name="AutoShape 21"/>
          <p:cNvCxnSpPr>
            <a:cxnSpLocks noChangeShapeType="1"/>
            <a:stCxn id="285712" idx="2"/>
            <a:endCxn id="285710" idx="1"/>
          </p:cNvCxnSpPr>
          <p:nvPr/>
        </p:nvCxnSpPr>
        <p:spPr bwMode="auto">
          <a:xfrm rot="16200000" flipH="1">
            <a:off x="1474787" y="5300663"/>
            <a:ext cx="517525" cy="952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18" name="AutoShape 22"/>
          <p:cNvCxnSpPr>
            <a:cxnSpLocks noChangeShapeType="1"/>
          </p:cNvCxnSpPr>
          <p:nvPr/>
        </p:nvCxnSpPr>
        <p:spPr bwMode="auto">
          <a:xfrm rot="5400000" flipH="1">
            <a:off x="3444875" y="4098925"/>
            <a:ext cx="1355725" cy="7778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19" name="AutoShape 23"/>
          <p:cNvCxnSpPr>
            <a:cxnSpLocks noChangeShapeType="1"/>
            <a:stCxn id="285712" idx="0"/>
            <a:endCxn id="285705" idx="1"/>
          </p:cNvCxnSpPr>
          <p:nvPr/>
        </p:nvCxnSpPr>
        <p:spPr bwMode="auto">
          <a:xfrm rot="16200000">
            <a:off x="865187" y="4217988"/>
            <a:ext cx="1355725" cy="571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20" name="AutoShape 24"/>
          <p:cNvCxnSpPr>
            <a:cxnSpLocks noChangeShapeType="1"/>
            <a:stCxn id="285712" idx="0"/>
            <a:endCxn id="285707" idx="1"/>
          </p:cNvCxnSpPr>
          <p:nvPr/>
        </p:nvCxnSpPr>
        <p:spPr bwMode="auto">
          <a:xfrm rot="16200000">
            <a:off x="1246187" y="4598988"/>
            <a:ext cx="593725" cy="571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21" name="AutoShape 25"/>
          <p:cNvCxnSpPr>
            <a:cxnSpLocks noChangeShapeType="1"/>
            <a:stCxn id="285700" idx="2"/>
            <a:endCxn id="285703" idx="0"/>
          </p:cNvCxnSpPr>
          <p:nvPr/>
        </p:nvCxnSpPr>
        <p:spPr bwMode="auto">
          <a:xfrm rot="16200000" flipH="1">
            <a:off x="1849438" y="1903412"/>
            <a:ext cx="349250" cy="1330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22" name="AutoShape 26"/>
          <p:cNvCxnSpPr>
            <a:cxnSpLocks noChangeShapeType="1"/>
            <a:stCxn id="285700" idx="2"/>
            <a:endCxn id="285702" idx="0"/>
          </p:cNvCxnSpPr>
          <p:nvPr/>
        </p:nvCxnSpPr>
        <p:spPr bwMode="auto">
          <a:xfrm rot="5400000">
            <a:off x="962819" y="2347119"/>
            <a:ext cx="349250" cy="4429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23" name="AutoShape 27"/>
          <p:cNvCxnSpPr>
            <a:cxnSpLocks noChangeShapeType="1"/>
            <a:stCxn id="285704" idx="2"/>
            <a:endCxn id="285705" idx="0"/>
          </p:cNvCxnSpPr>
          <p:nvPr/>
        </p:nvCxnSpPr>
        <p:spPr bwMode="auto">
          <a:xfrm rot="5400000">
            <a:off x="3570287" y="2535238"/>
            <a:ext cx="333375" cy="19113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24" name="AutoShape 28"/>
          <p:cNvCxnSpPr>
            <a:cxnSpLocks noChangeShapeType="1"/>
            <a:stCxn id="285703" idx="2"/>
            <a:endCxn id="285705" idx="0"/>
          </p:cNvCxnSpPr>
          <p:nvPr/>
        </p:nvCxnSpPr>
        <p:spPr bwMode="auto">
          <a:xfrm rot="16200000" flipH="1">
            <a:off x="2568575" y="3444875"/>
            <a:ext cx="333375" cy="92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25" name="AutoShape 29"/>
          <p:cNvCxnSpPr>
            <a:cxnSpLocks noChangeShapeType="1"/>
            <a:stCxn id="285702" idx="2"/>
            <a:endCxn id="285705" idx="0"/>
          </p:cNvCxnSpPr>
          <p:nvPr/>
        </p:nvCxnSpPr>
        <p:spPr bwMode="auto">
          <a:xfrm rot="16200000" flipH="1">
            <a:off x="1681956" y="2558257"/>
            <a:ext cx="333375" cy="18653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5726" name="AutoShape 30"/>
          <p:cNvCxnSpPr>
            <a:cxnSpLocks noChangeShapeType="1"/>
            <a:stCxn id="285701" idx="2"/>
            <a:endCxn id="285704" idx="0"/>
          </p:cNvCxnSpPr>
          <p:nvPr/>
        </p:nvCxnSpPr>
        <p:spPr bwMode="auto">
          <a:xfrm rot="16200000" flipH="1">
            <a:off x="3980657" y="2031206"/>
            <a:ext cx="349250" cy="10747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5727" name="Line 31"/>
          <p:cNvSpPr>
            <a:spLocks noChangeShapeType="1"/>
          </p:cNvSpPr>
          <p:nvPr/>
        </p:nvSpPr>
        <p:spPr bwMode="auto">
          <a:xfrm>
            <a:off x="32766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5728" name="Line 32"/>
          <p:cNvSpPr>
            <a:spLocks noChangeShapeType="1"/>
          </p:cNvSpPr>
          <p:nvPr/>
        </p:nvSpPr>
        <p:spPr bwMode="auto">
          <a:xfrm flipH="1">
            <a:off x="19050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5729" name="Text Box 33"/>
          <p:cNvSpPr txBox="1">
            <a:spLocks noChangeArrowheads="1"/>
          </p:cNvSpPr>
          <p:nvPr/>
        </p:nvSpPr>
        <p:spPr bwMode="auto">
          <a:xfrm>
            <a:off x="4114800" y="42672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folHlink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85730" name="Line 34"/>
          <p:cNvSpPr>
            <a:spLocks noChangeShapeType="1"/>
          </p:cNvSpPr>
          <p:nvPr/>
        </p:nvSpPr>
        <p:spPr bwMode="auto">
          <a:xfrm>
            <a:off x="2667000" y="624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9" name="Rectangle 205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altLang="ar-SA" sz="2800">
                <a:latin typeface="Tahoma" pitchFamily="34" charset="0"/>
              </a:rPr>
              <a:t>Pituitary inability to secrete gonadotropins</a:t>
            </a:r>
          </a:p>
          <a:p>
            <a:r>
              <a:rPr lang="en-US" altLang="ar-SA" sz="2800">
                <a:latin typeface="Tahoma" pitchFamily="34" charset="0"/>
              </a:rPr>
              <a:t>Pituitary necrosis following massive obstetric hemorrhage is most common cause in women</a:t>
            </a:r>
          </a:p>
          <a:p>
            <a:r>
              <a:rPr lang="en-US" altLang="ar-SA" sz="2800">
                <a:latin typeface="Tahoma" pitchFamily="34" charset="0"/>
              </a:rPr>
              <a:t>Diagnosis : History and </a:t>
            </a:r>
            <a:r>
              <a:rPr lang="en-US" altLang="ar-SA" sz="2800">
                <a:latin typeface="Tahoma" pitchFamily="34" charset="0"/>
                <a:sym typeface="Symbol" pitchFamily="18" charset="2"/>
              </a:rPr>
              <a:t> E2,FSH,LH</a:t>
            </a:r>
            <a:endParaRPr lang="en-US" altLang="ar-SA" sz="2800">
              <a:latin typeface="Tahoma" pitchFamily="34" charset="0"/>
            </a:endParaRPr>
          </a:p>
          <a:p>
            <a:pPr>
              <a:buFontTx/>
              <a:buNone/>
            </a:pPr>
            <a:r>
              <a:rPr lang="en-US" altLang="ar-SA" sz="2800">
                <a:latin typeface="Tahoma" pitchFamily="34" charset="0"/>
              </a:rPr>
              <a:t>   + other pituitary deficiencies (MPS test)</a:t>
            </a:r>
          </a:p>
          <a:p>
            <a:r>
              <a:rPr lang="en-US" altLang="ar-SA" sz="2800">
                <a:latin typeface="Tahoma" pitchFamily="34" charset="0"/>
              </a:rPr>
              <a:t>Treatment :</a:t>
            </a:r>
          </a:p>
          <a:p>
            <a:pPr>
              <a:buFontTx/>
              <a:buNone/>
            </a:pPr>
            <a:r>
              <a:rPr lang="en-US" altLang="ar-SA" sz="2800">
                <a:latin typeface="Tahoma" pitchFamily="34" charset="0"/>
              </a:rPr>
              <a:t>      Replacement of deficient hormones</a:t>
            </a:r>
          </a:p>
        </p:txBody>
      </p:sp>
      <p:sp>
        <p:nvSpPr>
          <p:cNvPr id="210948" name="Rectangle 205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Sheehan</a:t>
            </a:r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’s syndrome</a:t>
            </a:r>
            <a:endParaRPr lang="en-US" altLang="ar-SA" sz="36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Weight-related amenorrhoea</a:t>
            </a:r>
            <a:b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</a:br>
            <a:r>
              <a:rPr lang="en-US" b="1">
                <a:latin typeface="Arial Narrow" pitchFamily="34" charset="0"/>
              </a:rPr>
              <a:t>Anorexia Nervosa</a:t>
            </a:r>
            <a:endParaRPr lang="en-US" altLang="ar-SA" b="1">
              <a:latin typeface="Arial Narrow" pitchFamily="34" charset="0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953000" cy="4495800"/>
          </a:xfrm>
          <a:noFill/>
          <a:ln/>
        </p:spPr>
        <p:txBody>
          <a:bodyPr/>
          <a:lstStyle/>
          <a:p>
            <a:r>
              <a:rPr lang="en-US" sz="2000" b="1">
                <a:latin typeface="Arial Narrow" pitchFamily="34" charset="0"/>
              </a:rPr>
              <a:t>1</a:t>
            </a:r>
            <a:r>
              <a:rPr lang="en-US" sz="2000" b="1" baseline="30000">
                <a:latin typeface="Arial Narrow" pitchFamily="34" charset="0"/>
              </a:rPr>
              <a:t>o </a:t>
            </a:r>
            <a:r>
              <a:rPr lang="en-US" sz="2000" b="1">
                <a:latin typeface="Arial Narrow" pitchFamily="34" charset="0"/>
              </a:rPr>
              <a:t>or 2</a:t>
            </a:r>
            <a:r>
              <a:rPr lang="en-US" sz="2000" b="1" baseline="30000">
                <a:latin typeface="Arial Narrow" pitchFamily="34" charset="0"/>
              </a:rPr>
              <a:t>o </a:t>
            </a:r>
            <a:r>
              <a:rPr lang="en-US" sz="2000" b="1">
                <a:latin typeface="Arial Narrow" pitchFamily="34" charset="0"/>
              </a:rPr>
              <a:t>Amenorrhea is often first sign</a:t>
            </a:r>
          </a:p>
          <a:p>
            <a:pPr>
              <a:lnSpc>
                <a:spcPct val="90000"/>
              </a:lnSpc>
            </a:pPr>
            <a:r>
              <a:rPr lang="en-US" altLang="ar-SA" sz="2000" b="1">
                <a:latin typeface="Arial Narrow" pitchFamily="34" charset="0"/>
                <a:cs typeface="Arial" pitchFamily="34" charset="0"/>
              </a:rPr>
              <a:t>A body mass index (BMI) &lt;17  kg/m</a:t>
            </a:r>
            <a:r>
              <a:rPr lang="en-US" altLang="ar-SA" sz="2000" b="1">
                <a:latin typeface="Arial"/>
                <a:cs typeface="Tahoma" pitchFamily="34" charset="0"/>
                <a:sym typeface="Symbol" pitchFamily="18" charset="2"/>
              </a:rPr>
              <a:t>²</a:t>
            </a:r>
            <a:r>
              <a:rPr lang="en-US" altLang="ar-SA" sz="2000" b="1">
                <a:latin typeface="Arial Narrow" pitchFamily="34" charset="0"/>
                <a:cs typeface="Arial" pitchFamily="34" charset="0"/>
                <a:sym typeface="Wingdings 3" pitchFamily="18" charset="2"/>
              </a:rPr>
              <a:t> menstrual irregularity and amenorrhea</a:t>
            </a:r>
            <a:endParaRPr lang="en-US" altLang="ar-SA" sz="2000" b="1">
              <a:latin typeface="Arial Narrow" pitchFamily="34" charset="0"/>
              <a:cs typeface="Arial" pitchFamily="34" charset="0"/>
            </a:endParaRPr>
          </a:p>
          <a:p>
            <a:r>
              <a:rPr lang="en-US" sz="2000" b="1">
                <a:latin typeface="Arial Narrow" pitchFamily="34" charset="0"/>
              </a:rPr>
              <a:t>Hypothalamic  suppression </a:t>
            </a:r>
          </a:p>
          <a:p>
            <a:r>
              <a:rPr lang="en-US" sz="2000" b="1">
                <a:latin typeface="Arial Narrow" pitchFamily="34" charset="0"/>
              </a:rPr>
              <a:t>Abnormal body image, intense fear of weight gain, often strenuous exercise</a:t>
            </a:r>
          </a:p>
          <a:p>
            <a:r>
              <a:rPr lang="en-US" sz="2000" b="1">
                <a:latin typeface="Arial Narrow" pitchFamily="34" charset="0"/>
              </a:rPr>
              <a:t>Mean age onset 13-14 yrs (range 10-21 yrs)</a:t>
            </a:r>
          </a:p>
          <a:p>
            <a:r>
              <a:rPr lang="en-US" sz="2000" b="1">
                <a:latin typeface="Arial Narrow" pitchFamily="34" charset="0"/>
              </a:rPr>
              <a:t>Low estradiol </a:t>
            </a:r>
            <a:r>
              <a:rPr lang="en-US" sz="2000" b="1">
                <a:latin typeface="Arial Narrow" pitchFamily="34" charset="0"/>
                <a:sym typeface="Wingdings" pitchFamily="2" charset="2"/>
              </a:rPr>
              <a:t> risk of osteoporosis</a:t>
            </a:r>
          </a:p>
          <a:p>
            <a:r>
              <a:rPr lang="en-US" sz="2000" b="1">
                <a:latin typeface="Arial Narrow" pitchFamily="34" charset="0"/>
                <a:sym typeface="Wingdings" pitchFamily="2" charset="2"/>
              </a:rPr>
              <a:t>Bulemics less commonly have amenorrhea due to fluctuations in body wt, but  any disordered eating pattern (crash diets) can cause menstrual irregularity.</a:t>
            </a:r>
          </a:p>
          <a:p>
            <a:pPr>
              <a:lnSpc>
                <a:spcPct val="90000"/>
              </a:lnSpc>
            </a:pPr>
            <a:r>
              <a:rPr lang="en-US" altLang="ar-SA" sz="2000" b="1">
                <a:latin typeface="Arial Narrow" pitchFamily="34" charset="0"/>
                <a:cs typeface="Arial" pitchFamily="34" charset="0"/>
              </a:rPr>
              <a:t>Treatment : </a:t>
            </a:r>
            <a:r>
              <a:rPr lang="en-US" altLang="ar-SA" sz="2000" b="1">
                <a:latin typeface="Arial Narrow" pitchFamily="34" charset="0"/>
                <a:cs typeface="Arial" pitchFamily="34" charset="0"/>
                <a:sym typeface="Symbol" pitchFamily="18" charset="2"/>
              </a:rPr>
              <a:t> body wt. (Psychiatrist referral)</a:t>
            </a:r>
            <a:r>
              <a:rPr lang="en-US" altLang="ar-SA" sz="2400" b="1">
                <a:latin typeface="Arial Narrow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altLang="ar-SA" sz="2400" b="1">
                <a:latin typeface="Arial Narrow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ar-SA" sz="2400" b="1">
              <a:latin typeface="Arial Narrow" pitchFamily="34" charset="0"/>
              <a:cs typeface="Arial" pitchFamily="34" charset="0"/>
            </a:endParaRPr>
          </a:p>
          <a:p>
            <a:endParaRPr lang="en-US" sz="2000" b="1"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297988" name="Picture 4" descr="anorexia nervos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2438400"/>
            <a:ext cx="2895600" cy="2819400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307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Exercise-associated amenorrhoea</a:t>
            </a:r>
          </a:p>
        </p:txBody>
      </p:sp>
      <p:sp>
        <p:nvSpPr>
          <p:cNvPr id="212997" name="Rectangle 307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5410200" cy="4267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>
                <a:latin typeface="Tahoma" pitchFamily="34" charset="0"/>
              </a:rPr>
              <a:t>Common in women who participate in sports (e.g. competitive athletes,  ballet dancers)</a:t>
            </a:r>
          </a:p>
          <a:p>
            <a:pPr>
              <a:lnSpc>
                <a:spcPct val="90000"/>
              </a:lnSpc>
            </a:pPr>
            <a:r>
              <a:rPr lang="en-US" altLang="ar-SA" sz="2400">
                <a:latin typeface="Tahoma" pitchFamily="34" charset="0"/>
              </a:rPr>
              <a:t>Eating disorders have a higher prevalence in female athletes than non-athletes</a:t>
            </a:r>
          </a:p>
          <a:p>
            <a:pPr>
              <a:lnSpc>
                <a:spcPct val="90000"/>
              </a:lnSpc>
            </a:pPr>
            <a:r>
              <a:rPr lang="en-US" altLang="ar-SA" sz="2400">
                <a:latin typeface="Tahoma" pitchFamily="34" charset="0"/>
              </a:rPr>
              <a:t>Hypothalamic disorder caused by abnormal gonadotrophin-releasing hormone pulsatility, resulting in impaired gonadotrophin levels, particularly LH, and subsequently low oestrogen levels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ar-SA" sz="240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altLang="ar-SA" sz="2400">
              <a:latin typeface="Tahoma" pitchFamily="34" charset="0"/>
            </a:endParaRPr>
          </a:p>
        </p:txBody>
      </p:sp>
      <p:pic>
        <p:nvPicPr>
          <p:cNvPr id="212999" name="Picture 3079" descr="pe0099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6032449" y="3242615"/>
            <a:ext cx="1041502" cy="1591970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Post-pill amenorrhea is not an entity</a:t>
            </a:r>
          </a:p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Depot medroxyprogesterone acetate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>
                <a:latin typeface="Tahoma" pitchFamily="34" charset="0"/>
              </a:rPr>
              <a:t>    Up to 80 % of women will have amenorrhea after 1 year of use. It is reversible  (oestrogen deficiency)</a:t>
            </a:r>
          </a:p>
          <a:p>
            <a:pPr>
              <a:lnSpc>
                <a:spcPct val="90000"/>
              </a:lnSpc>
            </a:pPr>
            <a:r>
              <a:rPr lang="en-US" altLang="ar-SA" sz="2800">
                <a:latin typeface="Tahoma" pitchFamily="34" charset="0"/>
              </a:rPr>
              <a:t>A minority of women taking the progestogen-only pill may have reversible long term amenorrhoea due to complete suppression of ovulation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ar-SA" sz="280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altLang="ar-SA" sz="240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ar-SA" sz="240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 b="1">
                <a:latin typeface="Tahoma" pitchFamily="34" charset="0"/>
              </a:rPr>
              <a:t> 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sz="40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Contraception related amenorrhea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1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Late onset congenital adrenal hyperplasia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953000" cy="4419600"/>
          </a:xfrm>
          <a:noFill/>
          <a:ln/>
        </p:spPr>
        <p:txBody>
          <a:bodyPr/>
          <a:lstStyle/>
          <a:p>
            <a:r>
              <a:rPr lang="en-US" altLang="ar-SA" sz="2400">
                <a:latin typeface="Tahoma" pitchFamily="34" charset="0"/>
              </a:rPr>
              <a:t>Autosomal recessive trait</a:t>
            </a:r>
          </a:p>
          <a:p>
            <a:r>
              <a:rPr lang="en-US" altLang="ar-SA" sz="2400">
                <a:latin typeface="Tahoma" pitchFamily="34" charset="0"/>
              </a:rPr>
              <a:t>Most common form is due to 21-hydroxylase deficiency</a:t>
            </a:r>
          </a:p>
          <a:p>
            <a:r>
              <a:rPr lang="en-US" altLang="ar-SA" sz="2400">
                <a:latin typeface="Tahoma" pitchFamily="34" charset="0"/>
              </a:rPr>
              <a:t>Mild forms Closely resemble PCO</a:t>
            </a:r>
          </a:p>
          <a:p>
            <a:r>
              <a:rPr lang="en-US" altLang="ar-SA" sz="2400">
                <a:latin typeface="Tahoma" pitchFamily="34" charset="0"/>
              </a:rPr>
              <a:t>Severe forms show Signs of  severe androgen excess</a:t>
            </a:r>
          </a:p>
          <a:p>
            <a:r>
              <a:rPr lang="en-US" altLang="ar-SA" sz="2400">
                <a:latin typeface="Tahoma" pitchFamily="34" charset="0"/>
              </a:rPr>
              <a:t>High 17-OH-progesterone blood level</a:t>
            </a:r>
          </a:p>
          <a:p>
            <a:r>
              <a:rPr lang="en-US" altLang="ar-SA" sz="2400">
                <a:latin typeface="Tahoma" pitchFamily="34" charset="0"/>
              </a:rPr>
              <a:t>Treatment : cortisol replacement and ? Corrective surgery</a:t>
            </a:r>
          </a:p>
          <a:p>
            <a:endParaRPr lang="en-US" altLang="en-US" sz="2400">
              <a:latin typeface="Tahoma" pitchFamily="34" charset="0"/>
            </a:endParaRPr>
          </a:p>
        </p:txBody>
      </p:sp>
      <p:pic>
        <p:nvPicPr>
          <p:cNvPr id="216074" name="Picture 10" descr="D:\Documents and Settings\administrator\My Documents\My Pictures\cah hirsutism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27351" y="3608832"/>
            <a:ext cx="851698" cy="859536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ar-SA" sz="40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Cushing’s syndrome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5257800" cy="4876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400">
                <a:latin typeface="Arial" pitchFamily="34" charset="0"/>
                <a:cs typeface="Arial" pitchFamily="34" charset="0"/>
              </a:rPr>
              <a:t>Clinical suspicion :  Hirsutism, truncal obesity, purple striae,</a:t>
            </a:r>
            <a:r>
              <a:rPr lang="en-US" altLang="ar-SA" sz="2400">
                <a:latin typeface="Arial" pitchFamily="34" charset="0"/>
                <a:cs typeface="Arial" pitchFamily="34" charset="0"/>
                <a:sym typeface="Wingdings 3" pitchFamily="18" charset="2"/>
              </a:rPr>
              <a:t></a:t>
            </a:r>
            <a:r>
              <a:rPr lang="en-US" altLang="ar-SA" sz="2400">
                <a:latin typeface="Arial" pitchFamily="34" charset="0"/>
                <a:cs typeface="Arial" pitchFamily="34" charset="0"/>
              </a:rPr>
              <a:t> BP</a:t>
            </a:r>
          </a:p>
          <a:p>
            <a:pPr>
              <a:lnSpc>
                <a:spcPct val="90000"/>
              </a:lnSpc>
            </a:pPr>
            <a:r>
              <a:rPr lang="en-US" altLang="ar-SA" sz="2400">
                <a:latin typeface="Arial" pitchFamily="34" charset="0"/>
                <a:cs typeface="Arial" pitchFamily="34" charset="0"/>
              </a:rPr>
              <a:t>If Suspicion is high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Arial" pitchFamily="34" charset="0"/>
                <a:cs typeface="Arial" pitchFamily="34" charset="0"/>
                <a:sym typeface="Wingdings 3" pitchFamily="18" charset="2"/>
              </a:rPr>
              <a:t>   dexamethasone suppression test  (1 mg PO 11 pm )  and obtaine serum cortisol level at 8 am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Arial" pitchFamily="34" charset="0"/>
                <a:cs typeface="Arial" pitchFamily="34" charset="0"/>
                <a:sym typeface="Wingdings 3" pitchFamily="18" charset="2"/>
              </a:rPr>
              <a:t>    </a:t>
            </a:r>
            <a:r>
              <a:rPr lang="en-US" altLang="ar-SA" sz="2400">
                <a:solidFill>
                  <a:schemeClr val="folHlink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&lt; 5 µg/ dl excludes cushing’s</a:t>
            </a:r>
          </a:p>
          <a:p>
            <a:pPr>
              <a:lnSpc>
                <a:spcPct val="90000"/>
              </a:lnSpc>
            </a:pPr>
            <a:r>
              <a:rPr lang="en-US" altLang="ar-SA" sz="2400">
                <a:latin typeface="Arial" pitchFamily="34" charset="0"/>
                <a:cs typeface="Arial" pitchFamily="34" charset="0"/>
                <a:sym typeface="Wingdings 3" pitchFamily="18" charset="2"/>
              </a:rPr>
              <a:t>24 hours total urine free cortisol level to confirm diagnosis</a:t>
            </a:r>
          </a:p>
          <a:p>
            <a:pPr>
              <a:lnSpc>
                <a:spcPct val="90000"/>
              </a:lnSpc>
            </a:pPr>
            <a:r>
              <a:rPr lang="en-US" altLang="ar-SA" sz="2400">
                <a:latin typeface="Arial" pitchFamily="34" charset="0"/>
                <a:cs typeface="Arial" pitchFamily="34" charset="0"/>
                <a:sym typeface="Wingdings 3" pitchFamily="18" charset="2"/>
              </a:rPr>
              <a:t>2 forms ; adrenal tumour or ACTH hypersecretion (pituitary or ectopic site)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214032" name="Picture 16" descr="C:\My Documents\My Pictures\buffalo_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1905000"/>
            <a:ext cx="2590800" cy="4038600"/>
          </a:xfrm>
          <a:noFill/>
          <a:ln/>
        </p:spPr>
      </p:pic>
      <p:sp>
        <p:nvSpPr>
          <p:cNvPr id="214033" name="Rectangle 17"/>
          <p:cNvSpPr>
            <a:spLocks noChangeArrowheads="1"/>
          </p:cNvSpPr>
          <p:nvPr/>
        </p:nvSpPr>
        <p:spPr bwMode="auto">
          <a:xfrm>
            <a:off x="5791200" y="4800600"/>
            <a:ext cx="2895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z="2400" b="1">
                <a:solidFill>
                  <a:srgbClr val="FFFF00"/>
                </a:solidFill>
                <a:latin typeface="Tahoma" pitchFamily="34" charset="0"/>
              </a:rPr>
              <a:t>Utero-vaginal Agenisis</a:t>
            </a:r>
            <a:br>
              <a:rPr lang="en-US" altLang="ar-SA" sz="2400" b="1">
                <a:solidFill>
                  <a:srgbClr val="FFFF00"/>
                </a:solidFill>
                <a:latin typeface="Tahoma" pitchFamily="34" charset="0"/>
              </a:rPr>
            </a:br>
            <a:r>
              <a:rPr lang="en-US" altLang="ar-SA" sz="2400" b="1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altLang="ar-SA" sz="2400" b="1">
                <a:solidFill>
                  <a:srgbClr val="FFFF00"/>
                </a:solidFill>
                <a:latin typeface="Tahoma" pitchFamily="34" charset="0"/>
                <a:cs typeface="Arial" pitchFamily="34" charset="0"/>
              </a:rPr>
              <a:t>Mayer-Rokitansky-Kuster-Hauser syndrome</a:t>
            </a:r>
            <a:endParaRPr lang="en-US" sz="2400" b="1">
              <a:solidFill>
                <a:srgbClr val="FFFF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953000" cy="4114800"/>
          </a:xfrm>
        </p:spPr>
        <p:txBody>
          <a:bodyPr/>
          <a:lstStyle/>
          <a:p>
            <a:r>
              <a:rPr lang="en-US" altLang="en-US" sz="2000" b="1">
                <a:latin typeface="Arial Narrow" pitchFamily="34" charset="0"/>
              </a:rPr>
              <a:t>15% </a:t>
            </a:r>
            <a:r>
              <a:rPr lang="en-US" altLang="ar-SA" sz="2000" b="1">
                <a:latin typeface="Arial Narrow" pitchFamily="34" charset="0"/>
              </a:rPr>
              <a:t>of  1ry amenorrhea </a:t>
            </a:r>
          </a:p>
          <a:p>
            <a:r>
              <a:rPr lang="en-US" altLang="ar-SA" sz="2000" b="1">
                <a:latin typeface="Arial Narrow" pitchFamily="34" charset="0"/>
              </a:rPr>
              <a:t>Normal breasts and Sexual Hair development  &amp; Normal looking external female genitalia</a:t>
            </a:r>
          </a:p>
          <a:p>
            <a:r>
              <a:rPr lang="en-US" altLang="ar-SA" sz="2000" b="1">
                <a:latin typeface="Arial Narrow" pitchFamily="34" charset="0"/>
              </a:rPr>
              <a:t>Normal female range testosterone level</a:t>
            </a:r>
          </a:p>
          <a:p>
            <a:r>
              <a:rPr lang="en-US" altLang="ar-SA" sz="2000" b="1">
                <a:latin typeface="Arial Narrow" pitchFamily="34" charset="0"/>
              </a:rPr>
              <a:t>Absent uterus and upper vagina &amp; Normal ovaries</a:t>
            </a:r>
          </a:p>
          <a:p>
            <a:r>
              <a:rPr lang="en-US" altLang="ar-SA" sz="2000" b="1">
                <a:latin typeface="Arial Narrow" pitchFamily="34" charset="0"/>
              </a:rPr>
              <a:t>Karyotype 46-XX</a:t>
            </a:r>
          </a:p>
          <a:p>
            <a:r>
              <a:rPr lang="en-US" altLang="ar-SA" sz="2000" b="1">
                <a:latin typeface="Arial Narrow" pitchFamily="34" charset="0"/>
              </a:rPr>
              <a:t>15-30% renal, skeletal  and  middle ear anomalies</a:t>
            </a:r>
          </a:p>
          <a:p>
            <a:r>
              <a:rPr lang="en-US" altLang="ar-SA" sz="2000" b="1">
                <a:latin typeface="Arial Narrow" pitchFamily="34" charset="0"/>
              </a:rPr>
              <a:t>Treatment : STERILE  ? Vaginal creation          ( Dilatation </a:t>
            </a:r>
            <a:r>
              <a:rPr lang="en-US" altLang="ar-SA" sz="2000" b="1" i="1">
                <a:latin typeface="Arial Narrow" pitchFamily="34" charset="0"/>
              </a:rPr>
              <a:t>VS </a:t>
            </a:r>
            <a:r>
              <a:rPr lang="en-US" altLang="ar-SA" sz="2000" b="1">
                <a:latin typeface="Arial Narrow" pitchFamily="34" charset="0"/>
              </a:rPr>
              <a:t> Vaginoplasty)</a:t>
            </a:r>
          </a:p>
          <a:p>
            <a:endParaRPr lang="en-US" altLang="ar-SA" sz="2000" b="1">
              <a:latin typeface="Arial Narrow" pitchFamily="34" charset="0"/>
            </a:endParaRPr>
          </a:p>
          <a:p>
            <a:endParaRPr lang="en-US" sz="2000" b="1">
              <a:latin typeface="Arial Narrow" pitchFamily="34" charset="0"/>
            </a:endParaRPr>
          </a:p>
        </p:txBody>
      </p:sp>
      <p:pic>
        <p:nvPicPr>
          <p:cNvPr id="300043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1981200"/>
            <a:ext cx="2743200" cy="4114800"/>
          </a:xfrm>
        </p:spPr>
      </p:pic>
      <p:pic>
        <p:nvPicPr>
          <p:cNvPr id="300040" name="Picture 8" descr="Normal sex dharac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Dr.L.Girija</a:t>
            </a:r>
            <a:endParaRPr lang="en-US" altLang="en-US"/>
          </a:p>
        </p:txBody>
      </p:sp>
    </p:spTree>
  </p:cSld>
  <p:clrMapOvr>
    <a:masterClrMapping/>
  </p:clrMapOvr>
  <p:transition spd="med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534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latin typeface="Tahoma" pitchFamily="34" charset="0"/>
              </a:rPr>
              <a:t>.</a:t>
            </a:r>
            <a:r>
              <a:rPr lang="en-US" altLang="en-US">
                <a:latin typeface="Tahoma" pitchFamily="34" charset="0"/>
              </a:rPr>
              <a:t> </a:t>
            </a:r>
            <a:r>
              <a:rPr lang="en-US" altLang="ar-SA">
                <a:latin typeface="Arial Narrow" pitchFamily="34" charset="0"/>
              </a:rPr>
              <a:t>Attempts to restore ovulatory function </a:t>
            </a:r>
          </a:p>
          <a:p>
            <a:pPr>
              <a:buFontTx/>
              <a:buNone/>
            </a:pPr>
            <a:r>
              <a:rPr lang="en-US" altLang="en-US" sz="2800">
                <a:latin typeface="Tahoma" pitchFamily="34" charset="0"/>
              </a:rPr>
              <a:t>.</a:t>
            </a:r>
            <a:r>
              <a:rPr lang="en-US" altLang="ar-SA">
                <a:latin typeface="Arial Narrow" pitchFamily="34" charset="0"/>
              </a:rPr>
              <a:t> If this is not possible HRT (</a:t>
            </a:r>
            <a:r>
              <a:rPr lang="en-US" altLang="ar-SA" i="1">
                <a:latin typeface="Arial Narrow" pitchFamily="34" charset="0"/>
              </a:rPr>
              <a:t>oestrogen and progesterone</a:t>
            </a:r>
            <a:r>
              <a:rPr lang="en-US" altLang="ar-SA">
                <a:latin typeface="Arial Narrow" pitchFamily="34" charset="0"/>
              </a:rPr>
              <a:t>) is given to hypo-estrogenic amenorrheic women (</a:t>
            </a:r>
            <a:r>
              <a:rPr lang="en-US" altLang="ar-SA" sz="2400" i="1">
                <a:solidFill>
                  <a:schemeClr val="folHlink"/>
                </a:solidFill>
                <a:latin typeface="Arial Narrow" pitchFamily="34" charset="0"/>
              </a:rPr>
              <a:t>to</a:t>
            </a:r>
            <a:r>
              <a:rPr lang="en-US" altLang="ar-SA" i="1">
                <a:solidFill>
                  <a:schemeClr val="folHlink"/>
                </a:solidFill>
                <a:latin typeface="Arial Narrow" pitchFamily="34" charset="0"/>
              </a:rPr>
              <a:t> </a:t>
            </a:r>
            <a:r>
              <a:rPr lang="en-US" altLang="ar-SA" sz="2400" i="1">
                <a:solidFill>
                  <a:schemeClr val="folHlink"/>
                </a:solidFill>
                <a:latin typeface="Arial Narrow" pitchFamily="34" charset="0"/>
              </a:rPr>
              <a:t>prevent osteoporosis; atherogenesis</a:t>
            </a:r>
            <a:r>
              <a:rPr lang="en-US" altLang="ar-SA">
                <a:latin typeface="Arial Narrow" pitchFamily="34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2800">
                <a:latin typeface="Tahoma" pitchFamily="34" charset="0"/>
              </a:rPr>
              <a:t>.</a:t>
            </a:r>
            <a:r>
              <a:rPr lang="en-US" altLang="ar-SA">
                <a:latin typeface="Arial Narrow" pitchFamily="34" charset="0"/>
              </a:rPr>
              <a:t> </a:t>
            </a:r>
            <a:r>
              <a:rPr lang="en-US" altLang="ar-SA">
                <a:latin typeface="Arial Narrow" pitchFamily="34" charset="0"/>
                <a:cs typeface="Tahoma" pitchFamily="34" charset="0"/>
              </a:rPr>
              <a:t>Periodic progestogen should be taken by euestrogenic amenorrheic women (</a:t>
            </a:r>
            <a:r>
              <a:rPr lang="en-US" altLang="ar-SA" sz="2400" i="1">
                <a:solidFill>
                  <a:schemeClr val="folHlink"/>
                </a:solidFill>
                <a:latin typeface="Arial Narrow" pitchFamily="34" charset="0"/>
                <a:cs typeface="Tahoma" pitchFamily="34" charset="0"/>
              </a:rPr>
              <a:t>to avoid endometrial cancer</a:t>
            </a:r>
            <a:r>
              <a:rPr lang="en-US" altLang="ar-SA">
                <a:latin typeface="Arial Narrow" pitchFamily="34" charset="0"/>
                <a:cs typeface="Tahoma" pitchFamily="34" charset="0"/>
              </a:rPr>
              <a:t>)</a:t>
            </a:r>
            <a:endParaRPr lang="en-US" altLang="ar-SA"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latin typeface="Tahoma" pitchFamily="34" charset="0"/>
              </a:rPr>
              <a:t>.</a:t>
            </a:r>
            <a:r>
              <a:rPr lang="en-US" altLang="ar-SA">
                <a:latin typeface="Arial Narrow" pitchFamily="34" charset="0"/>
              </a:rPr>
              <a:t> If Y chromosome is present gonadectomy is indicated</a:t>
            </a:r>
          </a:p>
          <a:p>
            <a:pPr>
              <a:buFontTx/>
              <a:buNone/>
            </a:pPr>
            <a:r>
              <a:rPr lang="en-US" altLang="en-US" sz="2800">
                <a:latin typeface="Tahoma" pitchFamily="34" charset="0"/>
              </a:rPr>
              <a:t>.</a:t>
            </a:r>
            <a:r>
              <a:rPr lang="en-US" altLang="ar-SA">
                <a:latin typeface="Arial Narrow" pitchFamily="34" charset="0"/>
              </a:rPr>
              <a:t> Many cases require frequent  re-evaluation</a:t>
            </a:r>
          </a:p>
          <a:p>
            <a:endParaRPr lang="en-US" altLang="ar-SA">
              <a:latin typeface="Arial Narrow" pitchFamily="34" charset="0"/>
            </a:endParaRPr>
          </a:p>
          <a:p>
            <a:pPr>
              <a:buFontTx/>
              <a:buNone/>
            </a:pPr>
            <a:endParaRPr lang="en-US" altLang="ar-SA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altLang="ar-SA" sz="3600" b="1">
                <a:solidFill>
                  <a:srgbClr val="FFFF00"/>
                </a:solidFill>
                <a:latin typeface="Tahoma" pitchFamily="34" charset="0"/>
              </a:rPr>
              <a:t>General Principles of management of Amenorrhea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4800600"/>
          </a:xfrm>
          <a:noFill/>
          <a:ln/>
        </p:spPr>
        <p:txBody>
          <a:bodyPr/>
          <a:lstStyle/>
          <a:p>
            <a:r>
              <a:rPr lang="en-US" altLang="ar-SA" sz="2800">
                <a:latin typeface="Arial Narrow" pitchFamily="34" charset="0"/>
                <a:cs typeface="Arial" pitchFamily="34" charset="0"/>
              </a:rPr>
              <a:t>Although the work-up of amenorrhea may seem to be complex, a carefully conducted physical examination with the history, and Looking to the patient as a bioassay for endocrine abnormalities, should permit the clinician to narrow the diagnostic possibilities and an accurate diagnosis can be obtained quickly.</a:t>
            </a:r>
          </a:p>
          <a:p>
            <a:r>
              <a:rPr lang="en-US" altLang="ar-SA" sz="2800">
                <a:latin typeface="Arial Narrow" pitchFamily="34" charset="0"/>
                <a:cs typeface="Arial" pitchFamily="34" charset="0"/>
              </a:rPr>
              <a:t>Management aims at  restoring ovulatory cycles if possible, replacing estrogen when deficient and Progestogegen to protect endometrium from unopposed estrogen.</a:t>
            </a:r>
          </a:p>
          <a:p>
            <a:pPr>
              <a:buFontTx/>
              <a:buNone/>
            </a:pPr>
            <a:r>
              <a:rPr lang="en-US" altLang="ar-SA" sz="2800">
                <a:latin typeface="Arial Narrow" pitchFamily="34" charset="0"/>
                <a:cs typeface="Arial" pitchFamily="34" charset="0"/>
              </a:rPr>
              <a:t>•   Frequent re-evaluation and reassurance of the patient.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685800"/>
            <a:ext cx="4419600" cy="838200"/>
          </a:xfrm>
          <a:noFill/>
          <a:ln/>
        </p:spPr>
        <p:txBody>
          <a:bodyPr/>
          <a:lstStyle/>
          <a:p>
            <a:r>
              <a:rPr lang="en-US" altLang="ar-SA" sz="4000" b="1">
                <a:solidFill>
                  <a:schemeClr val="folHlink"/>
                </a:solidFill>
                <a:latin typeface="Tahoma" pitchFamily="34" charset="0"/>
              </a:rPr>
              <a:t>Summary </a:t>
            </a:r>
            <a:r>
              <a:rPr lang="en-US" altLang="ar-SA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ar-SA" sz="2800" b="1" u="sng">
                <a:solidFill>
                  <a:srgbClr val="FFFFCC"/>
                </a:solidFill>
                <a:latin typeface="Arial Narrow" pitchFamily="34" charset="0"/>
                <a:ea typeface=""/>
                <a:cs typeface=""/>
              </a:rPr>
              <a:t>Inadequate hormonal stimulation of the endomerium</a:t>
            </a:r>
            <a:r>
              <a:rPr lang="en-US" altLang="ar-SA" sz="2800">
                <a:latin typeface="Arial Narrow" pitchFamily="34" charset="0"/>
              </a:rPr>
              <a:t>  </a:t>
            </a:r>
            <a:r>
              <a:rPr lang="en-US" altLang="ar-SA" sz="2800" b="1">
                <a:solidFill>
                  <a:schemeClr val="folHlink"/>
                </a:solidFill>
                <a:latin typeface="Arial"/>
              </a:rPr>
              <a:t>“</a:t>
            </a:r>
            <a:r>
              <a:rPr lang="en-US" altLang="ar-SA" sz="2800" b="1">
                <a:solidFill>
                  <a:schemeClr val="folHlink"/>
                </a:solidFill>
                <a:latin typeface="Arial Narrow" pitchFamily="34" charset="0"/>
              </a:rPr>
              <a:t>Anovulatory amenorrhea</a:t>
            </a:r>
            <a:r>
              <a:rPr lang="en-US" altLang="ar-SA" sz="2800" b="1">
                <a:solidFill>
                  <a:schemeClr val="folHlink"/>
                </a:solidFill>
                <a:latin typeface="Arial"/>
              </a:rPr>
              <a:t>”</a:t>
            </a:r>
            <a:endParaRPr lang="en-US" altLang="ar-SA" sz="2800" b="1">
              <a:solidFill>
                <a:schemeClr val="folHlink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>
                <a:latin typeface="Arial Narrow" pitchFamily="34" charset="0"/>
              </a:rPr>
              <a:t>    - Euestrogenic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>
                <a:latin typeface="Arial Narrow" pitchFamily="34" charset="0"/>
              </a:rPr>
              <a:t>    - Hypoestrogenic</a:t>
            </a:r>
          </a:p>
          <a:p>
            <a:pPr>
              <a:lnSpc>
                <a:spcPct val="90000"/>
              </a:lnSpc>
            </a:pPr>
            <a:endParaRPr lang="en-US" altLang="ar-SA" sz="2800" b="1" u="sng">
              <a:solidFill>
                <a:srgbClr val="FFFFCC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ar-SA" sz="2800" b="1" u="sng">
                <a:solidFill>
                  <a:srgbClr val="FFFFCC"/>
                </a:solidFill>
                <a:latin typeface="Arial Narrow" pitchFamily="34" charset="0"/>
              </a:rPr>
              <a:t>Inability of endometrium to respond to hormones</a:t>
            </a:r>
            <a:r>
              <a:rPr lang="en-US" altLang="ar-SA" sz="2800" b="1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altLang="ar-SA" sz="2800" b="1">
                <a:solidFill>
                  <a:schemeClr val="folHlink"/>
                </a:solidFill>
                <a:latin typeface="Arial"/>
              </a:rPr>
              <a:t>“</a:t>
            </a:r>
            <a:r>
              <a:rPr lang="en-US" altLang="ar-SA" sz="2800" b="1">
                <a:solidFill>
                  <a:schemeClr val="folHlink"/>
                </a:solidFill>
                <a:latin typeface="Arial Narrow" pitchFamily="34" charset="0"/>
              </a:rPr>
              <a:t>Ovulatory amenorrhea</a:t>
            </a:r>
            <a:r>
              <a:rPr lang="en-US" altLang="ar-SA" sz="2800" b="1">
                <a:solidFill>
                  <a:schemeClr val="folHlink"/>
                </a:solidFill>
                <a:latin typeface="Arial"/>
              </a:rPr>
              <a:t>”</a:t>
            </a:r>
            <a:endParaRPr lang="en-US" altLang="ar-SA" sz="2800" b="1">
              <a:solidFill>
                <a:schemeClr val="folHlink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Marlett" pitchFamily="2" charset="2"/>
              <a:buNone/>
            </a:pPr>
            <a:r>
              <a:rPr lang="en-US" altLang="ar-SA" sz="2800">
                <a:latin typeface="Arial Narrow" pitchFamily="34" charset="0"/>
              </a:rPr>
              <a:t>     - Uterine absence  - Utero-vaginal agenesis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>
                <a:latin typeface="Arial Narrow" pitchFamily="34" charset="0"/>
              </a:rPr>
              <a:t>                                   - XY-Females ( e.g T.F.S)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>
                <a:latin typeface="Arial Narrow" pitchFamily="34" charset="0"/>
              </a:rPr>
              <a:t>     - Damaged endometrium ( e.g Asherman</a:t>
            </a:r>
            <a:r>
              <a:rPr lang="en-US" altLang="ar-SA" sz="2800">
                <a:latin typeface="Arial"/>
              </a:rPr>
              <a:t>’</a:t>
            </a:r>
            <a:r>
              <a:rPr lang="en-US" altLang="ar-SA" sz="2800">
                <a:latin typeface="Arial Narrow" pitchFamily="34" charset="0"/>
              </a:rPr>
              <a:t>s syndrome)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ar-SA" sz="2800" b="1">
                <a:solidFill>
                  <a:schemeClr val="folHlink"/>
                </a:solidFill>
                <a:latin typeface="Arial Narrow" pitchFamily="34" charset="0"/>
              </a:rPr>
              <a:t>    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ar-SA" sz="3200" b="1">
                <a:solidFill>
                  <a:schemeClr val="folHlink"/>
                </a:solidFill>
                <a:latin typeface="Tahoma" pitchFamily="34" charset="0"/>
              </a:rPr>
              <a:t>Pathophysiology  of  Amenorrhea</a:t>
            </a:r>
            <a:r>
              <a:rPr lang="en-US" altLang="ar-SA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075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4038600" cy="4114800"/>
          </a:xfrm>
          <a:solidFill>
            <a:schemeClr val="accent2"/>
          </a:solidFill>
          <a:ln>
            <a:solidFill>
              <a:schemeClr val="folHlink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ar-SA" b="1">
                <a:solidFill>
                  <a:schemeClr val="tx2"/>
                </a:solidFill>
                <a:latin typeface="Arial Narrow" pitchFamily="34" charset="0"/>
              </a:rPr>
              <a:t>Normal androgens</a:t>
            </a:r>
          </a:p>
          <a:p>
            <a:pPr>
              <a:lnSpc>
                <a:spcPct val="80000"/>
              </a:lnSpc>
            </a:pPr>
            <a:r>
              <a:rPr lang="en-US" altLang="ar-SA" sz="2400" b="1">
                <a:latin typeface="Arial Narrow" pitchFamily="34" charset="0"/>
              </a:rPr>
              <a:t>Hypothalamic-pituitary dysfunction (stress, weight loss or gain, exercise, pseudocyesis)</a:t>
            </a:r>
          </a:p>
          <a:p>
            <a:pPr>
              <a:lnSpc>
                <a:spcPct val="80000"/>
              </a:lnSpc>
            </a:pPr>
            <a:r>
              <a:rPr lang="en-US" altLang="ar-SA" sz="2400" b="1">
                <a:latin typeface="Arial Narrow" pitchFamily="34" charset="0"/>
              </a:rPr>
              <a:t>Hyperprolactinemia</a:t>
            </a:r>
          </a:p>
          <a:p>
            <a:pPr>
              <a:lnSpc>
                <a:spcPct val="80000"/>
              </a:lnSpc>
            </a:pPr>
            <a:r>
              <a:rPr lang="en-US" altLang="ar-SA" sz="2400" b="1">
                <a:latin typeface="Arial Narrow" pitchFamily="34" charset="0"/>
              </a:rPr>
              <a:t>Feminizing ovarian tumour</a:t>
            </a:r>
          </a:p>
          <a:p>
            <a:pPr>
              <a:lnSpc>
                <a:spcPct val="80000"/>
              </a:lnSpc>
            </a:pPr>
            <a:r>
              <a:rPr lang="en-US" altLang="ar-SA" sz="2400" b="1">
                <a:latin typeface="Arial Narrow" pitchFamily="34" charset="0"/>
              </a:rPr>
              <a:t>Non-gonadal endocrine disease (thyroid, adrenal)</a:t>
            </a:r>
          </a:p>
          <a:p>
            <a:pPr>
              <a:lnSpc>
                <a:spcPct val="80000"/>
              </a:lnSpc>
            </a:pPr>
            <a:r>
              <a:rPr lang="en-US" altLang="ar-SA" sz="2400" b="1">
                <a:latin typeface="Arial Narrow" pitchFamily="34" charset="0"/>
              </a:rPr>
              <a:t>Systemic illness</a:t>
            </a:r>
          </a:p>
          <a:p>
            <a:endParaRPr lang="en-US" b="1">
              <a:latin typeface="Arial Narrow" pitchFamily="34" charset="0"/>
            </a:endParaRPr>
          </a:p>
        </p:txBody>
      </p:sp>
      <p:sp>
        <p:nvSpPr>
          <p:cNvPr id="289796" name="Rectangle 3076"/>
          <p:cNvSpPr>
            <a:spLocks noGrp="1" noChangeArrowheads="1"/>
          </p:cNvSpPr>
          <p:nvPr>
            <p:ph sz="half" idx="2"/>
          </p:nvPr>
        </p:nvSpPr>
        <p:spPr>
          <a:xfrm>
            <a:off x="4876800" y="1981200"/>
            <a:ext cx="3810000" cy="4114800"/>
          </a:xfrm>
          <a:solidFill>
            <a:schemeClr val="accent2"/>
          </a:solidFill>
          <a:ln>
            <a:solidFill>
              <a:schemeClr val="folHlink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ar-SA" b="1">
                <a:solidFill>
                  <a:schemeClr val="tx2"/>
                </a:solidFill>
                <a:latin typeface="Arial Narrow" pitchFamily="34" charset="0"/>
              </a:rPr>
              <a:t>High androgens</a:t>
            </a:r>
          </a:p>
          <a:p>
            <a:pPr>
              <a:lnSpc>
                <a:spcPct val="80000"/>
              </a:lnSpc>
            </a:pPr>
            <a:r>
              <a:rPr lang="en-US" altLang="ar-SA" sz="2400" b="1">
                <a:latin typeface="Arial Narrow" pitchFamily="34" charset="0"/>
              </a:rPr>
              <a:t>PCOS</a:t>
            </a:r>
          </a:p>
          <a:p>
            <a:pPr>
              <a:lnSpc>
                <a:spcPct val="80000"/>
              </a:lnSpc>
            </a:pPr>
            <a:r>
              <a:rPr lang="en-US" altLang="ar-SA" sz="2400" b="1">
                <a:latin typeface="Arial Narrow" pitchFamily="34" charset="0"/>
              </a:rPr>
              <a:t>Musculinizing ovarian tumour</a:t>
            </a:r>
          </a:p>
          <a:p>
            <a:pPr>
              <a:lnSpc>
                <a:spcPct val="80000"/>
              </a:lnSpc>
            </a:pPr>
            <a:r>
              <a:rPr lang="en-US" altLang="ar-SA" sz="2400" b="1">
                <a:latin typeface="Arial Narrow" pitchFamily="34" charset="0"/>
              </a:rPr>
              <a:t>Cushing</a:t>
            </a:r>
            <a:r>
              <a:rPr lang="en-US" altLang="ar-SA" sz="2400" b="1">
                <a:latin typeface="Times New Roman"/>
              </a:rPr>
              <a:t>’</a:t>
            </a:r>
            <a:r>
              <a:rPr lang="en-US" altLang="ar-SA" sz="2400" b="1">
                <a:latin typeface="Arial Narrow" pitchFamily="34" charset="0"/>
              </a:rPr>
              <a:t>s syndrome</a:t>
            </a:r>
          </a:p>
          <a:p>
            <a:pPr>
              <a:lnSpc>
                <a:spcPct val="80000"/>
              </a:lnSpc>
            </a:pPr>
            <a:r>
              <a:rPr lang="en-US" altLang="ar-SA" sz="2400" b="1">
                <a:latin typeface="Arial Narrow" pitchFamily="34" charset="0"/>
              </a:rPr>
              <a:t>Congenital adrenal hyperplasia (late onset)</a:t>
            </a:r>
          </a:p>
          <a:p>
            <a:endParaRPr lang="en-US" b="1">
              <a:latin typeface="Arial Narrow" pitchFamily="34" charset="0"/>
            </a:endParaRPr>
          </a:p>
        </p:txBody>
      </p:sp>
      <p:sp>
        <p:nvSpPr>
          <p:cNvPr id="289794" name="Rectangle 307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sz="4000" b="1">
                <a:solidFill>
                  <a:schemeClr val="folHlink"/>
                </a:solidFill>
                <a:latin typeface="Tahoma" pitchFamily="34" charset="0"/>
              </a:rPr>
              <a:t>Euestrogenic Anovulatory</a:t>
            </a:r>
            <a:br>
              <a:rPr lang="en-US" altLang="ar-SA" sz="4000" b="1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altLang="ar-SA" sz="4000" b="1">
                <a:solidFill>
                  <a:schemeClr val="folHlink"/>
                </a:solidFill>
                <a:latin typeface="Tahoma" pitchFamily="34" charset="0"/>
              </a:rPr>
              <a:t>Amenorrhea</a:t>
            </a:r>
            <a:endParaRPr lang="en-US" sz="4000" b="1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981200"/>
            <a:ext cx="3886200" cy="4114800"/>
          </a:xfrm>
          <a:solidFill>
            <a:schemeClr val="accent2"/>
          </a:solidFill>
          <a:ln>
            <a:solidFill>
              <a:schemeClr val="folHlink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2400" b="1">
                <a:solidFill>
                  <a:schemeClr val="tx2"/>
                </a:solidFill>
                <a:latin typeface="Arial Narrow" pitchFamily="34" charset="0"/>
              </a:rPr>
              <a:t>Normal androgens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1800" b="1" i="1">
                <a:solidFill>
                  <a:srgbClr val="66FF33"/>
                </a:solidFill>
                <a:latin typeface="Arial Narrow" pitchFamily="34" charset="0"/>
                <a:cs typeface="Arial" pitchFamily="34" charset="0"/>
              </a:rPr>
              <a:t>- </a:t>
            </a:r>
            <a:r>
              <a:rPr lang="en-US" altLang="ar-SA" sz="1800" b="1" i="1">
                <a:solidFill>
                  <a:srgbClr val="66FF33"/>
                </a:solidFill>
                <a:latin typeface="Arial Narrow" pitchFamily="34" charset="0"/>
              </a:rPr>
              <a:t>Hypothalamic-pituitary failure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1800" b="1">
                <a:latin typeface="Arial Narrow" pitchFamily="34" charset="0"/>
              </a:rPr>
              <a:t>     </a:t>
            </a:r>
            <a:r>
              <a:rPr lang="en-US" altLang="ar-SA" sz="1600" b="1">
                <a:latin typeface="Arial Narrow" pitchFamily="34" charset="0"/>
              </a:rPr>
              <a:t>- </a:t>
            </a:r>
            <a:r>
              <a:rPr lang="en-US" altLang="ar-SA" sz="2000" b="1">
                <a:latin typeface="Arial Narrow" pitchFamily="34" charset="0"/>
              </a:rPr>
              <a:t>Severe dysfunction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     - Neoplastic,destructive,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      infiltrative, infectious &amp;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      trumatic conditions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      involving hypothalamus or pituitary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1800" b="1">
                <a:solidFill>
                  <a:srgbClr val="66FF33"/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en-US" altLang="ar-SA" sz="1800" b="1">
                <a:solidFill>
                  <a:srgbClr val="66FF33"/>
                </a:solidFill>
                <a:latin typeface="Arial Narrow" pitchFamily="34" charset="0"/>
              </a:rPr>
              <a:t> Ovarian failure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1800" b="1">
                <a:latin typeface="Arial Narrow" pitchFamily="34" charset="0"/>
              </a:rPr>
              <a:t>    - </a:t>
            </a:r>
            <a:r>
              <a:rPr lang="en-US" altLang="ar-SA" sz="2000" b="1">
                <a:latin typeface="Arial Narrow" pitchFamily="34" charset="0"/>
              </a:rPr>
              <a:t>Gonadal dysgenesis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    - Premature ovarian failure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    - Enzyme defect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    - Resistant ovaries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    - Radiotherapy, chemotherapy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0820" name="Rectangle 4"/>
          <p:cNvSpPr>
            <a:spLocks noGrp="1" noChangeArrowheads="1"/>
          </p:cNvSpPr>
          <p:nvPr>
            <p:ph sz="half" idx="2"/>
          </p:nvPr>
        </p:nvSpPr>
        <p:spPr>
          <a:solidFill>
            <a:schemeClr val="accent2"/>
          </a:solidFill>
          <a:ln>
            <a:solidFill>
              <a:schemeClr val="folHlink"/>
            </a:solidFill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ar-SA" sz="2400" b="1" i="1">
                <a:solidFill>
                  <a:schemeClr val="tx2"/>
                </a:solidFill>
                <a:latin typeface="Arial Narrow" pitchFamily="34" charset="0"/>
              </a:rPr>
              <a:t>High androgens</a:t>
            </a:r>
            <a:endParaRPr lang="en-US" sz="2400" b="1" i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400" b="1">
                <a:latin typeface="Arial Narrow" pitchFamily="34" charset="0"/>
              </a:rPr>
              <a:t>- </a:t>
            </a:r>
            <a:r>
              <a:rPr lang="en-US" altLang="ar-SA" sz="2000" b="1">
                <a:latin typeface="Arial Narrow" pitchFamily="34" charset="0"/>
              </a:rPr>
              <a:t>Musculinizing ovarian tumour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- Cushing’s syndrome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ar-SA" sz="2000" b="1">
                <a:latin typeface="Arial Narrow" pitchFamily="34" charset="0"/>
              </a:rPr>
              <a:t>- Congenital adrenal  hyperplasia (late onset)</a:t>
            </a:r>
            <a:endParaRPr lang="en-US" altLang="en-US" sz="2000" b="1">
              <a:latin typeface="Arial Narrow" pitchFamily="34" charset="0"/>
            </a:endParaRPr>
          </a:p>
          <a:p>
            <a:endParaRPr lang="en-US" sz="2000" b="1">
              <a:latin typeface="Arial Narrow" pitchFamily="34" charset="0"/>
            </a:endParaRP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sz="4000" b="1">
                <a:latin typeface="Tahoma" pitchFamily="34" charset="0"/>
              </a:rPr>
              <a:t/>
            </a:r>
            <a:br>
              <a:rPr lang="en-US" altLang="ar-SA" sz="4000" b="1">
                <a:latin typeface="Tahoma" pitchFamily="34" charset="0"/>
              </a:rPr>
            </a:br>
            <a:r>
              <a:rPr lang="en-US" altLang="ar-SA" sz="4000" b="1">
                <a:solidFill>
                  <a:schemeClr val="folHlink"/>
                </a:solidFill>
                <a:latin typeface="Tahoma" pitchFamily="34" charset="0"/>
              </a:rPr>
              <a:t>Hypoestrogenic Anovulatory</a:t>
            </a:r>
            <a:br>
              <a:rPr lang="en-US" altLang="ar-SA" sz="4000" b="1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altLang="ar-SA" sz="4000" b="1">
                <a:solidFill>
                  <a:schemeClr val="folHlink"/>
                </a:solidFill>
                <a:latin typeface="Tahoma" pitchFamily="34" charset="0"/>
              </a:rPr>
              <a:t>Amenorrhea</a:t>
            </a:r>
            <a:r>
              <a:rPr lang="en-US" altLang="en-US" sz="4000" b="1">
                <a:solidFill>
                  <a:schemeClr val="folHlink"/>
                </a:solidFill>
                <a:latin typeface="Tahoma" pitchFamily="34" charset="0"/>
              </a:rPr>
              <a:t/>
            </a:r>
            <a:br>
              <a:rPr lang="en-US" altLang="en-US" sz="4000" b="1">
                <a:solidFill>
                  <a:schemeClr val="folHlink"/>
                </a:solidFill>
                <a:latin typeface="Tahoma" pitchFamily="34" charset="0"/>
              </a:rPr>
            </a:br>
            <a:endParaRPr lang="en-US" sz="4000" b="1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4098"/>
          <p:cNvSpPr>
            <a:spLocks noChangeArrowheads="1"/>
          </p:cNvSpPr>
          <p:nvPr/>
        </p:nvSpPr>
        <p:spPr bwMode="auto">
          <a:xfrm>
            <a:off x="9906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4000" b="1">
                <a:solidFill>
                  <a:schemeClr val="folHlink"/>
                </a:solidFill>
                <a:latin typeface="Arial Narrow" pitchFamily="34" charset="0"/>
              </a:rPr>
              <a:t>AMENORRHOEA </a:t>
            </a:r>
          </a:p>
          <a:p>
            <a:pPr algn="ctr"/>
            <a:r>
              <a:rPr lang="en-GB" sz="3600" b="1" i="1">
                <a:solidFill>
                  <a:schemeClr val="folHlink"/>
                </a:solidFill>
                <a:latin typeface="Arial Narrow" pitchFamily="34" charset="0"/>
              </a:rPr>
              <a:t>AN  APPROACH  FOR  DIAGNOSIS</a:t>
            </a:r>
          </a:p>
        </p:txBody>
      </p:sp>
      <p:sp>
        <p:nvSpPr>
          <p:cNvPr id="299011" name="Rectangle 4099"/>
          <p:cNvSpPr>
            <a:spLocks noChangeArrowheads="1"/>
          </p:cNvSpPr>
          <p:nvPr/>
        </p:nvSpPr>
        <p:spPr bwMode="auto">
          <a:xfrm>
            <a:off x="4267200" y="2044700"/>
            <a:ext cx="46482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>
                <a:latin typeface="Arial Narrow" pitchFamily="34" charset="0"/>
              </a:rPr>
              <a:t>HISTORY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>
                <a:latin typeface="Arial Narrow" pitchFamily="34" charset="0"/>
              </a:rPr>
              <a:t>PHYSICAL EXAMINATION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>
                <a:latin typeface="Arial Narrow" pitchFamily="34" charset="0"/>
              </a:rPr>
              <a:t>ULTRASOUND EXAMINATION</a:t>
            </a:r>
            <a:endParaRPr lang="en-GB">
              <a:solidFill>
                <a:schemeClr val="folHlink"/>
              </a:solidFill>
              <a:latin typeface="Arial Narrow" pitchFamily="34" charset="0"/>
            </a:endParaRPr>
          </a:p>
        </p:txBody>
      </p:sp>
      <p:graphicFrame>
        <p:nvGraphicFramePr>
          <p:cNvPr id="299012" name="Object 4100"/>
          <p:cNvGraphicFramePr>
            <a:graphicFrameLocks noChangeAspect="1"/>
          </p:cNvGraphicFramePr>
          <p:nvPr/>
        </p:nvGraphicFramePr>
        <p:xfrm>
          <a:off x="304800" y="2133600"/>
          <a:ext cx="38100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3" imgW="3025440" imgH="3252600" progId="MS_ClipArt_Gallery.2">
                  <p:embed/>
                </p:oleObj>
              </mc:Choice>
              <mc:Fallback>
                <p:oleObj name="Clip" r:id="rId3" imgW="3025440" imgH="325260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3810000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3" name="Text Box 4101" descr="Purple mesh"/>
          <p:cNvSpPr txBox="1">
            <a:spLocks noChangeArrowheads="1"/>
          </p:cNvSpPr>
          <p:nvPr/>
        </p:nvSpPr>
        <p:spPr bwMode="auto">
          <a:xfrm>
            <a:off x="3733800" y="3810000"/>
            <a:ext cx="3579813" cy="1041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>
                <a:solidFill>
                  <a:schemeClr val="folHlink"/>
                </a:solidFill>
                <a:latin typeface="Arial Narrow" pitchFamily="34" charset="0"/>
                <a:sym typeface="Symbol" pitchFamily="18" charset="2"/>
              </a:rPr>
              <a:t>Exclude Pregnancy</a:t>
            </a:r>
            <a:endParaRPr lang="en-GB">
              <a:solidFill>
                <a:schemeClr val="folHlink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</a:pPr>
            <a:r>
              <a:rPr lang="en-GB">
                <a:solidFill>
                  <a:schemeClr val="folHlink"/>
                </a:solidFill>
                <a:latin typeface="Arial Narrow" pitchFamily="34" charset="0"/>
                <a:sym typeface="Symbol" pitchFamily="18" charset="2"/>
              </a:rPr>
              <a:t>Exclude Cryptomenorrhea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050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ar-SA" sz="3600" b="1">
                <a:solidFill>
                  <a:srgbClr val="66FF33"/>
                </a:solidFill>
                <a:latin typeface="Arial" pitchFamily="34" charset="0"/>
              </a:rPr>
              <a:t/>
            </a:r>
            <a:br>
              <a:rPr lang="en-US" altLang="ar-SA" sz="3600" b="1">
                <a:solidFill>
                  <a:srgbClr val="66FF33"/>
                </a:solidFill>
                <a:latin typeface="Arial" pitchFamily="34" charset="0"/>
              </a:rPr>
            </a:br>
            <a:r>
              <a:rPr lang="en-US" altLang="ar-SA" sz="4000" b="1">
                <a:solidFill>
                  <a:schemeClr val="tx2"/>
                </a:solidFill>
                <a:latin typeface="Arial" pitchFamily="34" charset="0"/>
              </a:rPr>
              <a:t>Cryptomenorrhea</a:t>
            </a:r>
            <a:br>
              <a:rPr lang="en-US" altLang="ar-SA" sz="4000" b="1">
                <a:solidFill>
                  <a:schemeClr val="tx2"/>
                </a:solidFill>
                <a:latin typeface="Arial" pitchFamily="34" charset="0"/>
              </a:rPr>
            </a:br>
            <a:endParaRPr lang="en-US" sz="4000" b="1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04131" name="Rectangle 2051"/>
          <p:cNvSpPr>
            <a:spLocks noChangeArrowheads="1"/>
          </p:cNvSpPr>
          <p:nvPr/>
        </p:nvSpPr>
        <p:spPr bwMode="auto">
          <a:xfrm>
            <a:off x="685800" y="19812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ar-SA" sz="2400" b="1" u="sng">
                <a:solidFill>
                  <a:srgbClr val="FFFFCC"/>
                </a:solidFill>
                <a:latin typeface="Arial" pitchFamily="34" charset="0"/>
              </a:rPr>
              <a:t>Outflow obstruction to menstrual blood</a:t>
            </a:r>
            <a:endParaRPr lang="en-US" altLang="ar-SA" sz="2400" b="1">
              <a:solidFill>
                <a:srgbClr val="66FF33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ar-SA" sz="2400">
                <a:latin typeface="Arial" pitchFamily="34" charset="0"/>
              </a:rPr>
              <a:t>- </a:t>
            </a:r>
            <a:r>
              <a:rPr lang="en-US" altLang="ar-SA" sz="2400">
                <a:latin typeface="Tahoma" pitchFamily="34" charset="0"/>
              </a:rPr>
              <a:t>Imperforate hymen</a:t>
            </a:r>
          </a:p>
          <a:p>
            <a:pPr marL="342900" indent="-342900"/>
            <a:r>
              <a:rPr lang="en-US" altLang="ar-SA" sz="2400">
                <a:latin typeface="Tahoma" pitchFamily="34" charset="0"/>
              </a:rPr>
              <a:t>- Transverse Vaginal septum with functioning uterus</a:t>
            </a:r>
          </a:p>
          <a:p>
            <a:pPr marL="342900" indent="-342900"/>
            <a:r>
              <a:rPr lang="en-US" altLang="ar-SA" sz="2400">
                <a:latin typeface="Tahoma" pitchFamily="34" charset="0"/>
              </a:rPr>
              <a:t>- Isolated Vaginal agenesis with functioning uterus</a:t>
            </a:r>
          </a:p>
          <a:p>
            <a:pPr marL="342900" indent="-342900"/>
            <a:r>
              <a:rPr lang="en-US" altLang="ar-SA" sz="2400">
                <a:latin typeface="Tahoma" pitchFamily="34" charset="0"/>
              </a:rPr>
              <a:t>- Isolated Cervical agenesis</a:t>
            </a:r>
            <a:r>
              <a:rPr lang="en-US" altLang="ar-SA" sz="3200">
                <a:solidFill>
                  <a:srgbClr val="800080"/>
                </a:solidFill>
                <a:latin typeface="Tahoma" pitchFamily="34" charset="0"/>
              </a:rPr>
              <a:t> </a:t>
            </a:r>
            <a:r>
              <a:rPr lang="en-US" altLang="ar-SA" sz="2400">
                <a:latin typeface="Tahoma" pitchFamily="34" charset="0"/>
              </a:rPr>
              <a:t>with functioning uterus</a:t>
            </a:r>
          </a:p>
          <a:p>
            <a:pPr marL="342900" indent="-342900"/>
            <a:endParaRPr lang="en-US" altLang="ar-SA" sz="3200">
              <a:solidFill>
                <a:srgbClr val="800080"/>
              </a:solidFill>
              <a:latin typeface="Tahoma" pitchFamily="34" charset="0"/>
            </a:endParaRPr>
          </a:p>
          <a:p>
            <a:pPr marL="342900" indent="-342900">
              <a:buFontTx/>
              <a:buChar char="-"/>
            </a:pPr>
            <a:endParaRPr lang="en-US" altLang="ar-SA" sz="2400">
              <a:solidFill>
                <a:srgbClr val="66FF33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4132" name="Text Box 2052"/>
          <p:cNvSpPr txBox="1">
            <a:spLocks noChangeArrowheads="1"/>
          </p:cNvSpPr>
          <p:nvPr/>
        </p:nvSpPr>
        <p:spPr bwMode="auto">
          <a:xfrm>
            <a:off x="762000" y="4267200"/>
            <a:ext cx="7315200" cy="19891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b="1">
                <a:solidFill>
                  <a:schemeClr val="folHlink"/>
                </a:solidFill>
                <a:latin typeface="Times New Roman" pitchFamily="18" charset="0"/>
              </a:rPr>
              <a:t>- </a:t>
            </a:r>
            <a:r>
              <a:rPr lang="en-US" altLang="ar-SA" sz="20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Intermittent abdominal pain</a:t>
            </a:r>
          </a:p>
          <a:p>
            <a:pPr>
              <a:spcBef>
                <a:spcPct val="20000"/>
              </a:spcBef>
            </a:pPr>
            <a:r>
              <a:rPr lang="en-US" altLang="ar-SA" sz="20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- Possible difficulty with micturition</a:t>
            </a:r>
          </a:p>
          <a:p>
            <a:pPr>
              <a:spcBef>
                <a:spcPct val="20000"/>
              </a:spcBef>
            </a:pPr>
            <a:r>
              <a:rPr lang="en-US" altLang="ar-SA" sz="20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- Possible lower abdominal swelling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altLang="ar-SA" sz="20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Bulging bluish membrane at the introitus or absent</a:t>
            </a:r>
          </a:p>
          <a:p>
            <a:pPr>
              <a:spcBef>
                <a:spcPct val="20000"/>
              </a:spcBef>
            </a:pPr>
            <a:r>
              <a:rPr lang="en-US" altLang="ar-SA" sz="2000" b="1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 vagina (only dimple)</a:t>
            </a:r>
            <a:endParaRPr lang="en-US" altLang="ar-SA" sz="20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ar-SA" sz="4000" b="1">
                <a:solidFill>
                  <a:srgbClr val="FFFF66"/>
                </a:solidFill>
                <a:latin typeface="Tahoma" pitchFamily="34" charset="0"/>
                <a:cs typeface="Times New Roman" pitchFamily="18" charset="0"/>
              </a:rPr>
              <a:t>Imperforate hymen</a:t>
            </a:r>
          </a:p>
        </p:txBody>
      </p:sp>
      <p:pic>
        <p:nvPicPr>
          <p:cNvPr id="305155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5156" name="Picture 1028" descr="C:\My Documents\ame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3810000" cy="3733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Dr.L.Girija</a:t>
            </a:r>
            <a:endParaRPr 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</TotalTime>
  <Words>1831</Words>
  <Application>Microsoft Office PowerPoint</Application>
  <PresentationFormat>On-screen Show (4:3)</PresentationFormat>
  <Paragraphs>414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Arial Narrow</vt:lpstr>
      <vt:lpstr>Calibri</vt:lpstr>
      <vt:lpstr>Georgia</vt:lpstr>
      <vt:lpstr>Marlett</vt:lpstr>
      <vt:lpstr>Symbol</vt:lpstr>
      <vt:lpstr>Tahoma</vt:lpstr>
      <vt:lpstr>Times New Roman</vt:lpstr>
      <vt:lpstr>Times New Roman (Arabic)</vt:lpstr>
      <vt:lpstr>Wingdings</vt:lpstr>
      <vt:lpstr>Wingdings 2</vt:lpstr>
      <vt:lpstr>Wingdings 3</vt:lpstr>
      <vt:lpstr>Civic</vt:lpstr>
      <vt:lpstr>Clip</vt:lpstr>
      <vt:lpstr>AMENORRHEA</vt:lpstr>
      <vt:lpstr>Definitions</vt:lpstr>
      <vt:lpstr>PowerPoint Presentation</vt:lpstr>
      <vt:lpstr>Pathophysiology  of  Amenorrhea </vt:lpstr>
      <vt:lpstr>Euestrogenic Anovulatory Amenorrhea</vt:lpstr>
      <vt:lpstr> Hypoestrogenic Anovulatory Amenorrhea </vt:lpstr>
      <vt:lpstr>PowerPoint Presentation</vt:lpstr>
      <vt:lpstr>PowerPoint Presentation</vt:lpstr>
      <vt:lpstr>PowerPoint Presentation</vt:lpstr>
      <vt:lpstr>PowerPoint Presentation</vt:lpstr>
      <vt:lpstr>AMENORRHEA Absent or poor secondary sex Characteristics</vt:lpstr>
      <vt:lpstr>AMENORRHEA Normal secondary sex Characteristics </vt:lpstr>
      <vt:lpstr>PowerPoint Presentation</vt:lpstr>
      <vt:lpstr>PowerPoint Presentation</vt:lpstr>
      <vt:lpstr>Normal FSH, LH; -ve bleeding history is suggestive of amenorrhea trumatica</vt:lpstr>
      <vt:lpstr>Asherman’s  syndrome</vt:lpstr>
      <vt:lpstr>PowerPoint Presentation</vt:lpstr>
      <vt:lpstr>PowerPoint Presentation</vt:lpstr>
      <vt:lpstr>Gonadal dysgeneis</vt:lpstr>
      <vt:lpstr>Gonadal dysgenesis</vt:lpstr>
      <vt:lpstr>Turner’s syndrome</vt:lpstr>
      <vt:lpstr>PowerPoint Presentation</vt:lpstr>
      <vt:lpstr>PowerPoint Presentation</vt:lpstr>
      <vt:lpstr>None-dysgenesis ovarian failure</vt:lpstr>
      <vt:lpstr>Premature ovarian failure</vt:lpstr>
      <vt:lpstr>Polycystic ovary syndrome</vt:lpstr>
      <vt:lpstr>PowerPoint Presentation</vt:lpstr>
      <vt:lpstr>Hypogonadotrophic Hypogonadism</vt:lpstr>
      <vt:lpstr>Constitutional pubertal delay</vt:lpstr>
      <vt:lpstr>Sheehan’s syndrome</vt:lpstr>
      <vt:lpstr>Weight-related amenorrhoea Anorexia Nervosa</vt:lpstr>
      <vt:lpstr>Exercise-associated amenorrhoea</vt:lpstr>
      <vt:lpstr>Contraception related amenorrhea</vt:lpstr>
      <vt:lpstr>Late onset congenital adrenal hyperplasia</vt:lpstr>
      <vt:lpstr>Cushing’s syndrome</vt:lpstr>
      <vt:lpstr>Utero-vaginal Agenisis  Mayer-Rokitansky-Kuster-Hauser syndrome</vt:lpstr>
      <vt:lpstr>General Principles of management of Amenorrhea</vt:lpstr>
      <vt:lpstr>Summary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AMENORRHEA</dc:title>
  <dc:creator>DR.GIRIJA</dc:creator>
  <cp:lastModifiedBy>Lib Lab One</cp:lastModifiedBy>
  <cp:revision>4</cp:revision>
  <dcterms:created xsi:type="dcterms:W3CDTF">2019-05-17T09:00:44Z</dcterms:created>
  <dcterms:modified xsi:type="dcterms:W3CDTF">2019-12-31T04:43:02Z</dcterms:modified>
</cp:coreProperties>
</file>