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4/1/2020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9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</a:rPr>
              <a:pPr/>
              <a:t>4/1/2020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79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4/1/2020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64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</a:rPr>
              <a:pPr/>
              <a:t>4/1/2020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0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4/1/2020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8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</a:rPr>
              <a:pPr/>
              <a:t>4/1/2020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83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</a:rPr>
              <a:pPr/>
              <a:t>4/1/2020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</a:rPr>
              <a:pPr/>
              <a:t>4/1/2020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13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</a:rPr>
              <a:pPr/>
              <a:t>4/1/2020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040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4/1/2020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>
                <a:solidFill>
                  <a:srgbClr val="4D1434">
                    <a:lumMod val="75000"/>
                    <a:lumOff val="2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1434">
                  <a:lumMod val="75000"/>
                  <a:lumOff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903163"/>
                </a:solidFill>
              </a:rPr>
              <a:pPr/>
              <a:t>4/1/2020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903163"/>
                </a:solidFill>
              </a:rPr>
              <a:pPr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1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srgbClr val="903163"/>
                </a:solidFill>
              </a:rPr>
              <a:pPr defTabSz="457200"/>
              <a:t>4/1/2020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defTabSz="457200"/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903163"/>
                </a:solidFill>
              </a:rPr>
              <a:pPr defTabSz="457200"/>
              <a:t>‹#›</a:t>
            </a:fld>
            <a:endParaRPr lang="en-US" dirty="0">
              <a:solidFill>
                <a:srgbClr val="90316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0622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37816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457200"/>
            <a:r>
              <a:rPr lang="en-IN" sz="54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ASCITES</a:t>
            </a:r>
            <a:endParaRPr lang="en-IN" sz="5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121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4435" y="618564"/>
            <a:ext cx="1130897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/>
            <a:r>
              <a:rPr lang="en-IN" sz="32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features</a:t>
            </a:r>
          </a:p>
          <a:p>
            <a:pPr algn="just" defTabSz="457200"/>
            <a:endParaRPr lang="en-I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defTabSz="457200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abdominal swelling associated with ascites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develops over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weeks or as rapidly as a few days. </a:t>
            </a:r>
            <a:endParaRPr lang="en-I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defTabSz="457200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Precipitating factors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 a high sodium diet or the development of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hepatocellular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carcinoma or splanchnic vein thrombosis. </a:t>
            </a:r>
            <a:endParaRPr lang="en-I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defTabSz="457200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Mild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generalized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abdominal pain and discomfort are common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but, if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severe, should raise the suspicion of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spontaneous bacterial peritonitis. </a:t>
            </a:r>
          </a:p>
        </p:txBody>
      </p:sp>
    </p:spTree>
    <p:extLst>
      <p:ext uri="{BB962C8B-B14F-4D97-AF65-F5344CB8AC3E}">
        <p14:creationId xmlns:p14="http://schemas.microsoft.com/office/powerpoint/2010/main" val="1562512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7506" y="1250576"/>
            <a:ext cx="1065007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defTabSz="457200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Respiratory distress accompanies tense ascites, and also causes difficulty in eating.</a:t>
            </a:r>
          </a:p>
          <a:p>
            <a:pPr marL="457200" indent="-457200" algn="just" defTabSz="457200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presence of fluid is confirmed by demonstrating shifting</a:t>
            </a:r>
          </a:p>
          <a:p>
            <a:pPr algn="just" defTabSz="457200"/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dullness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defTabSz="457200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also have peripheral oedema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 defTabSz="457200">
              <a:buFont typeface="Wingdings" panose="05000000000000000000" pitchFamily="2" charset="2"/>
              <a:buChar char="§"/>
            </a:pP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pleural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effusion (usually on the right side) may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infrequently be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 and arises from the passage of ascitic fluid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congenital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diaphragmatic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defects.</a:t>
            </a:r>
            <a:endParaRPr lang="en-I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874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4093" y="658906"/>
            <a:ext cx="11134165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/>
            <a:r>
              <a:rPr lang="en-IN" sz="3200" b="1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Investigations</a:t>
            </a:r>
          </a:p>
          <a:p>
            <a:pPr algn="just" defTabSz="457200"/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diagnostic aspiration of 10–20 mL of fluid should 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obtained 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following performed:</a:t>
            </a:r>
          </a:p>
          <a:p>
            <a:pPr algn="just" defTabSz="457200"/>
            <a:r>
              <a:rPr lang="en-IN" sz="30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 </a:t>
            </a:r>
            <a:r>
              <a:rPr lang="en-IN" sz="3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 count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 neutrophil count above 250 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cells/</a:t>
            </a:r>
            <a:r>
              <a:rPr lang="en-IN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mm3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indicative of an underlying (usually spontaneous) bacterial 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peritonitis.</a:t>
            </a:r>
          </a:p>
          <a:p>
            <a:pPr algn="just" defTabSz="457200"/>
            <a:r>
              <a:rPr lang="en-IN" sz="30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 </a:t>
            </a:r>
            <a:r>
              <a:rPr lang="en-IN" sz="3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 stain and culture 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for bacteria and 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acid-fast bacilli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defTabSz="457200"/>
            <a:r>
              <a:rPr lang="en-IN" sz="30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 </a:t>
            </a:r>
            <a:r>
              <a:rPr lang="en-IN" sz="3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 high serum-ascites albumin gradient 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&gt;11 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g/L suggests portal hypertension, and a 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gradient 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&lt;11 g/L is associated with abnormalities of 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peritoneum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e.g. inflammation, infections, neoplasia</a:t>
            </a:r>
          </a:p>
          <a:p>
            <a:pPr algn="just" defTabSz="457200"/>
            <a:r>
              <a:rPr lang="en-IN" sz="30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 </a:t>
            </a:r>
            <a:r>
              <a:rPr lang="en-IN" sz="3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Cytology 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for malignant cells.</a:t>
            </a:r>
          </a:p>
          <a:p>
            <a:pPr algn="just" defTabSz="457200"/>
            <a:r>
              <a:rPr lang="en-IN" sz="30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 </a:t>
            </a:r>
            <a:r>
              <a:rPr lang="en-IN" sz="30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Amylase </a:t>
            </a:r>
            <a:r>
              <a:rPr lang="en-IN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to exclude pancreatic ascites.</a:t>
            </a:r>
            <a:endParaRPr lang="en-IN" sz="3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99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753" y="726141"/>
            <a:ext cx="1149723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defTabSz="457200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Collection of excess of free fluid in the peritoneal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cavity is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ascites. </a:t>
            </a:r>
            <a:endParaRPr lang="en-I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defTabSz="457200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quantity of fluid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resembling lymph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normally present in the peritoneum. </a:t>
            </a:r>
          </a:p>
          <a:p>
            <a:pPr marL="457200" indent="-457200" algn="just" defTabSz="457200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common cause of ascites is cirrhosis, which accounts for 80%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cases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I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 defTabSz="457200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Peritoneal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malignant disease (e.g., peritoneal metastases from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gastrointestinal </a:t>
            </a:r>
            <a:r>
              <a:rPr lang="en-I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tumors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ovarian cancer), heart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failure, and peritoneal tuberculosis together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for another 15% of cases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 defTabSz="457200">
              <a:buFont typeface="Wingdings" panose="05000000000000000000" pitchFamily="2" charset="2"/>
              <a:buChar char="v"/>
            </a:pP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pathogenesis of ascites in liver disease is secondary to renal sodium and water retention. </a:t>
            </a:r>
          </a:p>
        </p:txBody>
      </p:sp>
    </p:spTree>
    <p:extLst>
      <p:ext uri="{BB962C8B-B14F-4D97-AF65-F5344CB8AC3E}">
        <p14:creationId xmlns:p14="http://schemas.microsoft.com/office/powerpoint/2010/main" val="2804299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0647" y="699247"/>
            <a:ext cx="1130897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/>
            <a:r>
              <a:rPr lang="en-IN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Sodium and water retention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from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peripheral arterial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vasodilatation and consequent reduction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blood volume. Nitric oxide and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substances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(e.g. atrial natriuretic peptide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prostaglandins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act as vasodilators. The reduction in</a:t>
            </a:r>
          </a:p>
          <a:p>
            <a:pPr algn="just"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blood volume activates various </a:t>
            </a:r>
            <a:r>
              <a:rPr lang="en-I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neurohumoral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pressor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 such as the sympathetic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nervous system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renin–angiotensin system,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thus promoting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salt and water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retention.</a:t>
            </a:r>
          </a:p>
          <a:p>
            <a:pPr algn="just" defTabSz="457200"/>
            <a:endParaRPr lang="en-I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/>
            <a:r>
              <a:rPr lang="en-IN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Portal hypertension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exerts a local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hydrostatic pressure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leads to increased hepatic and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splanchnic production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lymph and transudation of fluid into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peritoneal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cavity </a:t>
            </a:r>
          </a:p>
        </p:txBody>
      </p:sp>
    </p:spTree>
    <p:extLst>
      <p:ext uri="{BB962C8B-B14F-4D97-AF65-F5344CB8AC3E}">
        <p14:creationId xmlns:p14="http://schemas.microsoft.com/office/powerpoint/2010/main" val="73669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1"/>
            <a:ext cx="113493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/>
            <a:r>
              <a:rPr lang="en-IN" sz="32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serum albumin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consequence of poor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synthetic liver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function) may further contribute by a reduction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plasma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oncotic pressure.</a:t>
            </a:r>
          </a:p>
        </p:txBody>
      </p:sp>
      <p:sp>
        <p:nvSpPr>
          <p:cNvPr id="3" name="Rectangle 2"/>
          <p:cNvSpPr/>
          <p:nvPr/>
        </p:nvSpPr>
        <p:spPr>
          <a:xfrm>
            <a:off x="564776" y="2622177"/>
            <a:ext cx="112417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patients with ascites, urine sodium excretion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rarely exceeds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I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mmol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24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hours (</a:t>
            </a:r>
            <a:r>
              <a:rPr lang="en-I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20mEq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/L).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of sodium from </a:t>
            </a:r>
            <a:r>
              <a:rPr lang="en-I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extrarenal</a:t>
            </a:r>
            <a:endParaRPr lang="en-I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/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sites accounts for approximately 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20 </a:t>
            </a:r>
            <a:r>
              <a:rPr lang="en-IN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mmol</a:t>
            </a:r>
            <a:r>
              <a:rPr lang="en-IN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24 hours. </a:t>
            </a:r>
          </a:p>
        </p:txBody>
      </p:sp>
    </p:spTree>
    <p:extLst>
      <p:ext uri="{BB962C8B-B14F-4D97-AF65-F5344CB8AC3E}">
        <p14:creationId xmlns:p14="http://schemas.microsoft.com/office/powerpoint/2010/main" val="102855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518" y="562016"/>
            <a:ext cx="108876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IN" sz="2800" b="1" dirty="0">
                <a:solidFill>
                  <a:srgbClr val="4D1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of ascites divided according </a:t>
            </a:r>
            <a:r>
              <a:rPr lang="en-IN" sz="2800" b="1" dirty="0">
                <a:solidFill>
                  <a:srgbClr val="4D1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IN" sz="2800" b="1" dirty="0">
                <a:solidFill>
                  <a:srgbClr val="4D1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 of </a:t>
            </a:r>
            <a:r>
              <a:rPr lang="en-IN" sz="2800" b="1" dirty="0">
                <a:solidFill>
                  <a:srgbClr val="4D1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Ascitic </a:t>
            </a:r>
            <a:r>
              <a:rPr lang="en-IN" sz="2800" b="1" dirty="0">
                <a:solidFill>
                  <a:srgbClr val="4D1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fluid</a:t>
            </a:r>
            <a:endParaRPr lang="en-IN" sz="2800" dirty="0">
              <a:solidFill>
                <a:srgbClr val="4D14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6518" y="1085236"/>
            <a:ext cx="11246224" cy="56938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457200"/>
            <a:r>
              <a:rPr lang="en-IN" sz="2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Straw-coloured</a:t>
            </a:r>
          </a:p>
          <a:p>
            <a:pPr algn="just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Malignancy (most common cause)</a:t>
            </a:r>
          </a:p>
          <a:p>
            <a:pPr algn="just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Cirrhosis</a:t>
            </a:r>
          </a:p>
          <a:p>
            <a:pPr algn="just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Infective (Tuberculosis)</a:t>
            </a:r>
            <a:endParaRPr lang="en-IN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Following intra-abdominal perforation – any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bacterium may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found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Spontaneous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cirrhosis</a:t>
            </a:r>
          </a:p>
          <a:p>
            <a:pPr algn="just" defTabSz="457200"/>
            <a:r>
              <a:rPr lang="fr-FR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Hepatic</a:t>
            </a: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vein</a:t>
            </a: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obstruction (</a:t>
            </a:r>
            <a:r>
              <a:rPr lang="fr-FR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Budd</a:t>
            </a: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–Chiari syndrome) </a:t>
            </a:r>
            <a:r>
              <a:rPr lang="fr-FR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</a:t>
            </a:r>
            <a:r>
              <a:rPr lang="fr-F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in fluid</a:t>
            </a:r>
          </a:p>
          <a:p>
            <a:pPr algn="just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pancreatitis</a:t>
            </a:r>
          </a:p>
          <a:p>
            <a:pPr algn="just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Congestive cardiac failure</a:t>
            </a:r>
          </a:p>
          <a:p>
            <a:pPr algn="just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Constrictive pericarditis</a:t>
            </a:r>
          </a:p>
          <a:p>
            <a:pPr algn="just" defTabSz="457200"/>
            <a:r>
              <a:rPr lang="en-IN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Meigs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syndrome (ovarian tumour)</a:t>
            </a:r>
          </a:p>
          <a:p>
            <a:pPr algn="just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Hypoproteinaemia (e.g. nephrotic syndrome)</a:t>
            </a:r>
          </a:p>
          <a:p>
            <a:pPr algn="just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Acute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pancreatitis</a:t>
            </a:r>
          </a:p>
        </p:txBody>
      </p:sp>
    </p:spTree>
    <p:extLst>
      <p:ext uri="{BB962C8B-B14F-4D97-AF65-F5344CB8AC3E}">
        <p14:creationId xmlns:p14="http://schemas.microsoft.com/office/powerpoint/2010/main" val="2112731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2716" y="1293203"/>
            <a:ext cx="10681447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defTabSz="457200"/>
            <a:r>
              <a:rPr lang="en-IN" sz="2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Chylous</a:t>
            </a:r>
          </a:p>
          <a:p>
            <a:pPr algn="just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Obstruction of main lymphatic duct (e.g. by carcinoma)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chylomicrons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present.</a:t>
            </a:r>
            <a:endParaRPr lang="en-IN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Cirrhosis</a:t>
            </a:r>
          </a:p>
          <a:p>
            <a:pPr algn="just" defTabSz="457200"/>
            <a:r>
              <a:rPr lang="en-IN" sz="28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Haemorrhagic</a:t>
            </a:r>
          </a:p>
          <a:p>
            <a:pPr algn="just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Malignancy</a:t>
            </a:r>
          </a:p>
          <a:p>
            <a:pPr algn="just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Ruptured ectopic pregnancy</a:t>
            </a:r>
          </a:p>
          <a:p>
            <a:pPr algn="just" defTabSz="457200"/>
            <a:r>
              <a:rPr lang="en-IN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Abdominal trauma</a:t>
            </a:r>
          </a:p>
        </p:txBody>
      </p:sp>
    </p:spTree>
    <p:extLst>
      <p:ext uri="{BB962C8B-B14F-4D97-AF65-F5344CB8AC3E}">
        <p14:creationId xmlns:p14="http://schemas.microsoft.com/office/powerpoint/2010/main" val="3149592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176" y="981635"/>
            <a:ext cx="114972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/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serum-ascites albumin gradient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ascites protein levels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useful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diagnosis of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ascites.</a:t>
            </a:r>
          </a:p>
          <a:p>
            <a:pPr algn="just" defTabSz="457200"/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serum-ascites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albumin gradient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correlates with sinusoidal pressure and will therefore be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elevated (&gt;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 g/</a:t>
            </a:r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in patients in whom the source of ascites is the hepatic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sinusoid (e.g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cirrhosis or cardiac ascites). </a:t>
            </a:r>
            <a:endParaRPr lang="en-IN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/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levels in ascitic fluid are an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 marker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integrity of the hepatic sinusoids: normal sinusoids are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permeable structures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“leak” protein, whereas sinusoids in cirrhosis are “</a:t>
            </a:r>
            <a:r>
              <a:rPr lang="en-IN" sz="3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capillarized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just" defTabSz="457200"/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do not leak as much protein. </a:t>
            </a:r>
            <a:endParaRPr lang="en-I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324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797511"/>
            <a:ext cx="1186030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/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three main causes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ascites—cirrhosis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peritoneal malignant disease or tuberculosis, and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 failure—can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easily be distinguished by combining the results of both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serum-ascites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albumin gradient and ascites total protein content. </a:t>
            </a:r>
          </a:p>
          <a:p>
            <a:pPr algn="just" defTabSz="457200"/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Cirrhotic ascites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typically has a </a:t>
            </a:r>
            <a:r>
              <a:rPr lang="en-I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serum-ascites albumin gradient and low </a:t>
            </a:r>
            <a:r>
              <a:rPr lang="en-I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cardiac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ascites has a </a:t>
            </a:r>
            <a:r>
              <a:rPr lang="en-I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serum-ascites albumin gradient and high </a:t>
            </a:r>
            <a:r>
              <a:rPr lang="en-I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protein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ascites secondary to peritoneal malignant disease typically has a </a:t>
            </a:r>
            <a:r>
              <a:rPr lang="en-I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serum-ascites </a:t>
            </a:r>
            <a:r>
              <a:rPr lang="en-IN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albumin gradient and high protein. </a:t>
            </a:r>
            <a:endParaRPr lang="en-IN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57200"/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serum B-type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natriuretic peptide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a high diagnostic accuracy in the diagnosis of ascites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due to </a:t>
            </a:r>
            <a:r>
              <a:rPr lang="en-IN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 failure.</a:t>
            </a:r>
            <a:endParaRPr lang="en-I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216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733246"/>
            <a:ext cx="11201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IN" sz="2800" b="1" dirty="0">
                <a:solidFill>
                  <a:srgbClr val="000000"/>
                </a:solidFill>
                <a:latin typeface="HelveticaNeue-Bold"/>
              </a:rPr>
              <a:t>High serum–ascites albumin gradient (</a:t>
            </a:r>
            <a:r>
              <a:rPr lang="en-IN" sz="2800" b="1" dirty="0">
                <a:solidFill>
                  <a:srgbClr val="000000"/>
                </a:solidFill>
                <a:latin typeface="SymbolNew-Bold"/>
              </a:rPr>
              <a:t>&gt;</a:t>
            </a:r>
            <a:r>
              <a:rPr lang="en-IN" sz="2800" b="1" dirty="0">
                <a:solidFill>
                  <a:srgbClr val="000000"/>
                </a:solidFill>
                <a:latin typeface="HelveticaNeue-Bold"/>
              </a:rPr>
              <a:t>11 g/L</a:t>
            </a:r>
            <a:r>
              <a:rPr lang="en-IN" sz="2800" b="1" dirty="0">
                <a:solidFill>
                  <a:srgbClr val="000000"/>
                </a:solidFill>
                <a:latin typeface="HelveticaNeue-Bold"/>
              </a:rPr>
              <a:t>) – (Transudate)</a:t>
            </a:r>
            <a:endParaRPr lang="en-IN" sz="2800" b="1" dirty="0">
              <a:solidFill>
                <a:srgbClr val="000000"/>
              </a:solidFill>
              <a:latin typeface="HelveticaNeue-Bold"/>
            </a:endParaRPr>
          </a:p>
          <a:p>
            <a:pPr defTabSz="457200"/>
            <a:r>
              <a:rPr lang="en-IN" sz="2800" dirty="0">
                <a:solidFill>
                  <a:srgbClr val="1AA6CD"/>
                </a:solidFill>
                <a:latin typeface="MathematicalPi-Six"/>
              </a:rPr>
              <a:t> </a:t>
            </a:r>
            <a:r>
              <a:rPr lang="en-IN" sz="2800" dirty="0">
                <a:solidFill>
                  <a:srgbClr val="000000"/>
                </a:solidFill>
                <a:latin typeface="HelveticaNeue-Roman"/>
              </a:rPr>
              <a:t>Portal hypertension, e.g. hepatic cirrhosis</a:t>
            </a:r>
          </a:p>
          <a:p>
            <a:pPr defTabSz="457200"/>
            <a:r>
              <a:rPr lang="en-IN" sz="2800" dirty="0">
                <a:solidFill>
                  <a:srgbClr val="1AA6CD"/>
                </a:solidFill>
                <a:latin typeface="MathematicalPi-Six"/>
              </a:rPr>
              <a:t> </a:t>
            </a:r>
            <a:r>
              <a:rPr lang="en-IN" sz="2800" dirty="0">
                <a:solidFill>
                  <a:srgbClr val="000000"/>
                </a:solidFill>
                <a:latin typeface="HelveticaNeue-Roman"/>
              </a:rPr>
              <a:t>Hepatic outflow obstruction</a:t>
            </a:r>
          </a:p>
          <a:p>
            <a:pPr defTabSz="457200"/>
            <a:r>
              <a:rPr lang="en-IN" sz="2800" dirty="0">
                <a:solidFill>
                  <a:srgbClr val="1AA6CD"/>
                </a:solidFill>
                <a:latin typeface="MathematicalPi-Six"/>
              </a:rPr>
              <a:t> </a:t>
            </a:r>
            <a:r>
              <a:rPr lang="en-IN" sz="2800" dirty="0">
                <a:solidFill>
                  <a:srgbClr val="000000"/>
                </a:solidFill>
                <a:latin typeface="HelveticaNeue-Roman"/>
              </a:rPr>
              <a:t>Budd–Chiari syndrome</a:t>
            </a:r>
          </a:p>
          <a:p>
            <a:pPr defTabSz="457200"/>
            <a:r>
              <a:rPr lang="en-IN" sz="2800" dirty="0">
                <a:solidFill>
                  <a:srgbClr val="1AA6CD"/>
                </a:solidFill>
                <a:latin typeface="MathematicalPi-Six"/>
              </a:rPr>
              <a:t> </a:t>
            </a:r>
            <a:r>
              <a:rPr lang="en-IN" sz="2800" dirty="0">
                <a:solidFill>
                  <a:srgbClr val="000000"/>
                </a:solidFill>
                <a:latin typeface="HelveticaNeue-Roman"/>
              </a:rPr>
              <a:t>Hepatic </a:t>
            </a:r>
            <a:r>
              <a:rPr lang="en-IN" sz="2800" dirty="0" err="1">
                <a:solidFill>
                  <a:srgbClr val="000000"/>
                </a:solidFill>
                <a:latin typeface="HelveticaNeue-Roman"/>
              </a:rPr>
              <a:t>veno</a:t>
            </a:r>
            <a:r>
              <a:rPr lang="en-IN" sz="2800" dirty="0">
                <a:solidFill>
                  <a:srgbClr val="000000"/>
                </a:solidFill>
                <a:latin typeface="HelveticaNeue-Roman"/>
              </a:rPr>
              <a:t>-occlusive disease</a:t>
            </a:r>
          </a:p>
          <a:p>
            <a:pPr defTabSz="457200"/>
            <a:r>
              <a:rPr lang="en-IN" sz="2800" dirty="0">
                <a:solidFill>
                  <a:srgbClr val="1AA6CD"/>
                </a:solidFill>
                <a:latin typeface="MathematicalPi-Six"/>
              </a:rPr>
              <a:t> </a:t>
            </a:r>
            <a:r>
              <a:rPr lang="en-IN" sz="2800" dirty="0">
                <a:solidFill>
                  <a:srgbClr val="000000"/>
                </a:solidFill>
                <a:latin typeface="HelveticaNeue-Roman"/>
              </a:rPr>
              <a:t>Cardiac ascites</a:t>
            </a:r>
          </a:p>
          <a:p>
            <a:pPr defTabSz="457200"/>
            <a:r>
              <a:rPr lang="en-IN" sz="2800" dirty="0">
                <a:solidFill>
                  <a:srgbClr val="1AA6CD"/>
                </a:solidFill>
                <a:latin typeface="MathematicalPi-Six"/>
              </a:rPr>
              <a:t> </a:t>
            </a:r>
            <a:r>
              <a:rPr lang="en-IN" sz="2800" dirty="0">
                <a:solidFill>
                  <a:srgbClr val="000000"/>
                </a:solidFill>
                <a:latin typeface="HelveticaNeue-Roman"/>
              </a:rPr>
              <a:t>Tricuspid regurgitation</a:t>
            </a:r>
          </a:p>
          <a:p>
            <a:pPr defTabSz="457200"/>
            <a:r>
              <a:rPr lang="en-IN" sz="2800" dirty="0">
                <a:solidFill>
                  <a:srgbClr val="1AA6CD"/>
                </a:solidFill>
                <a:latin typeface="MathematicalPi-Six"/>
              </a:rPr>
              <a:t> </a:t>
            </a:r>
            <a:r>
              <a:rPr lang="en-IN" sz="2800" dirty="0">
                <a:solidFill>
                  <a:srgbClr val="000000"/>
                </a:solidFill>
                <a:latin typeface="HelveticaNeue-Roman"/>
              </a:rPr>
              <a:t>Constrictive pericarditis</a:t>
            </a:r>
          </a:p>
          <a:p>
            <a:pPr defTabSz="457200"/>
            <a:r>
              <a:rPr lang="en-IN" sz="2800" dirty="0">
                <a:solidFill>
                  <a:srgbClr val="1AA6CD"/>
                </a:solidFill>
                <a:latin typeface="MathematicalPi-Six"/>
              </a:rPr>
              <a:t> </a:t>
            </a:r>
            <a:r>
              <a:rPr lang="en-IN" sz="2800" dirty="0">
                <a:solidFill>
                  <a:srgbClr val="000000"/>
                </a:solidFill>
                <a:latin typeface="HelveticaNeue-Roman"/>
              </a:rPr>
              <a:t>Right-sided heart failure</a:t>
            </a:r>
          </a:p>
          <a:p>
            <a:pPr defTabSz="457200"/>
            <a:r>
              <a:rPr lang="en-IN" sz="2800" b="1" dirty="0">
                <a:solidFill>
                  <a:srgbClr val="000000"/>
                </a:solidFill>
                <a:latin typeface="HelveticaNeue-Bold"/>
              </a:rPr>
              <a:t>Low serum–ascites albumin gradient (</a:t>
            </a:r>
            <a:r>
              <a:rPr lang="en-IN" sz="2800" b="1" dirty="0">
                <a:solidFill>
                  <a:srgbClr val="000000"/>
                </a:solidFill>
                <a:latin typeface="SymbolNew-Bold"/>
              </a:rPr>
              <a:t>&lt;</a:t>
            </a:r>
            <a:r>
              <a:rPr lang="en-IN" sz="2800" b="1" dirty="0">
                <a:solidFill>
                  <a:srgbClr val="000000"/>
                </a:solidFill>
                <a:latin typeface="HelveticaNeue-Bold"/>
              </a:rPr>
              <a:t>11 g/L</a:t>
            </a:r>
            <a:r>
              <a:rPr lang="en-IN" sz="2800" b="1" dirty="0">
                <a:solidFill>
                  <a:srgbClr val="000000"/>
                </a:solidFill>
                <a:latin typeface="HelveticaNeue-Bold"/>
              </a:rPr>
              <a:t>) - (Exudates)</a:t>
            </a:r>
            <a:endParaRPr lang="en-IN" sz="2800" b="1" dirty="0">
              <a:solidFill>
                <a:srgbClr val="000000"/>
              </a:solidFill>
              <a:latin typeface="HelveticaNeue-Bold"/>
            </a:endParaRPr>
          </a:p>
          <a:p>
            <a:pPr defTabSz="457200"/>
            <a:r>
              <a:rPr lang="en-IN" sz="2800" dirty="0">
                <a:solidFill>
                  <a:srgbClr val="1AA6CD"/>
                </a:solidFill>
                <a:latin typeface="MathematicalPi-Six"/>
              </a:rPr>
              <a:t> </a:t>
            </a:r>
            <a:r>
              <a:rPr lang="en-IN" sz="2800" dirty="0">
                <a:solidFill>
                  <a:srgbClr val="000000"/>
                </a:solidFill>
                <a:latin typeface="HelveticaNeue-Roman"/>
              </a:rPr>
              <a:t>Peritoneal </a:t>
            </a:r>
            <a:r>
              <a:rPr lang="en-IN" sz="2800" dirty="0" err="1">
                <a:solidFill>
                  <a:srgbClr val="000000"/>
                </a:solidFill>
                <a:latin typeface="HelveticaNeue-Roman"/>
              </a:rPr>
              <a:t>carcinomatosis</a:t>
            </a:r>
            <a:endParaRPr lang="en-IN" sz="2800" dirty="0">
              <a:solidFill>
                <a:srgbClr val="000000"/>
              </a:solidFill>
              <a:latin typeface="HelveticaNeue-Roman"/>
            </a:endParaRPr>
          </a:p>
          <a:p>
            <a:pPr defTabSz="457200"/>
            <a:r>
              <a:rPr lang="en-IN" sz="2800" dirty="0">
                <a:solidFill>
                  <a:srgbClr val="1AA6CD"/>
                </a:solidFill>
                <a:latin typeface="MathematicalPi-Six"/>
              </a:rPr>
              <a:t> </a:t>
            </a:r>
            <a:r>
              <a:rPr lang="en-IN" sz="2800" dirty="0">
                <a:solidFill>
                  <a:srgbClr val="000000"/>
                </a:solidFill>
                <a:latin typeface="HelveticaNeue-Roman"/>
              </a:rPr>
              <a:t>Peritoneal tuberculosis</a:t>
            </a:r>
          </a:p>
          <a:p>
            <a:pPr defTabSz="457200"/>
            <a:r>
              <a:rPr lang="en-IN" sz="2800" dirty="0">
                <a:solidFill>
                  <a:srgbClr val="1AA6CD"/>
                </a:solidFill>
                <a:latin typeface="MathematicalPi-Six"/>
              </a:rPr>
              <a:t> </a:t>
            </a:r>
            <a:r>
              <a:rPr lang="en-IN" sz="2800" dirty="0">
                <a:solidFill>
                  <a:srgbClr val="000000"/>
                </a:solidFill>
                <a:latin typeface="HelveticaNeue-Roman"/>
              </a:rPr>
              <a:t>Pancreatitis</a:t>
            </a:r>
          </a:p>
          <a:p>
            <a:pPr defTabSz="457200"/>
            <a:r>
              <a:rPr lang="en-IN" sz="2800" dirty="0">
                <a:solidFill>
                  <a:srgbClr val="1AA6CD"/>
                </a:solidFill>
                <a:latin typeface="MathematicalPi-Six"/>
              </a:rPr>
              <a:t> </a:t>
            </a:r>
            <a:r>
              <a:rPr lang="en-IN" sz="2800" dirty="0">
                <a:solidFill>
                  <a:srgbClr val="000000"/>
                </a:solidFill>
                <a:latin typeface="HelveticaNeue-Roman"/>
              </a:rPr>
              <a:t>Nephrotic syndrome</a:t>
            </a:r>
            <a:endParaRPr lang="en-IN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48970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786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Gill Sans MT</vt:lpstr>
      <vt:lpstr>HelveticaNeue-Bold</vt:lpstr>
      <vt:lpstr>HelveticaNeue-Roman</vt:lpstr>
      <vt:lpstr>MathematicalPi-Six</vt:lpstr>
      <vt:lpstr>SymbolNew-Bold</vt:lpstr>
      <vt:lpstr>Times New Roman</vt:lpstr>
      <vt:lpstr>Wingdings</vt:lpstr>
      <vt:lpstr>Wingdings 2</vt:lpstr>
      <vt:lpstr>Dividend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2020-04-01T11:57:35Z</dcterms:created>
  <dcterms:modified xsi:type="dcterms:W3CDTF">2020-04-01T12:00:37Z</dcterms:modified>
</cp:coreProperties>
</file>