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5" r:id="rId3"/>
    <p:sldId id="276" r:id="rId4"/>
    <p:sldId id="269" r:id="rId5"/>
    <p:sldId id="270" r:id="rId6"/>
    <p:sldId id="267" r:id="rId7"/>
    <p:sldId id="268" r:id="rId8"/>
    <p:sldId id="266" r:id="rId9"/>
    <p:sldId id="259" r:id="rId10"/>
    <p:sldId id="260" r:id="rId11"/>
    <p:sldId id="261" r:id="rId12"/>
    <p:sldId id="262" r:id="rId13"/>
    <p:sldId id="263" r:id="rId14"/>
    <p:sldId id="265" r:id="rId15"/>
    <p:sldId id="272"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11/11/2021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2070100"/>
          </a:xfrm>
        </p:spPr>
        <p:txBody>
          <a:bodyPr>
            <a:normAutofit/>
          </a:bodyPr>
          <a:lstStyle/>
          <a:p>
            <a:r>
              <a:rPr lang="en-IN" dirty="0" smtClean="0"/>
              <a:t>		</a:t>
            </a:r>
            <a:endParaRPr lang="en-IN" sz="2800" b="0" cap="none" dirty="0"/>
          </a:p>
        </p:txBody>
      </p:sp>
      <p:sp>
        <p:nvSpPr>
          <p:cNvPr id="3" name="Text Placeholder 2"/>
          <p:cNvSpPr>
            <a:spLocks noGrp="1"/>
          </p:cNvSpPr>
          <p:nvPr>
            <p:ph type="body" idx="1"/>
          </p:nvPr>
        </p:nvSpPr>
        <p:spPr>
          <a:xfrm>
            <a:off x="1219201" y="428030"/>
            <a:ext cx="5562600" cy="2819399"/>
          </a:xfrm>
        </p:spPr>
        <p:txBody>
          <a:bodyPr>
            <a:normAutofit fontScale="92500" lnSpcReduction="10000"/>
          </a:bodyPr>
          <a:lstStyle/>
          <a:p>
            <a:pPr algn="ctr"/>
            <a:r>
              <a:rPr lang="en-IN" sz="8000" b="1" dirty="0">
                <a:solidFill>
                  <a:schemeClr val="accent6">
                    <a:lumMod val="40000"/>
                    <a:lumOff val="60000"/>
                  </a:schemeClr>
                </a:solidFill>
              </a:rPr>
              <a:t>ASTERIAS RUBENS</a:t>
            </a:r>
            <a:r>
              <a:rPr lang="en-IN" sz="1800" dirty="0"/>
              <a:t/>
            </a:r>
            <a:br>
              <a:rPr lang="en-IN" sz="1800" dirty="0"/>
            </a:br>
            <a:r>
              <a:rPr lang="en-IN" sz="2400" dirty="0"/>
              <a:t/>
            </a:r>
            <a:br>
              <a:rPr lang="en-IN" sz="2400" dirty="0"/>
            </a:br>
            <a:endParaRPr lang="en-IN"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2800"/>
            <a:ext cx="48768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10200" y="4038600"/>
            <a:ext cx="3733800" cy="923330"/>
          </a:xfrm>
          <a:prstGeom prst="rect">
            <a:avLst/>
          </a:prstGeom>
          <a:noFill/>
        </p:spPr>
        <p:txBody>
          <a:bodyPr wrap="square" rtlCol="0">
            <a:spAutoFit/>
          </a:bodyPr>
          <a:lstStyle/>
          <a:p>
            <a:r>
              <a:rPr lang="en-US" dirty="0" smtClean="0"/>
              <a:t>Dr. C.R. KRISHNAKUMARI AMMA</a:t>
            </a:r>
          </a:p>
          <a:p>
            <a:r>
              <a:rPr lang="en-US" dirty="0" smtClean="0"/>
              <a:t>PROF &amp; HOD</a:t>
            </a:r>
          </a:p>
          <a:p>
            <a:r>
              <a:rPr lang="en-US" dirty="0" smtClean="0"/>
              <a:t>DEPT OF MATERIA MEDICA</a:t>
            </a:r>
            <a:endParaRPr lang="en-US" dirty="0"/>
          </a:p>
        </p:txBody>
      </p:sp>
    </p:spTree>
    <p:extLst>
      <p:ext uri="{BB962C8B-B14F-4D97-AF65-F5344CB8AC3E}">
        <p14:creationId xmlns:p14="http://schemas.microsoft.com/office/powerpoint/2010/main" val="143381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IN" sz="4000" dirty="0"/>
              <a:t> </a:t>
            </a:r>
            <a:r>
              <a:rPr lang="en-IN" sz="4000" dirty="0">
                <a:latin typeface="Arial" pitchFamily="34" charset="0"/>
                <a:cs typeface="Arial" pitchFamily="34" charset="0"/>
              </a:rPr>
              <a:t>A livid red spot appeared, broke and discharged; gradually invaded entire breast, very fetid </a:t>
            </a:r>
            <a:r>
              <a:rPr lang="en-IN" sz="4000" dirty="0" smtClean="0">
                <a:latin typeface="Arial" pitchFamily="34" charset="0"/>
                <a:cs typeface="Arial" pitchFamily="34" charset="0"/>
              </a:rPr>
              <a:t>odour; </a:t>
            </a:r>
            <a:r>
              <a:rPr lang="en-IN" sz="4000" dirty="0">
                <a:latin typeface="Arial" pitchFamily="34" charset="0"/>
                <a:cs typeface="Arial" pitchFamily="34" charset="0"/>
              </a:rPr>
              <a:t>edges pale, </a:t>
            </a:r>
            <a:r>
              <a:rPr lang="en-IN" sz="4000" dirty="0" err="1">
                <a:latin typeface="Arial" pitchFamily="34" charset="0"/>
                <a:cs typeface="Arial" pitchFamily="34" charset="0"/>
              </a:rPr>
              <a:t>clevated</a:t>
            </a:r>
            <a:r>
              <a:rPr lang="en-IN" sz="4000" dirty="0">
                <a:latin typeface="Arial" pitchFamily="34" charset="0"/>
                <a:cs typeface="Arial" pitchFamily="34" charset="0"/>
              </a:rPr>
              <a:t>, </a:t>
            </a:r>
            <a:r>
              <a:rPr lang="en-IN" sz="4000" dirty="0" err="1">
                <a:latin typeface="Arial" pitchFamily="34" charset="0"/>
                <a:cs typeface="Arial" pitchFamily="34" charset="0"/>
              </a:rPr>
              <a:t>mamillary</a:t>
            </a:r>
            <a:r>
              <a:rPr lang="en-IN" sz="4000" dirty="0">
                <a:latin typeface="Arial" pitchFamily="34" charset="0"/>
                <a:cs typeface="Arial" pitchFamily="34" charset="0"/>
              </a:rPr>
              <a:t>, hard, </a:t>
            </a:r>
            <a:r>
              <a:rPr lang="en-IN" sz="4000" dirty="0" err="1">
                <a:latin typeface="Arial" pitchFamily="34" charset="0"/>
                <a:cs typeface="Arial" pitchFamily="34" charset="0"/>
              </a:rPr>
              <a:t>everted</a:t>
            </a:r>
            <a:r>
              <a:rPr lang="en-IN" sz="4000" dirty="0">
                <a:latin typeface="Arial" pitchFamily="34" charset="0"/>
                <a:cs typeface="Arial" pitchFamily="34" charset="0"/>
              </a:rPr>
              <a:t>; bottom covered with reddish granulations. </a:t>
            </a:r>
            <a:br>
              <a:rPr lang="en-IN" sz="4000" dirty="0">
                <a:latin typeface="Arial" pitchFamily="34" charset="0"/>
                <a:cs typeface="Arial" pitchFamily="34" charset="0"/>
              </a:rPr>
            </a:br>
            <a:endParaRPr lang="en-IN" sz="4000" dirty="0">
              <a:latin typeface="Arial" pitchFamily="34" charset="0"/>
              <a:cs typeface="Arial" pitchFamily="34" charset="0"/>
            </a:endParaRPr>
          </a:p>
        </p:txBody>
      </p:sp>
    </p:spTree>
    <p:extLst>
      <p:ext uri="{BB962C8B-B14F-4D97-AF65-F5344CB8AC3E}">
        <p14:creationId xmlns:p14="http://schemas.microsoft.com/office/powerpoint/2010/main" val="309485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172200" cy="5410200"/>
          </a:xfrm>
        </p:spPr>
        <p:txBody>
          <a:bodyPr>
            <a:normAutofit/>
          </a:bodyPr>
          <a:lstStyle/>
          <a:p>
            <a:pPr algn="l"/>
            <a:r>
              <a:rPr lang="en-IN" sz="3600" b="1" dirty="0" smtClean="0"/>
              <a:t>NERVOUS SYSTEM.</a:t>
            </a:r>
            <a:r>
              <a:rPr lang="en-IN" sz="3600" dirty="0"/>
              <a:t/>
            </a:r>
            <a:br>
              <a:rPr lang="en-IN" sz="3600" dirty="0"/>
            </a:br>
            <a:r>
              <a:rPr lang="en-IN" sz="3600" dirty="0">
                <a:latin typeface="Arial" pitchFamily="34" charset="0"/>
                <a:cs typeface="Arial" pitchFamily="34" charset="0"/>
              </a:rPr>
              <a:t>Gait unsteady: muscles refuse to obey the will (Alum., Gels.). </a:t>
            </a:r>
            <a:br>
              <a:rPr lang="en-IN" sz="3600" dirty="0">
                <a:latin typeface="Arial" pitchFamily="34" charset="0"/>
                <a:cs typeface="Arial" pitchFamily="34" charset="0"/>
              </a:rPr>
            </a:br>
            <a:r>
              <a:rPr lang="en-IN" sz="3600" dirty="0" smtClean="0">
                <a:latin typeface="Arial" pitchFamily="34" charset="0"/>
                <a:cs typeface="Arial" pitchFamily="34" charset="0"/>
              </a:rPr>
              <a:t>Epilepsy</a:t>
            </a:r>
            <a:r>
              <a:rPr lang="en-IN" sz="3600" dirty="0">
                <a:latin typeface="Arial" pitchFamily="34" charset="0"/>
                <a:cs typeface="Arial" pitchFamily="34" charset="0"/>
              </a:rPr>
              <a:t>: twitching over the whole body four or five days before the attack.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09600"/>
            <a:ext cx="2238376"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50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049962"/>
          </a:xfrm>
        </p:spPr>
        <p:txBody>
          <a:bodyPr>
            <a:normAutofit/>
          </a:bodyPr>
          <a:lstStyle/>
          <a:p>
            <a:pPr algn="l"/>
            <a:r>
              <a:rPr lang="en-IN" sz="3600" b="1" dirty="0" smtClean="0"/>
              <a:t> STOOL</a:t>
            </a:r>
            <a:br>
              <a:rPr lang="en-IN" sz="3600" b="1" dirty="0" smtClean="0"/>
            </a:br>
            <a:r>
              <a:rPr lang="en-IN" sz="3600" dirty="0" smtClean="0">
                <a:latin typeface="Arial" pitchFamily="34" charset="0"/>
                <a:cs typeface="Arial" pitchFamily="34" charset="0"/>
              </a:rPr>
              <a:t>Constipation</a:t>
            </a:r>
            <a:r>
              <a:rPr lang="en-IN" sz="3600" dirty="0">
                <a:latin typeface="Arial" pitchFamily="34" charset="0"/>
                <a:cs typeface="Arial" pitchFamily="34" charset="0"/>
              </a:rPr>
              <a:t>: obstinate; ineffectual desire; stools of hard, round balls, like olives. </a:t>
            </a:r>
            <a:br>
              <a:rPr lang="en-IN" sz="3600" dirty="0">
                <a:latin typeface="Arial" pitchFamily="34" charset="0"/>
                <a:cs typeface="Arial" pitchFamily="34" charset="0"/>
              </a:rPr>
            </a:br>
            <a:r>
              <a:rPr lang="en-IN" sz="3600" dirty="0" smtClean="0">
                <a:latin typeface="Arial" pitchFamily="34" charset="0"/>
                <a:cs typeface="Arial" pitchFamily="34" charset="0"/>
              </a:rPr>
              <a:t>Diarrhoea</a:t>
            </a:r>
            <a:r>
              <a:rPr lang="en-IN" sz="3600" dirty="0">
                <a:latin typeface="Arial" pitchFamily="34" charset="0"/>
                <a:cs typeface="Arial" pitchFamily="34" charset="0"/>
              </a:rPr>
              <a:t>: watery, brown, gushing out in a violent jet </a:t>
            </a:r>
            <a:r>
              <a:rPr lang="en-IN" sz="3600" dirty="0" smtClean="0">
                <a:latin typeface="Arial" pitchFamily="34" charset="0"/>
                <a:cs typeface="Arial" pitchFamily="34" charset="0"/>
              </a:rPr>
              <a:t> (</a:t>
            </a:r>
            <a:r>
              <a:rPr lang="en-IN" sz="3600" dirty="0" err="1">
                <a:latin typeface="Arial" pitchFamily="34" charset="0"/>
                <a:cs typeface="Arial" pitchFamily="34" charset="0"/>
              </a:rPr>
              <a:t>Crot</a:t>
            </a:r>
            <a:r>
              <a:rPr lang="en-IN" sz="3600" dirty="0">
                <a:latin typeface="Arial" pitchFamily="34" charset="0"/>
                <a:cs typeface="Arial" pitchFamily="34" charset="0"/>
              </a:rPr>
              <a:t>. t., </a:t>
            </a:r>
            <a:r>
              <a:rPr lang="en-IN" sz="3600" dirty="0" err="1">
                <a:latin typeface="Arial" pitchFamily="34" charset="0"/>
                <a:cs typeface="Arial" pitchFamily="34" charset="0"/>
              </a:rPr>
              <a:t>Grat</a:t>
            </a:r>
            <a:r>
              <a:rPr lang="en-IN" sz="3600" dirty="0">
                <a:latin typeface="Arial" pitchFamily="34" charset="0"/>
                <a:cs typeface="Arial" pitchFamily="34" charset="0"/>
              </a:rPr>
              <a:t>., Gum., </a:t>
            </a:r>
            <a:r>
              <a:rPr lang="en-IN" sz="3600" dirty="0" err="1">
                <a:latin typeface="Arial" pitchFamily="34" charset="0"/>
                <a:cs typeface="Arial" pitchFamily="34" charset="0"/>
              </a:rPr>
              <a:t>Jatr</a:t>
            </a:r>
            <a:r>
              <a:rPr lang="en-IN" sz="3600" dirty="0">
                <a:latin typeface="Arial" pitchFamily="34" charset="0"/>
                <a:cs typeface="Arial" pitchFamily="34" charset="0"/>
              </a:rPr>
              <a:t>., </a:t>
            </a:r>
            <a:r>
              <a:rPr lang="en-IN" sz="3600" dirty="0" err="1">
                <a:latin typeface="Arial" pitchFamily="34" charset="0"/>
                <a:cs typeface="Arial" pitchFamily="34" charset="0"/>
              </a:rPr>
              <a:t>Thuja</a:t>
            </a:r>
            <a:r>
              <a:rPr lang="en-IN" sz="3600" dirty="0">
                <a:latin typeface="Arial" pitchFamily="34" charset="0"/>
                <a:cs typeface="Arial" pitchFamily="34" charset="0"/>
              </a:rPr>
              <a:t>). </a:t>
            </a:r>
            <a:r>
              <a:rPr lang="en-IN" sz="3600" dirty="0"/>
              <a:t/>
            </a:r>
            <a:br>
              <a:rPr lang="en-IN" sz="3600" dirty="0"/>
            </a:br>
            <a:endParaRPr lang="en-IN" sz="3600" dirty="0"/>
          </a:p>
        </p:txBody>
      </p:sp>
    </p:spTree>
    <p:extLst>
      <p:ext uri="{BB962C8B-B14F-4D97-AF65-F5344CB8AC3E}">
        <p14:creationId xmlns:p14="http://schemas.microsoft.com/office/powerpoint/2010/main" val="50222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202362"/>
          </a:xfrm>
        </p:spPr>
        <p:txBody>
          <a:bodyPr>
            <a:normAutofit fontScale="90000"/>
          </a:bodyPr>
          <a:lstStyle/>
          <a:p>
            <a:pPr algn="l"/>
            <a:r>
              <a:rPr lang="en-IN" sz="3600" b="1" dirty="0" smtClean="0"/>
              <a:t>FEMALE</a:t>
            </a:r>
            <a:r>
              <a:rPr lang="en-IN" sz="3600" dirty="0" smtClean="0"/>
              <a:t>.</a:t>
            </a:r>
            <a:br>
              <a:rPr lang="en-IN" sz="3600" dirty="0" smtClean="0"/>
            </a:br>
            <a:r>
              <a:rPr lang="en-IN" sz="3600" dirty="0" smtClean="0"/>
              <a:t>	</a:t>
            </a:r>
            <a:r>
              <a:rPr lang="en-IN" sz="3600" dirty="0" smtClean="0">
                <a:latin typeface="Arial" pitchFamily="34" charset="0"/>
                <a:cs typeface="Arial" pitchFamily="34" charset="0"/>
              </a:rPr>
              <a:t>Colic </a:t>
            </a:r>
            <a:r>
              <a:rPr lang="en-IN" sz="3600" dirty="0">
                <a:latin typeface="Arial" pitchFamily="34" charset="0"/>
                <a:cs typeface="Arial" pitchFamily="34" charset="0"/>
              </a:rPr>
              <a:t>and other sufferings cease with appearance of flow. Breasts swell and pain in breasts; worse left. Ulceration with sharp pains, piercing to </a:t>
            </a:r>
            <a:r>
              <a:rPr lang="en-IN" sz="3600" dirty="0" err="1">
                <a:latin typeface="Arial" pitchFamily="34" charset="0"/>
                <a:cs typeface="Arial" pitchFamily="34" charset="0"/>
              </a:rPr>
              <a:t>scapulæ</a:t>
            </a:r>
            <a:r>
              <a:rPr lang="en-IN" sz="3600" dirty="0">
                <a:latin typeface="Arial" pitchFamily="34" charset="0"/>
                <a:cs typeface="Arial" pitchFamily="34" charset="0"/>
              </a:rPr>
              <a:t>. Pains down left arm to fingers, worse motion. Excitement of sexual instinct with nervous agitation</a:t>
            </a:r>
            <a:r>
              <a:rPr lang="en-IN" sz="3600" dirty="0" smtClean="0">
                <a:latin typeface="Arial" pitchFamily="34" charset="0"/>
                <a:cs typeface="Arial" pitchFamily="34" charset="0"/>
              </a:rPr>
              <a:t>.</a:t>
            </a:r>
            <a:r>
              <a:rPr lang="en-IN" sz="3600" dirty="0">
                <a:latin typeface="Arial" pitchFamily="34" charset="0"/>
                <a:cs typeface="Arial" pitchFamily="34" charset="0"/>
              </a:rPr>
              <a:t/>
            </a:r>
            <a:br>
              <a:rPr lang="en-IN" sz="3600" dirty="0">
                <a:latin typeface="Arial" pitchFamily="34" charset="0"/>
                <a:cs typeface="Arial" pitchFamily="34" charset="0"/>
              </a:rPr>
            </a:br>
            <a:r>
              <a:rPr lang="en-IN" sz="3600" dirty="0" smtClean="0">
                <a:latin typeface="Arial" pitchFamily="34" charset="0"/>
                <a:cs typeface="Arial" pitchFamily="34" charset="0"/>
              </a:rPr>
              <a:t>	Nodes </a:t>
            </a:r>
            <a:r>
              <a:rPr lang="en-IN" sz="3600" dirty="0">
                <a:latin typeface="Arial" pitchFamily="34" charset="0"/>
                <a:cs typeface="Arial" pitchFamily="34" charset="0"/>
              </a:rPr>
              <a:t>and indurations of mammary gland, dull aching, neuralgic pain in this region (Conium</a:t>
            </a:r>
            <a:r>
              <a:rPr lang="en-IN" sz="3600" dirty="0" smtClean="0">
                <a:latin typeface="Arial" pitchFamily="34" charset="0"/>
                <a:cs typeface="Arial" pitchFamily="34" charset="0"/>
              </a:rPr>
              <a:t>).</a:t>
            </a:r>
            <a:r>
              <a:rPr lang="en-IN" sz="3600" dirty="0">
                <a:latin typeface="Arial" pitchFamily="34" charset="0"/>
                <a:cs typeface="Arial" pitchFamily="34" charset="0"/>
              </a:rPr>
              <a:t/>
            </a:r>
            <a:br>
              <a:rPr lang="en-IN" sz="3600" dirty="0">
                <a:latin typeface="Arial" pitchFamily="34" charset="0"/>
                <a:cs typeface="Arial" pitchFamily="34" charset="0"/>
              </a:rPr>
            </a:br>
            <a:r>
              <a:rPr lang="en-IN" sz="3600" dirty="0">
                <a:latin typeface="Arial" pitchFamily="34" charset="0"/>
                <a:cs typeface="Arial" pitchFamily="34" charset="0"/>
              </a:rPr>
              <a:t>Sexual desire increased in women (Lit.).</a:t>
            </a:r>
            <a:br>
              <a:rPr lang="en-IN" sz="3600" dirty="0">
                <a:latin typeface="Arial" pitchFamily="34" charset="0"/>
                <a:cs typeface="Arial" pitchFamily="34" charset="0"/>
              </a:rPr>
            </a:br>
            <a:endParaRPr lang="en-IN" sz="4000" dirty="0">
              <a:latin typeface="Arial" pitchFamily="34" charset="0"/>
              <a:cs typeface="Arial" pitchFamily="34" charset="0"/>
            </a:endParaRPr>
          </a:p>
        </p:txBody>
      </p:sp>
    </p:spTree>
    <p:extLst>
      <p:ext uri="{BB962C8B-B14F-4D97-AF65-F5344CB8AC3E}">
        <p14:creationId xmlns:p14="http://schemas.microsoft.com/office/powerpoint/2010/main" val="304327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410200" cy="5105400"/>
          </a:xfrm>
        </p:spPr>
        <p:txBody>
          <a:bodyPr>
            <a:normAutofit/>
          </a:bodyPr>
          <a:lstStyle/>
          <a:p>
            <a:pPr algn="l"/>
            <a:r>
              <a:rPr lang="en-IN" sz="3600" b="1" dirty="0" smtClean="0"/>
              <a:t>SKIN.</a:t>
            </a:r>
            <a:br>
              <a:rPr lang="en-IN" sz="3600" b="1" dirty="0" smtClean="0"/>
            </a:br>
            <a:r>
              <a:rPr lang="en-IN" sz="3200" dirty="0" smtClean="0">
                <a:latin typeface="Arial" pitchFamily="34" charset="0"/>
                <a:cs typeface="Arial" pitchFamily="34" charset="0"/>
              </a:rPr>
              <a:t>Destitute </a:t>
            </a:r>
            <a:r>
              <a:rPr lang="en-IN" sz="3200" dirty="0">
                <a:latin typeface="Arial" pitchFamily="34" charset="0"/>
                <a:cs typeface="Arial" pitchFamily="34" charset="0"/>
              </a:rPr>
              <a:t>of pliability and elasticity. Itching spots. Ulcers, with fetid ichor. Acne. Psoriasis and herpes zoster worse left arm and chest. Enlarged axillary glands, worse, at night and in damp weather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062" y="0"/>
            <a:ext cx="283272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297382"/>
            <a:ext cx="293737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98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5973762"/>
          </a:xfrm>
        </p:spPr>
        <p:txBody>
          <a:bodyPr>
            <a:normAutofit/>
          </a:bodyPr>
          <a:lstStyle/>
          <a:p>
            <a:r>
              <a:rPr lang="en-IN" sz="4400" dirty="0" smtClean="0"/>
              <a:t>MODALITIES.</a:t>
            </a:r>
            <a:br>
              <a:rPr lang="en-IN" sz="4400" dirty="0" smtClean="0"/>
            </a:br>
            <a:r>
              <a:rPr lang="en-IN" sz="4400" dirty="0" smtClean="0">
                <a:latin typeface="Arial" pitchFamily="34" charset="0"/>
                <a:cs typeface="Arial" pitchFamily="34" charset="0"/>
              </a:rPr>
              <a:t>Worse: coffee</a:t>
            </a:r>
            <a:r>
              <a:rPr lang="en-IN" sz="4400" dirty="0">
                <a:latin typeface="Arial" pitchFamily="34" charset="0"/>
                <a:cs typeface="Arial" pitchFamily="34" charset="0"/>
              </a:rPr>
              <a:t>, night; left </a:t>
            </a:r>
            <a:r>
              <a:rPr lang="en-IN" sz="4400" dirty="0" smtClean="0">
                <a:latin typeface="Arial" pitchFamily="34" charset="0"/>
                <a:cs typeface="Arial" pitchFamily="34" charset="0"/>
              </a:rPr>
              <a:t>side,                       cold </a:t>
            </a:r>
            <a:r>
              <a:rPr lang="en-IN" sz="4400" dirty="0">
                <a:latin typeface="Arial" pitchFamily="34" charset="0"/>
                <a:cs typeface="Arial" pitchFamily="34" charset="0"/>
              </a:rPr>
              <a:t>damp </a:t>
            </a:r>
            <a:r>
              <a:rPr lang="en-IN" sz="4400" dirty="0" smtClean="0">
                <a:latin typeface="Arial" pitchFamily="34" charset="0"/>
                <a:cs typeface="Arial" pitchFamily="34" charset="0"/>
              </a:rPr>
              <a:t>weather.</a:t>
            </a:r>
            <a:r>
              <a:rPr lang="en-IN" sz="4400" dirty="0">
                <a:latin typeface="Arial" pitchFamily="34" charset="0"/>
                <a:cs typeface="Arial" pitchFamily="34" charset="0"/>
              </a:rPr>
              <a:t/>
            </a:r>
            <a:br>
              <a:rPr lang="en-IN" sz="4400" dirty="0">
                <a:latin typeface="Arial" pitchFamily="34" charset="0"/>
                <a:cs typeface="Arial" pitchFamily="34" charset="0"/>
              </a:rPr>
            </a:br>
            <a:endParaRPr lang="en-IN" sz="4400" dirty="0">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361" y="-20782"/>
            <a:ext cx="3923639" cy="360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3581400"/>
            <a:ext cx="388620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99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19800"/>
          </a:xfrm>
        </p:spPr>
        <p:txBody>
          <a:bodyPr>
            <a:normAutofit fontScale="90000"/>
          </a:bodyPr>
          <a:lstStyle/>
          <a:p>
            <a:pPr algn="l"/>
            <a:r>
              <a:rPr lang="en-IN" sz="3600" dirty="0" smtClean="0"/>
              <a:t/>
            </a:r>
            <a:br>
              <a:rPr lang="en-IN" sz="3600" dirty="0" smtClean="0"/>
            </a:br>
            <a:r>
              <a:rPr lang="en-IN" sz="3600" dirty="0"/>
              <a:t/>
            </a:r>
            <a:br>
              <a:rPr lang="en-IN" sz="3600" dirty="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4000" b="1" dirty="0" smtClean="0"/>
              <a:t>RELATIONSHIP.</a:t>
            </a:r>
            <a:r>
              <a:rPr lang="en-IN" sz="4000" dirty="0" smtClean="0"/>
              <a:t/>
            </a:r>
            <a:br>
              <a:rPr lang="en-IN" sz="4000" dirty="0" smtClean="0"/>
            </a:br>
            <a:r>
              <a:rPr lang="en-IN" sz="3600" b="1" dirty="0" smtClean="0">
                <a:latin typeface="Arial" pitchFamily="34" charset="0"/>
                <a:cs typeface="Arial" pitchFamily="34" charset="0"/>
              </a:rPr>
              <a:t>SIMILAR</a:t>
            </a:r>
            <a:r>
              <a:rPr lang="en-IN" sz="3600" dirty="0" smtClean="0">
                <a:latin typeface="Arial" pitchFamily="34" charset="0"/>
                <a:cs typeface="Arial" pitchFamily="34" charset="0"/>
              </a:rPr>
              <a:t>: </a:t>
            </a:r>
            <a:r>
              <a:rPr lang="en-IN" sz="3600" dirty="0">
                <a:latin typeface="Arial" pitchFamily="34" charset="0"/>
                <a:cs typeface="Arial" pitchFamily="34" charset="0"/>
              </a:rPr>
              <a:t>to, Murex, Sepia. </a:t>
            </a:r>
            <a:r>
              <a:rPr lang="en-IN" sz="3600" dirty="0" smtClean="0">
                <a:latin typeface="Arial" pitchFamily="34" charset="0"/>
                <a:cs typeface="Arial" pitchFamily="34" charset="0"/>
              </a:rPr>
              <a:t>      </a:t>
            </a:r>
            <a:br>
              <a:rPr lang="en-IN" sz="3600" dirty="0" smtClean="0">
                <a:latin typeface="Arial" pitchFamily="34" charset="0"/>
                <a:cs typeface="Arial" pitchFamily="34" charset="0"/>
              </a:rPr>
            </a:br>
            <a:r>
              <a:rPr lang="en-IN" sz="3600" b="1" dirty="0" smtClean="0">
                <a:latin typeface="Arial" pitchFamily="34" charset="0"/>
                <a:cs typeface="Arial" pitchFamily="34" charset="0"/>
              </a:rPr>
              <a:t>COMPARE</a:t>
            </a:r>
            <a:r>
              <a:rPr lang="en-IN" sz="3600" dirty="0" smtClean="0">
                <a:latin typeface="Arial" pitchFamily="34" charset="0"/>
                <a:cs typeface="Arial" pitchFamily="34" charset="0"/>
              </a:rPr>
              <a:t>: </a:t>
            </a:r>
            <a:r>
              <a:rPr lang="en-IN" sz="3600" dirty="0" err="1">
                <a:latin typeface="Arial" pitchFamily="34" charset="0"/>
                <a:cs typeface="Arial" pitchFamily="34" charset="0"/>
              </a:rPr>
              <a:t>Carbo</a:t>
            </a:r>
            <a:r>
              <a:rPr lang="en-IN" sz="3600" dirty="0">
                <a:latin typeface="Arial" pitchFamily="34" charset="0"/>
                <a:cs typeface="Arial" pitchFamily="34" charset="0"/>
              </a:rPr>
              <a:t> an., Con., </a:t>
            </a:r>
            <a:r>
              <a:rPr lang="en-IN" sz="3600" dirty="0" err="1" smtClean="0">
                <a:latin typeface="Arial" pitchFamily="34" charset="0"/>
                <a:cs typeface="Arial" pitchFamily="34" charset="0"/>
              </a:rPr>
              <a:t>Condurango</a:t>
            </a:r>
            <a:r>
              <a:rPr lang="en-IN" sz="3600" dirty="0" smtClean="0">
                <a:latin typeface="Arial" pitchFamily="34" charset="0"/>
                <a:cs typeface="Arial" pitchFamily="34" charset="0"/>
              </a:rPr>
              <a:t>.,</a:t>
            </a:r>
            <a:r>
              <a:rPr lang="en-IN" sz="3600" dirty="0" err="1" smtClean="0">
                <a:latin typeface="Arial" pitchFamily="34" charset="0"/>
                <a:cs typeface="Arial" pitchFamily="34" charset="0"/>
              </a:rPr>
              <a:t>Sil</a:t>
            </a:r>
            <a:r>
              <a:rPr lang="en-IN" sz="3600" dirty="0">
                <a:latin typeface="Arial" pitchFamily="34" charset="0"/>
                <a:cs typeface="Arial" pitchFamily="34" charset="0"/>
              </a:rPr>
              <a:t>. in mammary cancer; Bell., Cal., </a:t>
            </a:r>
            <a:r>
              <a:rPr lang="en-IN" sz="3600" dirty="0" err="1">
                <a:latin typeface="Arial" pitchFamily="34" charset="0"/>
                <a:cs typeface="Arial" pitchFamily="34" charset="0"/>
              </a:rPr>
              <a:t>Sulph</a:t>
            </a:r>
            <a:r>
              <a:rPr lang="en-IN" sz="3600" dirty="0">
                <a:latin typeface="Arial" pitchFamily="34" charset="0"/>
                <a:cs typeface="Arial" pitchFamily="34" charset="0"/>
              </a:rPr>
              <a:t>. in epilepsy. </a:t>
            </a:r>
            <a:r>
              <a:rPr lang="en-IN" dirty="0">
                <a:latin typeface="Arial" pitchFamily="34" charset="0"/>
                <a:cs typeface="Arial" pitchFamily="34" charset="0"/>
              </a:rPr>
              <a:t/>
            </a:r>
            <a:br>
              <a:rPr lang="en-IN" dirty="0">
                <a:latin typeface="Arial" pitchFamily="34" charset="0"/>
                <a:cs typeface="Arial" pitchFamily="34" charset="0"/>
              </a:rPr>
            </a:br>
            <a:r>
              <a:rPr lang="en-IN" sz="3600" b="1" dirty="0" smtClean="0">
                <a:latin typeface="Arial" pitchFamily="34" charset="0"/>
                <a:cs typeface="Arial" pitchFamily="34" charset="0"/>
              </a:rPr>
              <a:t>ANTIDOTES</a:t>
            </a:r>
            <a:r>
              <a:rPr lang="en-IN" sz="3600" dirty="0" smtClean="0">
                <a:latin typeface="Arial" pitchFamily="34" charset="0"/>
                <a:cs typeface="Arial" pitchFamily="34" charset="0"/>
              </a:rPr>
              <a:t>: </a:t>
            </a:r>
            <a:r>
              <a:rPr lang="en-IN" sz="3600" dirty="0">
                <a:latin typeface="Arial" pitchFamily="34" charset="0"/>
                <a:cs typeface="Arial" pitchFamily="34" charset="0"/>
              </a:rPr>
              <a:t>Plumb; Zinc.</a:t>
            </a:r>
            <a:br>
              <a:rPr lang="en-IN" sz="3600" dirty="0">
                <a:latin typeface="Arial" pitchFamily="34" charset="0"/>
                <a:cs typeface="Arial" pitchFamily="34" charset="0"/>
              </a:rPr>
            </a:br>
            <a:r>
              <a:rPr lang="en-IN" sz="3600" b="1" dirty="0" smtClean="0">
                <a:latin typeface="Arial" pitchFamily="34" charset="0"/>
                <a:cs typeface="Arial" pitchFamily="34" charset="0"/>
              </a:rPr>
              <a:t>INCOMPATIBLE:</a:t>
            </a:r>
            <a:r>
              <a:rPr lang="en-IN" sz="3600" dirty="0" smtClean="0">
                <a:latin typeface="Arial" pitchFamily="34" charset="0"/>
                <a:cs typeface="Arial" pitchFamily="34" charset="0"/>
              </a:rPr>
              <a:t> </a:t>
            </a:r>
            <a:r>
              <a:rPr lang="en-IN" sz="3600" dirty="0" err="1">
                <a:latin typeface="Arial" pitchFamily="34" charset="0"/>
                <a:cs typeface="Arial" pitchFamily="34" charset="0"/>
              </a:rPr>
              <a:t>Nux</a:t>
            </a:r>
            <a:r>
              <a:rPr lang="en-IN" sz="3600" dirty="0">
                <a:latin typeface="Arial" pitchFamily="34" charset="0"/>
                <a:cs typeface="Arial" pitchFamily="34" charset="0"/>
              </a:rPr>
              <a:t>; </a:t>
            </a:r>
            <a:r>
              <a:rPr lang="en-IN" sz="3600" dirty="0" err="1">
                <a:latin typeface="Arial" pitchFamily="34" charset="0"/>
                <a:cs typeface="Arial" pitchFamily="34" charset="0"/>
              </a:rPr>
              <a:t>Coffea</a:t>
            </a:r>
            <a:r>
              <a:rPr lang="en-IN" sz="3600" dirty="0">
                <a:latin typeface="Arial" pitchFamily="34" charset="0"/>
                <a:cs typeface="Arial" pitchFamily="34" charset="0"/>
              </a:rPr>
              <a:t>.</a:t>
            </a:r>
            <a:br>
              <a:rPr lang="en-IN" sz="3600" dirty="0">
                <a:latin typeface="Arial" pitchFamily="34" charset="0"/>
                <a:cs typeface="Arial" pitchFamily="34" charset="0"/>
              </a:rPr>
            </a:br>
            <a:r>
              <a:rPr lang="en-IN" sz="5300" dirty="0"/>
              <a:t/>
            </a:r>
            <a:br>
              <a:rPr lang="en-IN" sz="5300" dirty="0"/>
            </a:br>
            <a:r>
              <a:rPr lang="en-IN" dirty="0"/>
              <a:t/>
            </a:r>
            <a:br>
              <a:rPr lang="en-IN" dirty="0"/>
            </a:br>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1910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32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4572000"/>
          </a:xfrm>
        </p:spPr>
        <p:txBody>
          <a:bodyPr>
            <a:normAutofit/>
          </a:bodyPr>
          <a:lstStyle/>
          <a:p>
            <a:pPr algn="l"/>
            <a:r>
              <a:rPr lang="en-IN" sz="3600" b="1" dirty="0" smtClean="0">
                <a:latin typeface="Arial" pitchFamily="34" charset="0"/>
                <a:cs typeface="Arial" pitchFamily="34" charset="0"/>
              </a:rPr>
              <a:t>DESCRIPTION</a:t>
            </a:r>
            <a:r>
              <a:rPr lang="en-IN" sz="3600" dirty="0">
                <a:latin typeface="Arial" pitchFamily="34" charset="0"/>
                <a:cs typeface="Arial" pitchFamily="34" charset="0"/>
              </a:rPr>
              <a:t/>
            </a:r>
            <a:br>
              <a:rPr lang="en-IN" sz="3600" dirty="0">
                <a:latin typeface="Arial" pitchFamily="34" charset="0"/>
                <a:cs typeface="Arial" pitchFamily="34" charset="0"/>
              </a:rPr>
            </a:br>
            <a:r>
              <a:rPr lang="en-IN" sz="3600" dirty="0" smtClean="0">
                <a:latin typeface="Arial" pitchFamily="34" charset="0"/>
                <a:cs typeface="Arial" pitchFamily="34" charset="0"/>
              </a:rPr>
              <a:t>Common Name- Star </a:t>
            </a:r>
            <a:r>
              <a:rPr lang="en-IN" sz="3600" dirty="0">
                <a:latin typeface="Arial" pitchFamily="34" charset="0"/>
                <a:cs typeface="Arial" pitchFamily="34" charset="0"/>
              </a:rPr>
              <a:t>fish.</a:t>
            </a:r>
            <a:br>
              <a:rPr lang="en-IN" sz="3600" dirty="0">
                <a:latin typeface="Arial" pitchFamily="34" charset="0"/>
                <a:cs typeface="Arial" pitchFamily="34" charset="0"/>
              </a:rPr>
            </a:br>
            <a:r>
              <a:rPr lang="en-IN" sz="3600" dirty="0" smtClean="0">
                <a:latin typeface="Arial" pitchFamily="34" charset="0"/>
                <a:cs typeface="Arial" pitchFamily="34" charset="0"/>
              </a:rPr>
              <a:t>This </a:t>
            </a:r>
            <a:r>
              <a:rPr lang="en-IN" sz="3600" dirty="0">
                <a:latin typeface="Arial" pitchFamily="34" charset="0"/>
                <a:cs typeface="Arial" pitchFamily="34" charset="0"/>
              </a:rPr>
              <a:t>is a marine animal of </a:t>
            </a:r>
            <a:r>
              <a:rPr lang="en-IN" sz="3600" dirty="0" smtClean="0">
                <a:latin typeface="Arial" pitchFamily="34" charset="0"/>
                <a:cs typeface="Arial" pitchFamily="34" charset="0"/>
              </a:rPr>
              <a:t>the</a:t>
            </a:r>
            <a:br>
              <a:rPr lang="en-IN" sz="3600" dirty="0" smtClean="0">
                <a:latin typeface="Arial" pitchFamily="34" charset="0"/>
                <a:cs typeface="Arial" pitchFamily="34" charset="0"/>
              </a:rPr>
            </a:br>
            <a:r>
              <a:rPr lang="en-IN" sz="3600" dirty="0" smtClean="0">
                <a:latin typeface="Arial" pitchFamily="34" charset="0"/>
                <a:cs typeface="Arial" pitchFamily="34" charset="0"/>
              </a:rPr>
              <a:t>Class- </a:t>
            </a:r>
            <a:r>
              <a:rPr lang="en-IN" sz="3600" dirty="0">
                <a:latin typeface="Arial" pitchFamily="34" charset="0"/>
                <a:cs typeface="Arial" pitchFamily="34" charset="0"/>
              </a:rPr>
              <a:t>Echinodermata, </a:t>
            </a:r>
            <a:r>
              <a:rPr lang="en-IN" sz="3600" dirty="0" smtClean="0">
                <a:latin typeface="Arial" pitchFamily="34" charset="0"/>
                <a:cs typeface="Arial" pitchFamily="34" charset="0"/>
              </a:rPr>
              <a:t/>
            </a:r>
            <a:br>
              <a:rPr lang="en-IN" sz="3600" dirty="0" smtClean="0">
                <a:latin typeface="Arial" pitchFamily="34" charset="0"/>
                <a:cs typeface="Arial" pitchFamily="34" charset="0"/>
              </a:rPr>
            </a:br>
            <a:r>
              <a:rPr lang="en-IN" sz="3600" dirty="0" smtClean="0">
                <a:latin typeface="Arial" pitchFamily="34" charset="0"/>
                <a:cs typeface="Arial" pitchFamily="34" charset="0"/>
              </a:rPr>
              <a:t>Order- </a:t>
            </a:r>
            <a:r>
              <a:rPr lang="en-IN" sz="3600" dirty="0" err="1" smtClean="0">
                <a:latin typeface="Arial" pitchFamily="34" charset="0"/>
                <a:cs typeface="Arial" pitchFamily="34" charset="0"/>
              </a:rPr>
              <a:t>Asteroidea</a:t>
            </a:r>
            <a:r>
              <a:rPr lang="en-IN" sz="3600" dirty="0" smtClean="0">
                <a:latin typeface="Arial" pitchFamily="34" charset="0"/>
                <a:cs typeface="Arial" pitchFamily="34" charset="0"/>
              </a:rPr>
              <a:t>,</a:t>
            </a:r>
            <a:r>
              <a:rPr lang="en-IN" sz="3600" dirty="0">
                <a:latin typeface="Arial" pitchFamily="34" charset="0"/>
                <a:cs typeface="Arial" pitchFamily="34" charset="0"/>
              </a:rPr>
              <a:t/>
            </a:r>
            <a:br>
              <a:rPr lang="en-IN" sz="3600" dirty="0">
                <a:latin typeface="Arial" pitchFamily="34" charset="0"/>
                <a:cs typeface="Arial" pitchFamily="34" charset="0"/>
              </a:rPr>
            </a:br>
            <a:r>
              <a:rPr lang="en-IN" sz="3600" dirty="0" smtClean="0">
                <a:latin typeface="Arial" pitchFamily="34" charset="0"/>
                <a:cs typeface="Arial" pitchFamily="34" charset="0"/>
              </a:rPr>
              <a:t>Family- </a:t>
            </a:r>
            <a:r>
              <a:rPr lang="en-IN" sz="3600" dirty="0" err="1" smtClean="0">
                <a:latin typeface="Arial" pitchFamily="34" charset="0"/>
                <a:cs typeface="Arial" pitchFamily="34" charset="0"/>
              </a:rPr>
              <a:t>Asteriadae</a:t>
            </a:r>
            <a:r>
              <a:rPr lang="en-IN" sz="3600" dirty="0">
                <a:latin typeface="Arial" pitchFamily="34" charset="0"/>
                <a:cs typeface="Arial" pitchFamily="34" charset="0"/>
              </a:rPr>
              <a:t>.</a:t>
            </a:r>
            <a:br>
              <a:rPr lang="en-IN" sz="3600" dirty="0">
                <a:latin typeface="Arial" pitchFamily="34" charset="0"/>
                <a:cs typeface="Arial" pitchFamily="34" charset="0"/>
              </a:rPr>
            </a:br>
            <a:r>
              <a:rPr lang="en-IN" sz="3600" dirty="0" smtClean="0">
                <a:latin typeface="Arial" pitchFamily="34" charset="0"/>
                <a:cs typeface="Arial" pitchFamily="34" charset="0"/>
              </a:rPr>
              <a:t>Dilutions </a:t>
            </a:r>
            <a:r>
              <a:rPr lang="en-IN" sz="3600" dirty="0">
                <a:latin typeface="Arial" pitchFamily="34" charset="0"/>
                <a:cs typeface="Arial" pitchFamily="34" charset="0"/>
              </a:rPr>
              <a:t>from the tincture.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0782"/>
            <a:ext cx="2951018" cy="196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34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54762"/>
          </a:xfrm>
        </p:spPr>
        <p:txBody>
          <a:bodyPr>
            <a:normAutofit fontScale="90000"/>
          </a:bodyPr>
          <a:lstStyle/>
          <a:p>
            <a:pPr algn="l"/>
            <a:r>
              <a:rPr lang="en-IN" sz="3600" b="1" dirty="0" smtClean="0"/>
              <a:t>THERAPEUTICS</a:t>
            </a:r>
            <a:r>
              <a:rPr lang="en-IN" sz="3600" dirty="0"/>
              <a:t/>
            </a:r>
            <a:br>
              <a:rPr lang="en-IN" sz="3600" dirty="0"/>
            </a:br>
            <a:r>
              <a:rPr lang="en-IN" sz="3600" dirty="0" smtClean="0"/>
              <a:t>	</a:t>
            </a:r>
            <a:r>
              <a:rPr lang="en-IN" sz="3600" dirty="0" smtClean="0">
                <a:latin typeface="Arial" pitchFamily="34" charset="0"/>
                <a:cs typeface="Arial" pitchFamily="34" charset="0"/>
              </a:rPr>
              <a:t>This </a:t>
            </a:r>
            <a:r>
              <a:rPr lang="en-IN" sz="3600" dirty="0">
                <a:latin typeface="Arial" pitchFamily="34" charset="0"/>
                <a:cs typeface="Arial" pitchFamily="34" charset="0"/>
              </a:rPr>
              <a:t>agent produces </a:t>
            </a:r>
            <a:r>
              <a:rPr lang="en-IN" sz="3600" b="1" dirty="0">
                <a:solidFill>
                  <a:srgbClr val="FF0000"/>
                </a:solidFill>
                <a:latin typeface="Arial" pitchFamily="34" charset="0"/>
                <a:cs typeface="Arial" pitchFamily="34" charset="0"/>
              </a:rPr>
              <a:t>cerebral congestion, epilepsy, neuralgia, and </a:t>
            </a:r>
            <a:r>
              <a:rPr lang="en-IN" sz="3600" b="1" dirty="0" smtClean="0">
                <a:solidFill>
                  <a:srgbClr val="FF0000"/>
                </a:solidFill>
                <a:latin typeface="Arial" pitchFamily="34" charset="0"/>
                <a:cs typeface="Arial" pitchFamily="34" charset="0"/>
              </a:rPr>
              <a:t>chorea</a:t>
            </a:r>
            <a:r>
              <a:rPr lang="en-IN" sz="3600" dirty="0" smtClean="0">
                <a:latin typeface="Arial" pitchFamily="34" charset="0"/>
                <a:cs typeface="Arial" pitchFamily="34" charset="0"/>
              </a:rPr>
              <a:t>. The </a:t>
            </a:r>
            <a:r>
              <a:rPr lang="en-IN" sz="3600" dirty="0">
                <a:latin typeface="Arial" pitchFamily="34" charset="0"/>
                <a:cs typeface="Arial" pitchFamily="34" charset="0"/>
              </a:rPr>
              <a:t>diseases that are cured by this remedy are functional in origin, with the exception of cancerous diseases, </a:t>
            </a:r>
            <a:r>
              <a:rPr lang="en-IN" sz="3600" b="1" dirty="0">
                <a:solidFill>
                  <a:srgbClr val="FF0000"/>
                </a:solidFill>
                <a:latin typeface="Arial" pitchFamily="34" charset="0"/>
                <a:cs typeface="Arial" pitchFamily="34" charset="0"/>
              </a:rPr>
              <a:t>especially cancer of the breast</a:t>
            </a:r>
            <a:r>
              <a:rPr lang="en-IN" sz="3600" dirty="0">
                <a:latin typeface="Arial" pitchFamily="34" charset="0"/>
                <a:cs typeface="Arial" pitchFamily="34" charset="0"/>
              </a:rPr>
              <a:t>, in which it has been curative even in the stage of ulceration.</a:t>
            </a:r>
            <a:br>
              <a:rPr lang="en-IN" sz="3600" dirty="0">
                <a:latin typeface="Arial" pitchFamily="34" charset="0"/>
                <a:cs typeface="Arial" pitchFamily="34" charset="0"/>
              </a:rPr>
            </a:br>
            <a:r>
              <a:rPr lang="en-IN" sz="3600" dirty="0" smtClean="0">
                <a:latin typeface="Arial" pitchFamily="34" charset="0"/>
                <a:cs typeface="Arial" pitchFamily="34" charset="0"/>
              </a:rPr>
              <a:t>	The </a:t>
            </a:r>
            <a:r>
              <a:rPr lang="en-IN" sz="3600" dirty="0">
                <a:latin typeface="Arial" pitchFamily="34" charset="0"/>
                <a:cs typeface="Arial" pitchFamily="34" charset="0"/>
              </a:rPr>
              <a:t>patient is flabby and of the lymphatic type, with </a:t>
            </a:r>
            <a:r>
              <a:rPr lang="en-IN" sz="3600" b="1" dirty="0">
                <a:solidFill>
                  <a:srgbClr val="FF0000"/>
                </a:solidFill>
                <a:latin typeface="Arial" pitchFamily="34" charset="0"/>
                <a:cs typeface="Arial" pitchFamily="34" charset="0"/>
              </a:rPr>
              <a:t>red </a:t>
            </a:r>
            <a:r>
              <a:rPr lang="en-IN" sz="3600" b="1" dirty="0" smtClean="0">
                <a:solidFill>
                  <a:srgbClr val="FF0000"/>
                </a:solidFill>
                <a:latin typeface="Arial" pitchFamily="34" charset="0"/>
                <a:cs typeface="Arial" pitchFamily="34" charset="0"/>
              </a:rPr>
              <a:t>face</a:t>
            </a:r>
            <a:r>
              <a:rPr lang="en-IN" sz="3600" dirty="0" smtClean="0">
                <a:latin typeface="Arial" pitchFamily="34" charset="0"/>
                <a:cs typeface="Arial" pitchFamily="34" charset="0"/>
              </a:rPr>
              <a:t>. They </a:t>
            </a:r>
            <a:r>
              <a:rPr lang="en-IN" sz="3600" dirty="0">
                <a:latin typeface="Arial" pitchFamily="34" charset="0"/>
                <a:cs typeface="Arial" pitchFamily="34" charset="0"/>
              </a:rPr>
              <a:t>complain of great heat of the head.</a:t>
            </a:r>
            <a:br>
              <a:rPr lang="en-IN" sz="3600" dirty="0">
                <a:latin typeface="Arial" pitchFamily="34" charset="0"/>
                <a:cs typeface="Arial" pitchFamily="34" charset="0"/>
              </a:rPr>
            </a:br>
            <a:r>
              <a:rPr lang="en-IN" sz="3600" dirty="0">
                <a:latin typeface="Arial" pitchFamily="34" charset="0"/>
                <a:cs typeface="Arial" pitchFamily="34" charset="0"/>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399" y="0"/>
            <a:ext cx="1738745" cy="173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42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IN" sz="3600" dirty="0"/>
              <a:t> </a:t>
            </a:r>
            <a:r>
              <a:rPr lang="en-IN" sz="3600" dirty="0" smtClean="0"/>
              <a:t>	</a:t>
            </a:r>
            <a:r>
              <a:rPr lang="en-IN" sz="3600" dirty="0" smtClean="0">
                <a:latin typeface="Arial" pitchFamily="34" charset="0"/>
                <a:cs typeface="Arial" pitchFamily="34" charset="0"/>
              </a:rPr>
              <a:t>A </a:t>
            </a:r>
            <a:r>
              <a:rPr lang="en-IN" sz="3600" dirty="0">
                <a:latin typeface="Arial" pitchFamily="34" charset="0"/>
                <a:cs typeface="Arial" pitchFamily="34" charset="0"/>
              </a:rPr>
              <a:t>remedy for the </a:t>
            </a:r>
            <a:r>
              <a:rPr lang="en-IN" sz="3600" dirty="0" err="1">
                <a:latin typeface="Arial" pitchFamily="34" charset="0"/>
                <a:cs typeface="Arial" pitchFamily="34" charset="0"/>
              </a:rPr>
              <a:t>sycotic</a:t>
            </a:r>
            <a:r>
              <a:rPr lang="en-IN" sz="3600" dirty="0">
                <a:latin typeface="Arial" pitchFamily="34" charset="0"/>
                <a:cs typeface="Arial" pitchFamily="34" charset="0"/>
              </a:rPr>
              <a:t> diathesis; flabby, lymphatic constitution, flabby with </a:t>
            </a:r>
            <a:r>
              <a:rPr lang="en-IN" sz="3600" dirty="0">
                <a:solidFill>
                  <a:srgbClr val="FF0000"/>
                </a:solidFill>
                <a:latin typeface="Arial" pitchFamily="34" charset="0"/>
                <a:cs typeface="Arial" pitchFamily="34" charset="0"/>
              </a:rPr>
              <a:t>red face</a:t>
            </a:r>
            <a:r>
              <a:rPr lang="en-IN" sz="3600" dirty="0">
                <a:latin typeface="Arial" pitchFamily="34" charset="0"/>
                <a:cs typeface="Arial" pitchFamily="34" charset="0"/>
              </a:rPr>
              <a:t>. Lancinating pains. </a:t>
            </a:r>
            <a:r>
              <a:rPr lang="en-IN" sz="3600" dirty="0" smtClean="0">
                <a:latin typeface="Arial" pitchFamily="34" charset="0"/>
                <a:cs typeface="Arial" pitchFamily="34" charset="0"/>
              </a:rPr>
              <a:t>                              	Nervous </a:t>
            </a:r>
            <a:r>
              <a:rPr lang="en-IN" sz="3600" dirty="0">
                <a:latin typeface="Arial" pitchFamily="34" charset="0"/>
                <a:cs typeface="Arial" pitchFamily="34" charset="0"/>
              </a:rPr>
              <a:t>disturbances, neuralgia, chorea, and hysteria come within the range of this remedy. </a:t>
            </a:r>
            <a:r>
              <a:rPr lang="en-IN" sz="3600" dirty="0" smtClean="0">
                <a:latin typeface="Arial" pitchFamily="34" charset="0"/>
                <a:cs typeface="Arial" pitchFamily="34" charset="0"/>
              </a:rPr>
              <a:t>                                                                                         	Has </a:t>
            </a:r>
            <a:r>
              <a:rPr lang="en-IN" sz="3600" dirty="0">
                <a:latin typeface="Arial" pitchFamily="34" charset="0"/>
                <a:cs typeface="Arial" pitchFamily="34" charset="0"/>
              </a:rPr>
              <a:t>been used for cancer of the breast, and has an unquestioned influence over cancer disease. Excitement in both sexes</a:t>
            </a:r>
          </a:p>
        </p:txBody>
      </p:sp>
    </p:spTree>
    <p:extLst>
      <p:ext uri="{BB962C8B-B14F-4D97-AF65-F5344CB8AC3E}">
        <p14:creationId xmlns:p14="http://schemas.microsoft.com/office/powerpoint/2010/main" val="38740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049962"/>
          </a:xfrm>
        </p:spPr>
        <p:txBody>
          <a:bodyPr>
            <a:normAutofit/>
          </a:bodyPr>
          <a:lstStyle/>
          <a:p>
            <a:pPr algn="l"/>
            <a:r>
              <a:rPr lang="en-IN" sz="3600" dirty="0" smtClean="0"/>
              <a:t>	</a:t>
            </a:r>
            <a:r>
              <a:rPr lang="en-IN" sz="3600" dirty="0" smtClean="0">
                <a:latin typeface="Arial" pitchFamily="34" charset="0"/>
                <a:cs typeface="Arial" pitchFamily="34" charset="0"/>
              </a:rPr>
              <a:t>Easily </a:t>
            </a:r>
            <a:r>
              <a:rPr lang="en-IN" sz="3600" dirty="0">
                <a:latin typeface="Arial" pitchFamily="34" charset="0"/>
                <a:cs typeface="Arial" pitchFamily="34" charset="0"/>
              </a:rPr>
              <a:t>excited by any emotion, especially by contradictions (</a:t>
            </a:r>
            <a:r>
              <a:rPr lang="en-IN" sz="3600" dirty="0" err="1">
                <a:latin typeface="Arial" pitchFamily="34" charset="0"/>
                <a:cs typeface="Arial" pitchFamily="34" charset="0"/>
              </a:rPr>
              <a:t>Anac</a:t>
            </a:r>
            <a:r>
              <a:rPr lang="en-IN" sz="3600" dirty="0">
                <a:latin typeface="Arial" pitchFamily="34" charset="0"/>
                <a:cs typeface="Arial" pitchFamily="34" charset="0"/>
              </a:rPr>
              <a:t>., Con.). </a:t>
            </a:r>
            <a:br>
              <a:rPr lang="en-IN" sz="3600" dirty="0">
                <a:latin typeface="Arial" pitchFamily="34" charset="0"/>
                <a:cs typeface="Arial" pitchFamily="34" charset="0"/>
              </a:rPr>
            </a:br>
            <a:r>
              <a:rPr lang="en-IN" sz="3600" dirty="0" smtClean="0">
                <a:latin typeface="Arial" pitchFamily="34" charset="0"/>
                <a:cs typeface="Arial" pitchFamily="34" charset="0"/>
              </a:rPr>
              <a:t>Heat </a:t>
            </a:r>
            <a:r>
              <a:rPr lang="en-IN" sz="3600" dirty="0">
                <a:latin typeface="Arial" pitchFamily="34" charset="0"/>
                <a:cs typeface="Arial" pitchFamily="34" charset="0"/>
              </a:rPr>
              <a:t>of the head, as if surrounded by hot air. </a:t>
            </a:r>
            <a:br>
              <a:rPr lang="en-IN" sz="3600" dirty="0">
                <a:latin typeface="Arial" pitchFamily="34" charset="0"/>
                <a:cs typeface="Arial" pitchFamily="34" charset="0"/>
              </a:rPr>
            </a:br>
            <a:r>
              <a:rPr lang="en-IN" sz="3600" dirty="0" smtClean="0">
                <a:latin typeface="Arial" pitchFamily="34" charset="0"/>
                <a:cs typeface="Arial" pitchFamily="34" charset="0"/>
              </a:rPr>
              <a:t>	Sanguineous </a:t>
            </a:r>
            <a:r>
              <a:rPr lang="en-IN" sz="3600" dirty="0">
                <a:latin typeface="Arial" pitchFamily="34" charset="0"/>
                <a:cs typeface="Arial" pitchFamily="34" charset="0"/>
              </a:rPr>
              <a:t>congestion to the brain. </a:t>
            </a:r>
            <a:r>
              <a:rPr lang="en-IN" sz="3600" dirty="0" smtClean="0">
                <a:latin typeface="Arial" pitchFamily="34" charset="0"/>
                <a:cs typeface="Arial" pitchFamily="34" charset="0"/>
              </a:rPr>
              <a:t>Apoplexy</a:t>
            </a:r>
            <a:r>
              <a:rPr lang="en-IN" sz="3600" dirty="0">
                <a:latin typeface="Arial" pitchFamily="34" charset="0"/>
                <a:cs typeface="Arial" pitchFamily="34" charset="0"/>
              </a:rPr>
              <a:t>; face red, pulse hard, full, frequent.</a:t>
            </a:r>
            <a:r>
              <a:rPr lang="en-IN" dirty="0">
                <a:latin typeface="Arial" pitchFamily="34" charset="0"/>
                <a:cs typeface="Arial" pitchFamily="34" charset="0"/>
              </a:rPr>
              <a:t/>
            </a:r>
            <a:br>
              <a:rPr lang="en-IN" dirty="0">
                <a:latin typeface="Arial" pitchFamily="34" charset="0"/>
                <a:cs typeface="Arial" pitchFamily="34" charset="0"/>
              </a:rPr>
            </a:br>
            <a:endParaRPr lang="en-IN" dirty="0">
              <a:latin typeface="Arial" pitchFamily="34" charset="0"/>
              <a:cs typeface="Arial" pitchFamily="34" charset="0"/>
            </a:endParaRPr>
          </a:p>
        </p:txBody>
      </p:sp>
    </p:spTree>
    <p:extLst>
      <p:ext uri="{BB962C8B-B14F-4D97-AF65-F5344CB8AC3E}">
        <p14:creationId xmlns:p14="http://schemas.microsoft.com/office/powerpoint/2010/main" val="3161137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096000" cy="4876800"/>
          </a:xfrm>
        </p:spPr>
        <p:txBody>
          <a:bodyPr>
            <a:normAutofit fontScale="90000"/>
          </a:bodyPr>
          <a:lstStyle/>
          <a:p>
            <a:pPr algn="l"/>
            <a:r>
              <a:rPr lang="en-IN" sz="4000" b="1" dirty="0" smtClean="0"/>
              <a:t>HEAD.</a:t>
            </a:r>
            <a:r>
              <a:rPr lang="en-IN" sz="4000" dirty="0" smtClean="0"/>
              <a:t/>
            </a:r>
            <a:br>
              <a:rPr lang="en-IN" sz="4000" dirty="0" smtClean="0"/>
            </a:br>
            <a:r>
              <a:rPr lang="en-IN" sz="4000" dirty="0" smtClean="0">
                <a:latin typeface="Arial" pitchFamily="34" charset="0"/>
                <a:cs typeface="Arial" pitchFamily="34" charset="0"/>
              </a:rPr>
              <a:t>Cannot </a:t>
            </a:r>
            <a:r>
              <a:rPr lang="en-IN" sz="4000" dirty="0">
                <a:latin typeface="Arial" pitchFamily="34" charset="0"/>
                <a:cs typeface="Arial" pitchFamily="34" charset="0"/>
              </a:rPr>
              <a:t>bear contradiction. </a:t>
            </a:r>
            <a:r>
              <a:rPr lang="en-IN" sz="4000" dirty="0" smtClean="0">
                <a:latin typeface="Arial" pitchFamily="34" charset="0"/>
                <a:cs typeface="Arial" pitchFamily="34" charset="0"/>
              </a:rPr>
              <a:t/>
            </a:r>
            <a:br>
              <a:rPr lang="en-IN" sz="4000" dirty="0" smtClean="0">
                <a:latin typeface="Arial" pitchFamily="34" charset="0"/>
                <a:cs typeface="Arial" pitchFamily="34" charset="0"/>
              </a:rPr>
            </a:br>
            <a:r>
              <a:rPr lang="en-IN" sz="4000" dirty="0" smtClean="0">
                <a:latin typeface="Arial" pitchFamily="34" charset="0"/>
                <a:cs typeface="Arial" pitchFamily="34" charset="0"/>
              </a:rPr>
              <a:t>Shocks </a:t>
            </a:r>
            <a:r>
              <a:rPr lang="en-IN" sz="4000" dirty="0">
                <a:latin typeface="Arial" pitchFamily="34" charset="0"/>
                <a:cs typeface="Arial" pitchFamily="34" charset="0"/>
              </a:rPr>
              <a:t>in brain; throbbing; heat in head, as if surrounded by hot air.</a:t>
            </a:r>
            <a:br>
              <a:rPr lang="en-IN" sz="4000" dirty="0">
                <a:latin typeface="Arial" pitchFamily="34" charset="0"/>
                <a:cs typeface="Arial" pitchFamily="34" charset="0"/>
              </a:rPr>
            </a:br>
            <a:endParaRPr lang="en-IN" sz="4000"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447800"/>
            <a:ext cx="2743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196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5181600" cy="5257800"/>
          </a:xfrm>
        </p:spPr>
        <p:txBody>
          <a:bodyPr>
            <a:normAutofit/>
          </a:bodyPr>
          <a:lstStyle/>
          <a:p>
            <a:pPr algn="l"/>
            <a:r>
              <a:rPr lang="en-IN" sz="4000" b="1" dirty="0" smtClean="0"/>
              <a:t>FACE</a:t>
            </a:r>
            <a:r>
              <a:rPr lang="en-IN" sz="4000" dirty="0"/>
              <a:t/>
            </a:r>
            <a:br>
              <a:rPr lang="en-IN" sz="4000" dirty="0"/>
            </a:br>
            <a:r>
              <a:rPr lang="en-IN" sz="3600" dirty="0" smtClean="0">
                <a:latin typeface="Arial" pitchFamily="34" charset="0"/>
                <a:cs typeface="Arial" pitchFamily="34" charset="0"/>
              </a:rPr>
              <a:t>Red</a:t>
            </a:r>
            <a:r>
              <a:rPr lang="en-IN" sz="3600" dirty="0">
                <a:latin typeface="Arial" pitchFamily="34" charset="0"/>
                <a:cs typeface="Arial" pitchFamily="34" charset="0"/>
              </a:rPr>
              <a:t>. Pimples on side of nose, chin and mouth. </a:t>
            </a:r>
            <a:r>
              <a:rPr lang="en-IN" sz="3600" dirty="0" smtClean="0">
                <a:latin typeface="Arial" pitchFamily="34" charset="0"/>
                <a:cs typeface="Arial" pitchFamily="34" charset="0"/>
              </a:rPr>
              <a:t/>
            </a:r>
            <a:br>
              <a:rPr lang="en-IN" sz="3600" dirty="0" smtClean="0">
                <a:latin typeface="Arial" pitchFamily="34" charset="0"/>
                <a:cs typeface="Arial" pitchFamily="34" charset="0"/>
              </a:rPr>
            </a:br>
            <a:r>
              <a:rPr lang="en-IN" sz="3600" dirty="0" smtClean="0">
                <a:latin typeface="Arial" pitchFamily="34" charset="0"/>
                <a:cs typeface="Arial" pitchFamily="34" charset="0"/>
              </a:rPr>
              <a:t>Disposition </a:t>
            </a:r>
            <a:r>
              <a:rPr lang="en-IN" sz="3600" dirty="0">
                <a:latin typeface="Arial" pitchFamily="34" charset="0"/>
                <a:cs typeface="Arial" pitchFamily="34" charset="0"/>
              </a:rPr>
              <a:t>to pimples at adolescence.</a:t>
            </a:r>
            <a:br>
              <a:rPr lang="en-IN" sz="3600" dirty="0">
                <a:latin typeface="Arial" pitchFamily="34" charset="0"/>
                <a:cs typeface="Arial" pitchFamily="34" charset="0"/>
              </a:rPr>
            </a:br>
            <a:endParaRPr lang="en-IN" sz="3600"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0"/>
            <a:ext cx="2971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3200400"/>
            <a:ext cx="2971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024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5287962"/>
          </a:xfrm>
        </p:spPr>
        <p:txBody>
          <a:bodyPr>
            <a:normAutofit/>
          </a:bodyPr>
          <a:lstStyle/>
          <a:p>
            <a:pPr algn="l"/>
            <a:r>
              <a:rPr lang="en-IN" sz="3600" b="1" dirty="0" smtClean="0"/>
              <a:t>CHEST.</a:t>
            </a:r>
            <a:r>
              <a:rPr lang="en-IN" sz="3600" dirty="0" smtClean="0"/>
              <a:t/>
            </a:r>
            <a:br>
              <a:rPr lang="en-IN" sz="3600" dirty="0" smtClean="0"/>
            </a:br>
            <a:r>
              <a:rPr lang="en-IN" sz="3600" dirty="0" smtClean="0"/>
              <a:t>	</a:t>
            </a:r>
            <a:r>
              <a:rPr lang="en-IN" sz="3600" dirty="0" smtClean="0">
                <a:latin typeface="Arial" pitchFamily="34" charset="0"/>
                <a:cs typeface="Arial" pitchFamily="34" charset="0"/>
              </a:rPr>
              <a:t>Breasts </a:t>
            </a:r>
            <a:r>
              <a:rPr lang="en-IN" sz="3600" dirty="0">
                <a:latin typeface="Arial" pitchFamily="34" charset="0"/>
                <a:cs typeface="Arial" pitchFamily="34" charset="0"/>
              </a:rPr>
              <a:t>swollen, indurated. Neuralgia of left breast and arm (</a:t>
            </a:r>
            <a:r>
              <a:rPr lang="en-IN" sz="3600" dirty="0" err="1">
                <a:latin typeface="Arial" pitchFamily="34" charset="0"/>
                <a:cs typeface="Arial" pitchFamily="34" charset="0"/>
              </a:rPr>
              <a:t>Brom</a:t>
            </a:r>
            <a:r>
              <a:rPr lang="en-IN" sz="3600" dirty="0">
                <a:latin typeface="Arial" pitchFamily="34" charset="0"/>
                <a:cs typeface="Arial" pitchFamily="34" charset="0"/>
              </a:rPr>
              <a:t>). Pain under sternum and in muscles of </a:t>
            </a:r>
            <a:r>
              <a:rPr lang="en-IN" sz="3600" dirty="0" smtClean="0">
                <a:latin typeface="Arial" pitchFamily="34" charset="0"/>
                <a:cs typeface="Arial" pitchFamily="34" charset="0"/>
              </a:rPr>
              <a:t>precordial </a:t>
            </a:r>
            <a:r>
              <a:rPr lang="en-IN" sz="3600" dirty="0">
                <a:latin typeface="Arial" pitchFamily="34" charset="0"/>
                <a:cs typeface="Arial" pitchFamily="34" charset="0"/>
              </a:rPr>
              <a:t>region. Left breast feels as if pulled inward, and pain extends over inner arm to end of little finger. Numbness of hand and fingers of left side. </a:t>
            </a:r>
          </a:p>
        </p:txBody>
      </p:sp>
    </p:spTree>
    <p:extLst>
      <p:ext uri="{BB962C8B-B14F-4D97-AF65-F5344CB8AC3E}">
        <p14:creationId xmlns:p14="http://schemas.microsoft.com/office/powerpoint/2010/main" val="331639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049962"/>
          </a:xfrm>
        </p:spPr>
        <p:txBody>
          <a:bodyPr/>
          <a:lstStyle/>
          <a:p>
            <a:pPr algn="l"/>
            <a:r>
              <a:rPr lang="en-IN" dirty="0" smtClean="0">
                <a:latin typeface="Arial" pitchFamily="34" charset="0"/>
                <a:cs typeface="Arial" pitchFamily="34" charset="0"/>
              </a:rPr>
              <a:t> </a:t>
            </a:r>
            <a:r>
              <a:rPr lang="en-IN" sz="3600" dirty="0" smtClean="0">
                <a:latin typeface="Arial" pitchFamily="34" charset="0"/>
                <a:cs typeface="Arial" pitchFamily="34" charset="0"/>
              </a:rPr>
              <a:t>Cancer of </a:t>
            </a:r>
            <a:r>
              <a:rPr lang="en-IN" sz="3600" dirty="0" err="1" smtClean="0">
                <a:latin typeface="Arial" pitchFamily="34" charset="0"/>
                <a:cs typeface="Arial" pitchFamily="34" charset="0"/>
              </a:rPr>
              <a:t>mammae</a:t>
            </a:r>
            <a:r>
              <a:rPr lang="en-IN" sz="3600" dirty="0" smtClean="0">
                <a:latin typeface="Arial" pitchFamily="34" charset="0"/>
                <a:cs typeface="Arial" pitchFamily="34" charset="0"/>
              </a:rPr>
              <a:t>; acute lancinating pain; drawing pain in breast; swollen, distended, as before the menses; breast feels drawn in. </a:t>
            </a:r>
            <a:br>
              <a:rPr lang="en-IN" sz="3600" dirty="0" smtClean="0">
                <a:latin typeface="Arial" pitchFamily="34" charset="0"/>
                <a:cs typeface="Arial" pitchFamily="34" charset="0"/>
              </a:rPr>
            </a:br>
            <a:r>
              <a:rPr lang="en-IN" sz="3600" dirty="0" smtClean="0">
                <a:latin typeface="Arial" pitchFamily="34" charset="0"/>
                <a:cs typeface="Arial" pitchFamily="34" charset="0"/>
              </a:rPr>
              <a:t/>
            </a:r>
            <a:br>
              <a:rPr lang="en-IN" sz="3600" dirty="0" smtClean="0">
                <a:latin typeface="Arial" pitchFamily="34" charset="0"/>
                <a:cs typeface="Arial" pitchFamily="34" charset="0"/>
              </a:rPr>
            </a:br>
            <a:r>
              <a:rPr lang="en-IN" sz="3600" dirty="0" smtClean="0">
                <a:latin typeface="Arial" pitchFamily="34" charset="0"/>
                <a:cs typeface="Arial" pitchFamily="34" charset="0"/>
              </a:rPr>
              <a:t>Cancer </a:t>
            </a:r>
            <a:r>
              <a:rPr lang="en-IN" sz="3600" dirty="0" err="1" smtClean="0">
                <a:latin typeface="Arial" pitchFamily="34" charset="0"/>
                <a:cs typeface="Arial" pitchFamily="34" charset="0"/>
              </a:rPr>
              <a:t>mammæ</a:t>
            </a:r>
            <a:r>
              <a:rPr lang="en-IN" sz="3600" dirty="0" smtClean="0">
                <a:latin typeface="Arial" pitchFamily="34" charset="0"/>
                <a:cs typeface="Arial" pitchFamily="34" charset="0"/>
              </a:rPr>
              <a:t> even in ulcerative stage. Axillary glands swollen hard and knotted.</a:t>
            </a:r>
            <a:br>
              <a:rPr lang="en-IN" sz="3600" dirty="0" smtClean="0">
                <a:latin typeface="Arial" pitchFamily="34" charset="0"/>
                <a:cs typeface="Arial" pitchFamily="34" charset="0"/>
              </a:rPr>
            </a:br>
            <a:endParaRPr lang="en-IN" sz="3600" dirty="0">
              <a:latin typeface="Arial" pitchFamily="34" charset="0"/>
              <a:cs typeface="Arial" pitchFamily="34" charset="0"/>
            </a:endParaRPr>
          </a:p>
        </p:txBody>
      </p:sp>
    </p:spTree>
    <p:extLst>
      <p:ext uri="{BB962C8B-B14F-4D97-AF65-F5344CB8AC3E}">
        <p14:creationId xmlns:p14="http://schemas.microsoft.com/office/powerpoint/2010/main" val="1754767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97</TotalTime>
  <Words>99</Words>
  <Application>Microsoft Office PowerPoint</Application>
  <PresentationFormat>On-screen Show (4:3)</PresentationFormat>
  <Paragraphs>20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Impact</vt:lpstr>
      <vt:lpstr>Times New Roman</vt:lpstr>
      <vt:lpstr>NewsPrint</vt:lpstr>
      <vt:lpstr>  </vt:lpstr>
      <vt:lpstr>DESCRIPTION Common Name- Star fish. This is a marine animal of the Class- Echinodermata,  Order- Asteroidea, Family- Asteriadae. Dilutions from the tincture.</vt:lpstr>
      <vt:lpstr>THERAPEUTICS  This agent produces cerebral congestion, epilepsy, neuralgia, and chorea. The diseases that are cured by this remedy are functional in origin, with the exception of cancerous diseases, especially cancer of the breast, in which it has been curative even in the stage of ulceration.  The patient is flabby and of the lymphatic type, with red face. They complain of great heat of the head.  </vt:lpstr>
      <vt:lpstr>  A remedy for the sycotic diathesis; flabby, lymphatic constitution, flabby with red face. Lancinating pains.                                Nervous disturbances, neuralgia, chorea, and hysteria come within the range of this remedy.                                                                                           Has been used for cancer of the breast, and has an unquestioned influence over cancer disease. Excitement in both sexes</vt:lpstr>
      <vt:lpstr> Easily excited by any emotion, especially by contradictions (Anac., Con.).  Heat of the head, as if surrounded by hot air.   Sanguineous congestion to the brain. Apoplexy; face red, pulse hard, full, frequent. </vt:lpstr>
      <vt:lpstr>HEAD. Cannot bear contradiction.  Shocks in brain; throbbing; heat in head, as if surrounded by hot air. </vt:lpstr>
      <vt:lpstr>FACE Red. Pimples on side of nose, chin and mouth.  Disposition to pimples at adolescence. </vt:lpstr>
      <vt:lpstr>CHEST.  Breasts swollen, indurated. Neuralgia of left breast and arm (Brom). Pain under sternum and in muscles of precordial region. Left breast feels as if pulled inward, and pain extends over inner arm to end of little finger. Numbness of hand and fingers of left side. </vt:lpstr>
      <vt:lpstr> Cancer of mammae; acute lancinating pain; drawing pain in breast; swollen, distended, as before the menses; breast feels drawn in.   Cancer mammæ even in ulcerative stage. Axillary glands swollen hard and knotted. </vt:lpstr>
      <vt:lpstr> A livid red spot appeared, broke and discharged; gradually invaded entire breast, very fetid odour; edges pale, clevated, mamillary, hard, everted; bottom covered with reddish granulations.  </vt:lpstr>
      <vt:lpstr>NERVOUS SYSTEM. Gait unsteady: muscles refuse to obey the will (Alum., Gels.).  Epilepsy: twitching over the whole body four or five days before the attack. </vt:lpstr>
      <vt:lpstr> STOOL Constipation: obstinate; ineffectual desire; stools of hard, round balls, like olives.  Diarrhoea: watery, brown, gushing out in a violent jet  (Crot. t., Grat., Gum., Jatr., Thuja).  </vt:lpstr>
      <vt:lpstr>FEMALE.  Colic and other sufferings cease with appearance of flow. Breasts swell and pain in breasts; worse left. Ulceration with sharp pains, piercing to scapulæ. Pains down left arm to fingers, worse motion. Excitement of sexual instinct with nervous agitation.  Nodes and indurations of mammary gland, dull aching, neuralgic pain in this region (Conium). Sexual desire increased in women (Lit.). </vt:lpstr>
      <vt:lpstr>SKIN. Destitute of pliability and elasticity. Itching spots. Ulcers, with fetid ichor. Acne. Psoriasis and herpes zoster worse left arm and chest. Enlarged axillary glands, worse, at night and in damp weather</vt:lpstr>
      <vt:lpstr>MODALITIES. Worse: coffee, night; left side,                       cold damp weather. </vt:lpstr>
      <vt:lpstr>                 RELATIONSHIP. SIMILAR: to, Murex, Sepia.        COMPARE: Carbo an., Con., Condurango.,Sil. in mammary cancer; Bell., Cal., Sulph. in epilepsy.  ANTIDOTES: Plumb; Zinc. INCOMPATIBLE: Nux; Coffea.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Lib Lab One</cp:lastModifiedBy>
  <cp:revision>18</cp:revision>
  <dcterms:created xsi:type="dcterms:W3CDTF">2006-08-16T00:00:00Z</dcterms:created>
  <dcterms:modified xsi:type="dcterms:W3CDTF">2021-11-11T03:53:09Z</dcterms:modified>
</cp:coreProperties>
</file>