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9" r:id="rId13"/>
    <p:sldId id="267" r:id="rId14"/>
    <p:sldId id="268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ologyoutlines.com/topic/uterusadenomyosis.html" TargetMode="External"/><Relationship Id="rId2" Type="http://schemas.openxmlformats.org/officeDocument/2006/relationships/hyperlink" Target="https://www.sciencedirect.com/science/article/abs/pii/S152169340600030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0000CC"/>
                </a:solidFill>
                <a:latin typeface="Arial Black" pitchFamily="34" charset="0"/>
              </a:rPr>
              <a:t>ADENOMYOSIS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599"/>
            <a:ext cx="8229600" cy="563231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763000" cy="618630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854950" cy="13716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en-US" sz="2200" dirty="0" err="1" smtClean="0">
                <a:solidFill>
                  <a:srgbClr val="0000CC"/>
                </a:solidFill>
              </a:rPr>
              <a:t>Dr</a:t>
            </a:r>
            <a:r>
              <a:rPr lang="en-US" sz="2200" dirty="0" smtClean="0">
                <a:solidFill>
                  <a:srgbClr val="0000CC"/>
                </a:solidFill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</a:rPr>
              <a:t>Shanthi</a:t>
            </a:r>
            <a:r>
              <a:rPr lang="en-US" sz="2200" dirty="0" smtClean="0">
                <a:solidFill>
                  <a:srgbClr val="0000CC"/>
                </a:solidFill>
              </a:rPr>
              <a:t> Serene </a:t>
            </a:r>
            <a:r>
              <a:rPr lang="en-US" sz="2200" dirty="0" err="1" smtClean="0">
                <a:solidFill>
                  <a:srgbClr val="0000CC"/>
                </a:solidFill>
              </a:rPr>
              <a:t>Sylum</a:t>
            </a:r>
            <a:r>
              <a:rPr lang="en-US" sz="2200" dirty="0" smtClean="0">
                <a:solidFill>
                  <a:srgbClr val="0000CC"/>
                </a:solidFill>
              </a:rPr>
              <a:t> V</a:t>
            </a:r>
          </a:p>
          <a:p>
            <a:pPr marR="0">
              <a:lnSpc>
                <a:spcPct val="80000"/>
              </a:lnSpc>
            </a:pPr>
            <a:r>
              <a:rPr lang="en-US" sz="2200" dirty="0" smtClean="0">
                <a:solidFill>
                  <a:srgbClr val="0000CC"/>
                </a:solidFill>
              </a:rPr>
              <a:t>Professor and Head</a:t>
            </a:r>
          </a:p>
          <a:p>
            <a:pPr marR="0">
              <a:lnSpc>
                <a:spcPct val="80000"/>
              </a:lnSpc>
            </a:pPr>
            <a:r>
              <a:rPr lang="en-US" sz="2200" dirty="0" smtClean="0">
                <a:solidFill>
                  <a:srgbClr val="0000CC"/>
                </a:solidFill>
              </a:rPr>
              <a:t>Dept. Obstetrics and Gynaecology</a:t>
            </a:r>
          </a:p>
          <a:p>
            <a:pPr marR="0">
              <a:lnSpc>
                <a:spcPct val="80000"/>
              </a:lnSpc>
            </a:pPr>
            <a:r>
              <a:rPr lang="en-US" sz="2200" dirty="0" smtClean="0">
                <a:solidFill>
                  <a:srgbClr val="0000CC"/>
                </a:solidFill>
              </a:rPr>
              <a:t>SKHMC </a:t>
            </a:r>
            <a:r>
              <a:rPr lang="en-US" sz="2200" dirty="0" err="1" smtClean="0">
                <a:solidFill>
                  <a:srgbClr val="0000CC"/>
                </a:solidFill>
              </a:rPr>
              <a:t>Kulasekharam</a:t>
            </a:r>
            <a:endParaRPr lang="en-US" sz="22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Symptoms:</a:t>
            </a:r>
            <a:br>
              <a:rPr lang="en-US" b="1" dirty="0" smtClean="0"/>
            </a:br>
            <a:r>
              <a:rPr lang="en-US" b="1" i="1" dirty="0" err="1" smtClean="0"/>
              <a:t>Menorrhagia</a:t>
            </a:r>
            <a:r>
              <a:rPr lang="en-US" b="1" i="1" dirty="0" smtClean="0"/>
              <a:t> (70%)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The excessive </a:t>
            </a:r>
            <a:r>
              <a:rPr lang="en-US" dirty="0" smtClean="0"/>
              <a:t>bleeding is due to increased uterine cavity, associated endometrial hyperplasia and inadequate uterine contraction.</a:t>
            </a:r>
          </a:p>
          <a:p>
            <a:r>
              <a:rPr lang="en-US" dirty="0" smtClean="0"/>
              <a:t> During normal menstruation, there are </a:t>
            </a:r>
            <a:r>
              <a:rPr lang="en-US" dirty="0" err="1" smtClean="0"/>
              <a:t>antegrade</a:t>
            </a:r>
            <a:r>
              <a:rPr lang="en-US" dirty="0" smtClean="0"/>
              <a:t> propagation of </a:t>
            </a:r>
            <a:r>
              <a:rPr lang="en-US" dirty="0" err="1" smtClean="0"/>
              <a:t>subendometrial</a:t>
            </a:r>
            <a:r>
              <a:rPr lang="en-US" dirty="0" smtClean="0"/>
              <a:t> contractions from the fundus to the cervix.</a:t>
            </a:r>
          </a:p>
          <a:p>
            <a:r>
              <a:rPr lang="en-US" dirty="0" smtClean="0"/>
              <a:t> In </a:t>
            </a:r>
            <a:r>
              <a:rPr lang="en-US" dirty="0" err="1" smtClean="0"/>
              <a:t>adenomyosis</a:t>
            </a:r>
            <a:r>
              <a:rPr lang="en-US" dirty="0" smtClean="0"/>
              <a:t> with </a:t>
            </a:r>
            <a:r>
              <a:rPr lang="en-US" dirty="0" err="1" smtClean="0"/>
              <a:t>distorsion</a:t>
            </a:r>
            <a:r>
              <a:rPr lang="en-US" dirty="0" smtClean="0"/>
              <a:t> of junctional zone myometrial contractions are abnormal and inadequate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Dysmenorrhea</a:t>
            </a:r>
            <a:r>
              <a:rPr lang="en-US" b="1" i="1" dirty="0" smtClean="0"/>
              <a:t> (30%)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Progressively increased </a:t>
            </a:r>
            <a:r>
              <a:rPr lang="en-US" dirty="0" smtClean="0"/>
              <a:t>colicky pain during period is due to retrograde pattern of uterine contractions.</a:t>
            </a:r>
          </a:p>
          <a:p>
            <a:r>
              <a:rPr lang="en-US" dirty="0" smtClean="0"/>
              <a:t> It also depends on the number and depth of </a:t>
            </a:r>
            <a:r>
              <a:rPr lang="en-US" dirty="0" err="1" smtClean="0"/>
              <a:t>adenomyotic</a:t>
            </a:r>
            <a:r>
              <a:rPr lang="en-US" dirty="0" smtClean="0"/>
              <a:t> foci in the myometrium.</a:t>
            </a:r>
          </a:p>
          <a:p>
            <a:r>
              <a:rPr lang="en-US" dirty="0" smtClean="0"/>
              <a:t>When the depth of penetration is &gt; 80% of the myometrium, the pain is severe.</a:t>
            </a:r>
          </a:p>
          <a:p>
            <a:r>
              <a:rPr lang="en-US" dirty="0" smtClean="0"/>
              <a:t> Other causes of pain are—local tissue edema and prostaglandins.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Dyspareunia</a:t>
            </a:r>
            <a:r>
              <a:rPr lang="en-US" b="1" dirty="0" smtClean="0"/>
              <a:t> or frequency of urination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It is due </a:t>
            </a:r>
            <a:r>
              <a:rPr lang="en-US" dirty="0" smtClean="0"/>
              <a:t>to enlarged and tender uterus.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5200" b="1" dirty="0" smtClean="0"/>
              <a:t>Infertility</a:t>
            </a:r>
          </a:p>
          <a:p>
            <a:r>
              <a:rPr lang="en-US" b="1" dirty="0" smtClean="0"/>
              <a:t>Women with </a:t>
            </a:r>
            <a:r>
              <a:rPr lang="en-US" b="1" dirty="0" err="1" smtClean="0"/>
              <a:t>adenomyosis</a:t>
            </a:r>
            <a:r>
              <a:rPr lang="en-US" b="1" dirty="0" smtClean="0"/>
              <a:t> have a </a:t>
            </a:r>
            <a:r>
              <a:rPr lang="en-US" dirty="0" smtClean="0"/>
              <a:t>higher incidence of infertility and miscarriage due to: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(a) </a:t>
            </a:r>
            <a:r>
              <a:rPr lang="en-US" dirty="0" smtClean="0"/>
              <a:t>abnormal function of the </a:t>
            </a:r>
            <a:r>
              <a:rPr lang="en-US" dirty="0" err="1" smtClean="0"/>
              <a:t>subendometrial</a:t>
            </a:r>
            <a:r>
              <a:rPr lang="en-US" dirty="0" smtClean="0"/>
              <a:t> myometrium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(b) </a:t>
            </a:r>
            <a:r>
              <a:rPr lang="en-US" dirty="0" smtClean="0"/>
              <a:t>retrograde myometrial contractions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(c) </a:t>
            </a:r>
            <a:r>
              <a:rPr lang="en-US" dirty="0" smtClean="0"/>
              <a:t>interference in sperm transport and </a:t>
            </a:r>
            <a:r>
              <a:rPr lang="en-US" dirty="0" err="1" smtClean="0"/>
              <a:t>blastocyst</a:t>
            </a:r>
            <a:r>
              <a:rPr lang="en-US" dirty="0" smtClean="0"/>
              <a:t> implantation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(d) </a:t>
            </a:r>
            <a:r>
              <a:rPr lang="en-US" dirty="0" smtClean="0"/>
              <a:t>abnormal </a:t>
            </a:r>
            <a:r>
              <a:rPr lang="en-US" dirty="0" err="1" smtClean="0"/>
              <a:t>endomerial</a:t>
            </a:r>
            <a:r>
              <a:rPr lang="en-US" dirty="0" smtClean="0"/>
              <a:t> immune </a:t>
            </a:r>
            <a:r>
              <a:rPr lang="en-US" dirty="0" err="1" smtClean="0"/>
              <a:t>respose</a:t>
            </a:r>
            <a:r>
              <a:rPr lang="en-US" dirty="0" smtClean="0"/>
              <a:t> and nitric oxide level.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Abdominal examination may reveal </a:t>
            </a:r>
            <a:r>
              <a:rPr lang="en-US" dirty="0" smtClean="0"/>
              <a:t>a </a:t>
            </a:r>
            <a:r>
              <a:rPr lang="en-US" dirty="0" err="1" smtClean="0"/>
              <a:t>hypogastric</a:t>
            </a:r>
            <a:r>
              <a:rPr lang="en-US" dirty="0" smtClean="0"/>
              <a:t> mass arising out of the pelvis and occupying the midline.</a:t>
            </a:r>
          </a:p>
          <a:p>
            <a:r>
              <a:rPr lang="en-US" dirty="0" smtClean="0"/>
              <a:t> The size usually does not exceed 14 weeks pregnant uterus.</a:t>
            </a:r>
          </a:p>
          <a:p>
            <a:r>
              <a:rPr lang="en-US" dirty="0" smtClean="0"/>
              <a:t>Pelvic examination—reveals uniform enlargement of the uterus.</a:t>
            </a:r>
          </a:p>
          <a:p>
            <a:r>
              <a:rPr lang="en-US" dirty="0" smtClean="0"/>
              <a:t>The findings, however, may be altered due to associated fibroid or pelvic endometriosis.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Ultrasound and Color Doppler (TVS) characteristics reveals: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Myometrium normally has </a:t>
            </a:r>
            <a:r>
              <a:rPr lang="en-US" b="1" dirty="0" smtClean="0">
                <a:solidFill>
                  <a:srgbClr val="0070C0"/>
                </a:solidFill>
              </a:rPr>
              <a:t>three distinct </a:t>
            </a:r>
            <a:r>
              <a:rPr lang="en-US" dirty="0" smtClean="0">
                <a:solidFill>
                  <a:srgbClr val="0070C0"/>
                </a:solidFill>
              </a:rPr>
              <a:t>zones </a:t>
            </a:r>
            <a:r>
              <a:rPr lang="en-US" dirty="0" smtClean="0"/>
              <a:t>of different </a:t>
            </a:r>
            <a:r>
              <a:rPr lang="en-US" dirty="0" err="1" smtClean="0"/>
              <a:t>echogenecity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inner layer is </a:t>
            </a:r>
            <a:r>
              <a:rPr lang="en-US" dirty="0" err="1" smtClean="0"/>
              <a:t>hypoechoic</a:t>
            </a:r>
            <a:r>
              <a:rPr lang="en-US" dirty="0" smtClean="0"/>
              <a:t> relative to the middle and outer layer. This </a:t>
            </a:r>
            <a:r>
              <a:rPr lang="en-US" dirty="0" err="1" smtClean="0"/>
              <a:t>subendometrial</a:t>
            </a:r>
            <a:r>
              <a:rPr lang="en-US" dirty="0" smtClean="0"/>
              <a:t> halo is characteristic in </a:t>
            </a:r>
            <a:r>
              <a:rPr lang="en-US" dirty="0" err="1" smtClean="0"/>
              <a:t>adenomyosis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Other features </a:t>
            </a:r>
            <a:r>
              <a:rPr lang="en-US" b="1" dirty="0" smtClean="0"/>
              <a:t>are: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err="1" smtClean="0"/>
              <a:t>heterogenous</a:t>
            </a:r>
            <a:r>
              <a:rPr lang="en-US" dirty="0" smtClean="0"/>
              <a:t> </a:t>
            </a:r>
            <a:r>
              <a:rPr lang="en-US" dirty="0" err="1" smtClean="0"/>
              <a:t>echogenecity</a:t>
            </a:r>
            <a:r>
              <a:rPr lang="en-US" dirty="0" smtClean="0"/>
              <a:t>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(ii) </a:t>
            </a:r>
            <a:r>
              <a:rPr lang="en-US" dirty="0" err="1" smtClean="0"/>
              <a:t>hypoecoic</a:t>
            </a:r>
            <a:r>
              <a:rPr lang="en-US" dirty="0" smtClean="0"/>
              <a:t> myometrium with multiple small</a:t>
            </a:r>
          </a:p>
          <a:p>
            <a:r>
              <a:rPr lang="en-US" dirty="0" smtClean="0"/>
              <a:t>cysts in the myometrium (honeycomb appearance),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(iii) </a:t>
            </a:r>
            <a:r>
              <a:rPr lang="en-US" dirty="0" smtClean="0"/>
              <a:t>increased </a:t>
            </a:r>
            <a:r>
              <a:rPr lang="en-US" dirty="0" err="1" smtClean="0"/>
              <a:t>vascularity</a:t>
            </a:r>
            <a:r>
              <a:rPr lang="en-US" dirty="0" smtClean="0"/>
              <a:t> within the myometrium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0326" y="1447800"/>
            <a:ext cx="37036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48006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Transvaginal</a:t>
            </a:r>
            <a:r>
              <a:rPr lang="en-US" b="1" dirty="0" smtClean="0"/>
              <a:t> Color Doppler Scan showing diffusely enlarged uterus with anechoic cysts. ‘Swiss cheese’ pattern with increased </a:t>
            </a:r>
            <a:r>
              <a:rPr lang="en-US" b="1" dirty="0" err="1" smtClean="0"/>
              <a:t>vascularity</a:t>
            </a:r>
            <a:r>
              <a:rPr lang="en-US" b="1" dirty="0" smtClean="0"/>
              <a:t> is suggestive of </a:t>
            </a:r>
            <a:r>
              <a:rPr lang="en-US" b="1" dirty="0" err="1" smtClean="0"/>
              <a:t>adenomyosis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Magnetic Resonance Imaging (MRI):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 is more </a:t>
            </a:r>
            <a:r>
              <a:rPr lang="en-US" dirty="0" smtClean="0"/>
              <a:t>specific to the diagnosis. </a:t>
            </a:r>
          </a:p>
          <a:p>
            <a:r>
              <a:rPr lang="en-US" dirty="0" smtClean="0"/>
              <a:t>Low signal intensity JZ &lt; 8 mm excludes the disease. </a:t>
            </a:r>
          </a:p>
          <a:p>
            <a:r>
              <a:rPr lang="en-US" dirty="0" smtClean="0"/>
              <a:t>Whereas JZ thickness &gt; 12 mm is suggestive of </a:t>
            </a:r>
            <a:r>
              <a:rPr lang="en-US" dirty="0" err="1" smtClean="0"/>
              <a:t>adenomyosis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treatment is surgical. </a:t>
            </a:r>
          </a:p>
          <a:p>
            <a:r>
              <a:rPr lang="en-US" b="1" dirty="0" smtClean="0"/>
              <a:t>There </a:t>
            </a:r>
            <a:r>
              <a:rPr lang="en-US" dirty="0" smtClean="0"/>
              <a:t>is little place of hormone therapy. </a:t>
            </a:r>
          </a:p>
          <a:p>
            <a:r>
              <a:rPr lang="en-US" dirty="0" smtClean="0"/>
              <a:t>Treatment with </a:t>
            </a:r>
            <a:r>
              <a:rPr lang="en-US" dirty="0" err="1" smtClean="0"/>
              <a:t>progestins</a:t>
            </a:r>
            <a:r>
              <a:rPr lang="en-US" dirty="0" smtClean="0"/>
              <a:t> or cyclic estrogen and progestin have got little benefit.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Bibliography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https://www.sciencedirect.com/science/article/abs/pii/S1521693406000307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https://www.pathologyoutlines.com/topic/uterusadenomyosis.html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DC </a:t>
            </a:r>
            <a:r>
              <a:rPr lang="en-US" dirty="0" err="1" smtClean="0"/>
              <a:t>Dutta’s</a:t>
            </a:r>
            <a:r>
              <a:rPr lang="en-US" dirty="0" smtClean="0"/>
              <a:t> Textbook of Gynecology including Contraception Enlarged &amp; Revised Reprint of Sixth Edition </a:t>
            </a:r>
            <a:r>
              <a:rPr lang="en-US" dirty="0" smtClean="0"/>
              <a:t>Edited by </a:t>
            </a:r>
            <a:r>
              <a:rPr lang="en-US" dirty="0" err="1" smtClean="0"/>
              <a:t>Hiralal</a:t>
            </a:r>
            <a:r>
              <a:rPr lang="en-US" dirty="0" smtClean="0"/>
              <a:t> </a:t>
            </a:r>
            <a:r>
              <a:rPr lang="en-US" dirty="0" err="1" smtClean="0"/>
              <a:t>Conar</a:t>
            </a:r>
            <a:r>
              <a:rPr lang="en-US" dirty="0" smtClean="0"/>
              <a:t> November 2013 JAYPEE.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Thank you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Definition: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00800" cy="4525963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/>
              <a:t>		Adenomyosis is a condition where </a:t>
            </a:r>
            <a:r>
              <a:rPr lang="en-US" dirty="0" smtClean="0"/>
              <a:t>there is in growth of the endometrium, both the glandular and stromal components, directly into the myometrium.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114800"/>
            <a:ext cx="3894856" cy="247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Causes: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cause of such in growth is not known.</a:t>
            </a:r>
          </a:p>
          <a:p>
            <a:r>
              <a:rPr lang="en-US" dirty="0" smtClean="0"/>
              <a:t>It may be related to repeated childbirths, vigorous curettage or excess of estrogen effect. </a:t>
            </a:r>
          </a:p>
          <a:p>
            <a:r>
              <a:rPr lang="en-US" dirty="0" smtClean="0"/>
              <a:t>Pelvic endometriosis co-exists in about 40 percent.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Pathogenesis: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Histologically, it is characterized </a:t>
            </a:r>
            <a:r>
              <a:rPr lang="en-US" dirty="0" smtClean="0"/>
              <a:t>by the extension of endometrial glands and stroma beneath the </a:t>
            </a:r>
            <a:r>
              <a:rPr lang="en-US" b="1" dirty="0" smtClean="0">
                <a:solidFill>
                  <a:srgbClr val="0070C0"/>
                </a:solidFill>
              </a:rPr>
              <a:t>endometrial—myometrial interface (EMI). </a:t>
            </a:r>
          </a:p>
          <a:p>
            <a:r>
              <a:rPr lang="en-US" dirty="0" smtClean="0"/>
              <a:t>Endometrial glands lie in direct contact with the underlying myometrium. </a:t>
            </a:r>
          </a:p>
          <a:p>
            <a:r>
              <a:rPr lang="en-US" dirty="0" smtClean="0"/>
              <a:t>It forms nests, deep within myometrium.</a:t>
            </a:r>
          </a:p>
          <a:p>
            <a:r>
              <a:rPr lang="en-US" dirty="0" smtClean="0"/>
              <a:t>Subsequently, there is myometrial hyperplasia around </a:t>
            </a:r>
            <a:r>
              <a:rPr lang="it-IT" dirty="0" smtClean="0"/>
              <a:t>the endometriotic foci.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Pathogenesis….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Myometrial zone anatomy </a:t>
            </a:r>
            <a:r>
              <a:rPr lang="en-US" dirty="0" smtClean="0"/>
              <a:t>was observed by </a:t>
            </a:r>
            <a:r>
              <a:rPr lang="en-US" b="1" dirty="0" smtClean="0">
                <a:solidFill>
                  <a:srgbClr val="0070C0"/>
                </a:solidFill>
              </a:rPr>
              <a:t>endometrial—myometrial interface (EMI)</a:t>
            </a:r>
            <a:r>
              <a:rPr lang="en-US" dirty="0" smtClean="0"/>
              <a:t> in which a junctional zone is defined at the innermost layer of myometrium. </a:t>
            </a:r>
          </a:p>
          <a:p>
            <a:r>
              <a:rPr lang="en-US" dirty="0" smtClean="0"/>
              <a:t>It is thought that the disturbance of normal junctional zone (JZ) predisposes to secondary infiltration of endometrial glands and stroma to inner myometrial zone.</a:t>
            </a:r>
          </a:p>
          <a:p>
            <a:r>
              <a:rPr lang="en-US" dirty="0" smtClean="0"/>
              <a:t> The disturbance of junctional zone (JZ) may be due to the endometrial factors, genetic predisposition or altered immune response. </a:t>
            </a:r>
          </a:p>
          <a:p>
            <a:r>
              <a:rPr lang="en-US" dirty="0" smtClean="0"/>
              <a:t>Trauma to the deeper endometrium (repeated curettage), causing breakdown of EMI is also taken as an important etiologic factor.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Pathology: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growth and tissue reaction </a:t>
            </a:r>
            <a:r>
              <a:rPr lang="en-US" dirty="0" smtClean="0"/>
              <a:t>in the endometrium depend on the response of the ectopic endometrial tissues to the ovarian steroids. </a:t>
            </a:r>
          </a:p>
          <a:p>
            <a:r>
              <a:rPr lang="en-US" dirty="0" smtClean="0"/>
              <a:t>If the basal layer is only present, the tissue reaction is much less, as it is unresponsive to hormones. </a:t>
            </a:r>
          </a:p>
          <a:p>
            <a:r>
              <a:rPr lang="en-US" dirty="0" smtClean="0"/>
              <a:t>But, if the functional zone is present which is responsive to hormones, the tissue reaction surrounding the endometrium is marked. </a:t>
            </a:r>
          </a:p>
          <a:p>
            <a:r>
              <a:rPr lang="en-US" dirty="0" smtClean="0"/>
              <a:t>There is </a:t>
            </a:r>
            <a:r>
              <a:rPr lang="en-US" b="1" dirty="0" smtClean="0"/>
              <a:t>hyperplasia</a:t>
            </a:r>
            <a:r>
              <a:rPr lang="en-US" dirty="0" smtClean="0"/>
              <a:t> of the myometrium producing diffuse enlargement of the uterus, sometimes symmetrically but at times, more on the posterior wall. </a:t>
            </a:r>
          </a:p>
          <a:p>
            <a:r>
              <a:rPr lang="en-US" dirty="0" smtClean="0"/>
              <a:t>The growth may be localized or may invade as </a:t>
            </a:r>
            <a:r>
              <a:rPr lang="en-US" sz="3300" b="1" dirty="0" smtClean="0"/>
              <a:t>adenomyomatous polyp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Naked eye appearance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15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There is diffuse symmetrical </a:t>
            </a:r>
            <a:r>
              <a:rPr lang="en-US" dirty="0" smtClean="0"/>
              <a:t>enlargement of the uterus; the posterior wall is often more thickened than the anterior one. </a:t>
            </a:r>
          </a:p>
          <a:p>
            <a:r>
              <a:rPr lang="en-US" dirty="0" smtClean="0"/>
              <a:t>The size usually does not increase more than a large orange (12–14 weeks pregnant uterus). </a:t>
            </a:r>
          </a:p>
          <a:p>
            <a:r>
              <a:rPr lang="en-US" dirty="0" smtClean="0"/>
              <a:t>On cut section, there is thickening of the uterine wall. </a:t>
            </a:r>
          </a:p>
          <a:p>
            <a:r>
              <a:rPr lang="en-US" dirty="0" smtClean="0"/>
              <a:t>The cut surface presents characteristic </a:t>
            </a:r>
            <a:r>
              <a:rPr lang="en-US" dirty="0" err="1" smtClean="0"/>
              <a:t>trabeculated</a:t>
            </a:r>
            <a:r>
              <a:rPr lang="en-US" dirty="0" smtClean="0"/>
              <a:t> appearances.</a:t>
            </a:r>
          </a:p>
          <a:p>
            <a:r>
              <a:rPr lang="en-US" b="1" dirty="0" smtClean="0"/>
              <a:t>Unlike fibroid, there is no capsule surrounding the growth. </a:t>
            </a:r>
          </a:p>
          <a:p>
            <a:r>
              <a:rPr lang="en-US" b="1" dirty="0" smtClean="0"/>
              <a:t>There may be visible blood spots at various places.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968" y="1371601"/>
            <a:ext cx="344103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4800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Note the absence of  capsule and presence of dark blood spots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52800"/>
            <a:ext cx="7067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Histological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Histological examination </a:t>
            </a:r>
            <a:r>
              <a:rPr lang="en-US" dirty="0" smtClean="0"/>
              <a:t>reveals glandular tissue like that of endometrium surrounded by </a:t>
            </a:r>
            <a:r>
              <a:rPr lang="en-US" dirty="0" err="1" smtClean="0"/>
              <a:t>stromal</a:t>
            </a:r>
            <a:r>
              <a:rPr lang="en-US" dirty="0" smtClean="0"/>
              <a:t> cells in the myometrium. </a:t>
            </a:r>
          </a:p>
          <a:p>
            <a:r>
              <a:rPr lang="en-US" dirty="0" smtClean="0"/>
              <a:t>The response of the ectopic endometrial tissue to ovarian hormones is minimal because the invasion is predominantly in the basal layer.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Features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about one-third, it remains asymptomatic being discovered on histological examination.</a:t>
            </a:r>
          </a:p>
          <a:p>
            <a:r>
              <a:rPr lang="en-US" dirty="0" smtClean="0"/>
              <a:t>The patients are usually </a:t>
            </a:r>
            <a:r>
              <a:rPr lang="en-US" dirty="0" err="1" smtClean="0"/>
              <a:t>parous</a:t>
            </a:r>
            <a:r>
              <a:rPr lang="en-US" dirty="0" smtClean="0"/>
              <a:t> with age usually above 40.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908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ADENOMYOSIS </vt:lpstr>
      <vt:lpstr>Definition:</vt:lpstr>
      <vt:lpstr>Causes:</vt:lpstr>
      <vt:lpstr>Pathogenesis:</vt:lpstr>
      <vt:lpstr>Pathogenesis….</vt:lpstr>
      <vt:lpstr>Pathology:</vt:lpstr>
      <vt:lpstr>Naked eye appearance:</vt:lpstr>
      <vt:lpstr>Histological examination:</vt:lpstr>
      <vt:lpstr>Clinical Features </vt:lpstr>
      <vt:lpstr>Symptoms: Menorrhagia (70%)</vt:lpstr>
      <vt:lpstr>Dysmenorrhea (30%)</vt:lpstr>
      <vt:lpstr>Dyspareunia or frequency of urination</vt:lpstr>
      <vt:lpstr>Signs:</vt:lpstr>
      <vt:lpstr>Ultrasound and Color Doppler (TVS) characteristics reveals: </vt:lpstr>
      <vt:lpstr>Magnetic Resonance Imaging (MRI):</vt:lpstr>
      <vt:lpstr>Treatment:</vt:lpstr>
      <vt:lpstr>Bibliography 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ADENOMYOSIS </dc:title>
  <dc:creator>Admin</dc:creator>
  <cp:lastModifiedBy>AS</cp:lastModifiedBy>
  <cp:revision>18</cp:revision>
  <dcterms:created xsi:type="dcterms:W3CDTF">2006-08-16T00:00:00Z</dcterms:created>
  <dcterms:modified xsi:type="dcterms:W3CDTF">2021-11-14T14:42:04Z</dcterms:modified>
</cp:coreProperties>
</file>