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2" r:id="rId8"/>
    <p:sldId id="261" r:id="rId9"/>
    <p:sldId id="263" r:id="rId10"/>
    <p:sldId id="264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07-Apr-21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467600" cy="1142999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Anemia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Dr.Deepa.G.S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Associate Professor</a:t>
            </a:r>
          </a:p>
          <a:p>
            <a:pPr algn="r"/>
            <a:r>
              <a:rPr lang="en-US" sz="2400" b="1" dirty="0" smtClean="0">
                <a:solidFill>
                  <a:schemeClr val="tx1"/>
                </a:solidFill>
              </a:rPr>
              <a:t>SKHMC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Hemolytic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Excessive destruction of RBC- </a:t>
            </a:r>
            <a:r>
              <a:rPr lang="en-US" dirty="0" err="1" smtClean="0"/>
              <a:t>Normocytic</a:t>
            </a:r>
            <a:r>
              <a:rPr lang="en-US" dirty="0" smtClean="0"/>
              <a:t> </a:t>
            </a:r>
            <a:r>
              <a:rPr lang="en-US" dirty="0" err="1" smtClean="0"/>
              <a:t>normochromic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Extrinsic hemolytic anemia: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Liver failure</a:t>
            </a:r>
          </a:p>
          <a:p>
            <a:pPr>
              <a:buNone/>
            </a:pPr>
            <a:r>
              <a:rPr lang="en-US" dirty="0" smtClean="0"/>
              <a:t>ii. Renal disorder</a:t>
            </a:r>
          </a:p>
          <a:p>
            <a:pPr>
              <a:buNone/>
            </a:pPr>
            <a:r>
              <a:rPr lang="en-US" dirty="0" smtClean="0"/>
              <a:t>iii. </a:t>
            </a:r>
            <a:r>
              <a:rPr lang="en-US" dirty="0" err="1" smtClean="0"/>
              <a:t>Hypersplenism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iv. Burns</a:t>
            </a:r>
          </a:p>
          <a:p>
            <a:pPr>
              <a:buNone/>
            </a:pPr>
            <a:r>
              <a:rPr lang="en-US" dirty="0" smtClean="0"/>
              <a:t>v. Infections – hepatitis, malaria and septicemia</a:t>
            </a:r>
          </a:p>
          <a:p>
            <a:pPr>
              <a:buNone/>
            </a:pPr>
            <a:r>
              <a:rPr lang="en-US" dirty="0" smtClean="0"/>
              <a:t>vi. Drugs – Penicillin, </a:t>
            </a:r>
            <a:r>
              <a:rPr lang="en-US" dirty="0" err="1" smtClean="0"/>
              <a:t>antimalarial</a:t>
            </a:r>
            <a:r>
              <a:rPr lang="en-US" dirty="0" smtClean="0"/>
              <a:t> drugs </a:t>
            </a:r>
            <a:r>
              <a:rPr lang="en-US" dirty="0" err="1" smtClean="0"/>
              <a:t>andsulfa</a:t>
            </a:r>
            <a:r>
              <a:rPr lang="en-US" dirty="0" smtClean="0"/>
              <a:t> drugs</a:t>
            </a:r>
          </a:p>
          <a:p>
            <a:pPr>
              <a:buNone/>
            </a:pPr>
            <a:r>
              <a:rPr lang="en-US" dirty="0" smtClean="0"/>
              <a:t>vii. Poisoning by lead, coal and tar</a:t>
            </a:r>
          </a:p>
          <a:p>
            <a:pPr>
              <a:buNone/>
            </a:pPr>
            <a:r>
              <a:rPr lang="en-US" dirty="0" smtClean="0"/>
              <a:t>viii. Presence of </a:t>
            </a:r>
            <a:r>
              <a:rPr lang="en-US" dirty="0" err="1" smtClean="0"/>
              <a:t>isoagglutinins</a:t>
            </a:r>
            <a:r>
              <a:rPr lang="en-US" dirty="0" smtClean="0"/>
              <a:t> like anti Rh</a:t>
            </a:r>
          </a:p>
          <a:p>
            <a:pPr>
              <a:buNone/>
            </a:pPr>
            <a:r>
              <a:rPr lang="en-US" dirty="0" smtClean="0"/>
              <a:t>xi. Autoimmune diseases – rheumatoid arthritis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Hemolytic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/>
              <a:t>Intrinsic hemolytic anemia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3200" b="1" dirty="0" smtClean="0"/>
              <a:t>Hereditary disorders</a:t>
            </a:r>
          </a:p>
          <a:p>
            <a:r>
              <a:rPr lang="en-US" sz="3200" dirty="0" smtClean="0"/>
              <a:t>Sickle cell anemia: Sickle shape</a:t>
            </a:r>
          </a:p>
          <a:p>
            <a:r>
              <a:rPr lang="en-US" sz="3200" dirty="0" err="1" smtClean="0"/>
              <a:t>Thalassemia</a:t>
            </a:r>
            <a:r>
              <a:rPr lang="en-US" sz="3200" dirty="0" smtClean="0"/>
              <a:t>: Small and irregular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Sickle cell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   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Sickle </a:t>
            </a:r>
            <a:r>
              <a:rPr lang="en-US" dirty="0" smtClean="0"/>
              <a:t>cell anemia is due to the </a:t>
            </a:r>
            <a:r>
              <a:rPr lang="en-US" dirty="0" smtClean="0"/>
              <a:t>abnormal hemoglobin</a:t>
            </a:r>
          </a:p>
          <a:p>
            <a:pPr>
              <a:buNone/>
            </a:pPr>
            <a:r>
              <a:rPr lang="en-US" dirty="0" smtClean="0"/>
              <a:t>called </a:t>
            </a:r>
            <a:r>
              <a:rPr lang="en-US" dirty="0" smtClean="0"/>
              <a:t>hemoglobin S </a:t>
            </a:r>
            <a:r>
              <a:rPr lang="en-US" dirty="0" smtClean="0"/>
              <a:t> (</a:t>
            </a:r>
            <a:r>
              <a:rPr lang="en-US" dirty="0" smtClean="0"/>
              <a:t>sickle cell hemoglobin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Homozygous disorder inherited from both the parents</a:t>
            </a:r>
            <a:endParaRPr lang="en-US" dirty="0" smtClean="0"/>
          </a:p>
          <a:p>
            <a:r>
              <a:rPr lang="el-GR" dirty="0" smtClean="0"/>
              <a:t>α</a:t>
            </a:r>
            <a:r>
              <a:rPr lang="en-US" dirty="0" smtClean="0"/>
              <a:t> chains are normal and </a:t>
            </a:r>
            <a:r>
              <a:rPr lang="el-GR" dirty="0" smtClean="0"/>
              <a:t>β</a:t>
            </a:r>
            <a:r>
              <a:rPr lang="en-US" dirty="0" smtClean="0"/>
              <a:t>chains are abnormal.</a:t>
            </a:r>
          </a:p>
          <a:p>
            <a:r>
              <a:rPr lang="en-US" dirty="0" smtClean="0"/>
              <a:t>The molecules of hemoglobin S polymerize into long chains and precipitate inside the cells.</a:t>
            </a:r>
          </a:p>
          <a:p>
            <a:r>
              <a:rPr lang="en-US" dirty="0" smtClean="0"/>
              <a:t>Because of this, the RBCs attain sickle (crescent) shape and become more fragile leading to </a:t>
            </a:r>
            <a:r>
              <a:rPr lang="en-US" dirty="0" err="1" smtClean="0"/>
              <a:t>hemolysis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534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Sickle cell disease-Inheritance</a:t>
            </a:r>
            <a:endParaRPr lang="en-US" dirty="0"/>
          </a:p>
        </p:txBody>
      </p:sp>
      <p:pic>
        <p:nvPicPr>
          <p:cNvPr id="4" name="Content Placeholder 3" descr="sickle-cell-inheritance-pattern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410" y="1524000"/>
            <a:ext cx="6964866" cy="4800601"/>
          </a:xfrm>
        </p:spPr>
      </p:pic>
      <p:sp>
        <p:nvSpPr>
          <p:cNvPr id="5" name="Rectangle 4"/>
          <p:cNvSpPr/>
          <p:nvPr/>
        </p:nvSpPr>
        <p:spPr>
          <a:xfrm>
            <a:off x="22860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/>
              <a:t>https://www.cdc.gov/ncbddd/sicklecell/traits.html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9" y="457200"/>
            <a:ext cx="8884711" cy="5638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Thalasemia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Thalassemia</a:t>
            </a:r>
            <a:r>
              <a:rPr lang="en-US" dirty="0" smtClean="0"/>
              <a:t> is an inherited </a:t>
            </a:r>
            <a:r>
              <a:rPr lang="en-US" dirty="0" err="1" smtClean="0"/>
              <a:t>hetrozygous</a:t>
            </a:r>
            <a:r>
              <a:rPr lang="en-US" dirty="0" smtClean="0"/>
              <a:t> disorder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characterized by abnormal hemoglobin.</a:t>
            </a:r>
          </a:p>
          <a:p>
            <a:r>
              <a:rPr lang="en-US" dirty="0" smtClean="0"/>
              <a:t>It is also known as </a:t>
            </a:r>
            <a:r>
              <a:rPr lang="en-US" b="1" dirty="0" smtClean="0"/>
              <a:t>Cooley’s anemia Mediterranean </a:t>
            </a:r>
            <a:r>
              <a:rPr lang="en-US" b="1" dirty="0" smtClean="0"/>
              <a:t>anemia</a:t>
            </a:r>
          </a:p>
          <a:p>
            <a:r>
              <a:rPr lang="en-US" i="1" dirty="0" smtClean="0"/>
              <a:t>Polypeptide chains are normal but decreased or absent due to defect in regulatory portion of </a:t>
            </a:r>
            <a:r>
              <a:rPr lang="en-US" i="1" dirty="0" err="1" smtClean="0"/>
              <a:t>globin</a:t>
            </a:r>
            <a:r>
              <a:rPr lang="en-US" i="1" dirty="0" smtClean="0"/>
              <a:t> genes</a:t>
            </a:r>
          </a:p>
          <a:p>
            <a:pPr>
              <a:buNone/>
            </a:pPr>
            <a:r>
              <a:rPr lang="en-US" dirty="0" err="1" smtClean="0"/>
              <a:t>Thalassemia</a:t>
            </a:r>
            <a:r>
              <a:rPr lang="en-US" dirty="0" smtClean="0"/>
              <a:t> </a:t>
            </a:r>
            <a:r>
              <a:rPr lang="en-US" dirty="0" smtClean="0"/>
              <a:t>is of two types: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dirty="0" err="1" smtClean="0"/>
              <a:t>thalassemia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ii. </a:t>
            </a:r>
            <a:r>
              <a:rPr lang="el-GR" dirty="0" smtClean="0"/>
              <a:t>β</a:t>
            </a:r>
            <a:r>
              <a:rPr lang="en-US" dirty="0" err="1" smtClean="0"/>
              <a:t>thalassemia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01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Thalassemia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l-GR" i="1" dirty="0" smtClean="0"/>
              <a:t>α-</a:t>
            </a:r>
            <a:r>
              <a:rPr lang="en-US" i="1" dirty="0" err="1" smtClean="0"/>
              <a:t>Thalassemia</a:t>
            </a:r>
            <a:endParaRPr lang="en-US" i="1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α</a:t>
            </a:r>
            <a:r>
              <a:rPr lang="en-US" dirty="0" smtClean="0"/>
              <a:t> chains are less, absent or abnormal. This leads to defective </a:t>
            </a:r>
            <a:r>
              <a:rPr lang="en-US" dirty="0" err="1" smtClean="0"/>
              <a:t>erythropoiesis</a:t>
            </a:r>
            <a:r>
              <a:rPr lang="en-US" dirty="0" smtClean="0"/>
              <a:t> and </a:t>
            </a:r>
            <a:r>
              <a:rPr lang="en-US" dirty="0" err="1" smtClean="0"/>
              <a:t>hemolysis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l-GR" i="1" dirty="0" smtClean="0"/>
              <a:t>β-</a:t>
            </a:r>
            <a:r>
              <a:rPr lang="en-US" i="1" dirty="0" err="1" smtClean="0"/>
              <a:t>Thalassemia</a:t>
            </a:r>
            <a:endParaRPr lang="en-US" i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err="1" smtClean="0"/>
              <a:t>thalassemia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chains are less in number, absent or abnormal with an excess of α chains.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Nutritional deficiency anemia</a:t>
            </a:r>
            <a:endParaRPr lang="en-US" b="1" dirty="0"/>
          </a:p>
        </p:txBody>
      </p:sp>
      <p:pic>
        <p:nvPicPr>
          <p:cNvPr id="4" name="Content Placeholder 3" descr="maxresdefault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1981200"/>
            <a:ext cx="8153400" cy="436483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Iron deficiency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Causes of iron deficiency anemia:</a:t>
            </a:r>
          </a:p>
          <a:p>
            <a:pPr>
              <a:lnSpc>
                <a:spcPct val="150000"/>
              </a:lnSpc>
              <a:buNone/>
            </a:pPr>
            <a:r>
              <a:rPr lang="en-US" dirty="0" err="1" smtClean="0"/>
              <a:t>i</a:t>
            </a:r>
            <a:r>
              <a:rPr lang="en-US" dirty="0" smtClean="0"/>
              <a:t>. Loss of blood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ii. Decreased intake of iron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iii. Poor absorption of iron from intestine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iv. Increased demand for iron in conditions like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growth and pregnancy.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4200" y="334964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622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https://twitter.com/pgmedicine/status/1180531875284172803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000" dirty="0" smtClean="0"/>
              <a:t>Reduction </a:t>
            </a:r>
            <a:r>
              <a:rPr lang="en-US" sz="3000" dirty="0" smtClean="0"/>
              <a:t>in </a:t>
            </a:r>
            <a:r>
              <a:rPr lang="en-US" sz="3000" dirty="0" smtClean="0"/>
              <a:t>RBC, Hb </a:t>
            </a:r>
            <a:r>
              <a:rPr lang="en-US" sz="3000" dirty="0" smtClean="0"/>
              <a:t>and </a:t>
            </a:r>
            <a:r>
              <a:rPr lang="en-US" sz="3000" dirty="0" smtClean="0"/>
              <a:t>Packed cell volume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600" b="1" dirty="0" smtClean="0"/>
              <a:t>Reduction </a:t>
            </a:r>
            <a:r>
              <a:rPr lang="en-US" sz="3600" b="1" dirty="0" smtClean="0"/>
              <a:t>occurs due to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Decreased production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Increased destruction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Excess loss of blood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Pernicious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Due to lack of intrinsic factor with consequent failure in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the absorption of Vit B 12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Characteristic features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Over activity of bone marrow- 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egaloblastic</a:t>
            </a:r>
            <a:r>
              <a:rPr lang="en-US" sz="2800" dirty="0" smtClean="0"/>
              <a:t> hyperplasia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Blood changes </a:t>
            </a:r>
            <a:r>
              <a:rPr lang="en-US" sz="2800" dirty="0" smtClean="0"/>
              <a:t>: 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acrocytic</a:t>
            </a:r>
            <a:r>
              <a:rPr lang="en-US" sz="2800" dirty="0" smtClean="0"/>
              <a:t> </a:t>
            </a:r>
            <a:r>
              <a:rPr lang="en-US" sz="2800" dirty="0" err="1" smtClean="0"/>
              <a:t>normochromic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                            Decreased platelets and WBC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Pernicious anemia/Addison’s anemia</a:t>
            </a:r>
            <a:endParaRPr lang="en-US" sz="4000" b="1" dirty="0"/>
          </a:p>
        </p:txBody>
      </p:sp>
      <p:pic>
        <p:nvPicPr>
          <p:cNvPr id="4" name="Content Placeholder 3" descr="Pernicious-anemia-mechani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7801"/>
            <a:ext cx="7319682" cy="54102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Pernicious anemia/Addison’s anemia</a:t>
            </a:r>
            <a:endParaRPr lang="en-US" sz="4000" dirty="0"/>
          </a:p>
        </p:txBody>
      </p:sp>
      <p:pic>
        <p:nvPicPr>
          <p:cNvPr id="4" name="Content Placeholder 3" descr="Pernicious-anemia-parietal-cells-768x3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5000"/>
            <a:ext cx="8235214" cy="4572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Pernicious anemia/Addison’s anemia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Due to lack of intrinsic factor with a consequent failure</a:t>
            </a:r>
          </a:p>
          <a:p>
            <a:pPr>
              <a:buNone/>
            </a:pPr>
            <a:r>
              <a:rPr lang="en-US" dirty="0" smtClean="0"/>
              <a:t> in the absorption of vitamin B 12</a:t>
            </a:r>
          </a:p>
          <a:p>
            <a:pPr>
              <a:buNone/>
            </a:pPr>
            <a:r>
              <a:rPr lang="en-US" b="1" dirty="0" smtClean="0"/>
              <a:t>Characteristic </a:t>
            </a:r>
            <a:r>
              <a:rPr lang="en-US" b="1" dirty="0" smtClean="0"/>
              <a:t>features </a:t>
            </a:r>
          </a:p>
          <a:p>
            <a:r>
              <a:rPr lang="en-US" dirty="0" smtClean="0"/>
              <a:t>Lemon yellow color of skin (due to anemic paleness and mild jaundice)and red sore tongue.</a:t>
            </a:r>
          </a:p>
          <a:p>
            <a:r>
              <a:rPr lang="en-US" dirty="0" smtClean="0"/>
              <a:t>Neurological disorders such as </a:t>
            </a:r>
            <a:r>
              <a:rPr lang="en-US" b="1" dirty="0" err="1" smtClean="0"/>
              <a:t>paresthesia</a:t>
            </a:r>
            <a:r>
              <a:rPr lang="en-US" b="1" dirty="0" smtClean="0"/>
              <a:t> (abnormal sensations like </a:t>
            </a:r>
            <a:r>
              <a:rPr lang="en-US" b="1" dirty="0" err="1" smtClean="0"/>
              <a:t>numbness,</a:t>
            </a:r>
            <a:r>
              <a:rPr lang="en-US" dirty="0" err="1" smtClean="0"/>
              <a:t>tingling</a:t>
            </a:r>
            <a:r>
              <a:rPr lang="en-US" dirty="0" smtClean="0"/>
              <a:t>, burning, etc.)</a:t>
            </a:r>
          </a:p>
          <a:p>
            <a:r>
              <a:rPr lang="en-US" b="1" dirty="0" smtClean="0"/>
              <a:t>progressive weakness and ataxia (muscular </a:t>
            </a:r>
            <a:r>
              <a:rPr lang="en-US" b="1" dirty="0" err="1" smtClean="0"/>
              <a:t>incoordination</a:t>
            </a:r>
            <a:r>
              <a:rPr lang="en-US" b="1" dirty="0" smtClean="0"/>
              <a:t>) are also observed in </a:t>
            </a:r>
            <a:r>
              <a:rPr lang="en-US" dirty="0" smtClean="0"/>
              <a:t>extreme conditions.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4497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Due </a:t>
            </a:r>
            <a:r>
              <a:rPr lang="en-US" dirty="0" smtClean="0"/>
              <a:t>to deficiency of another maturation factor called folic acid. </a:t>
            </a:r>
          </a:p>
          <a:p>
            <a:pPr algn="just"/>
            <a:r>
              <a:rPr lang="en-US" dirty="0" smtClean="0"/>
              <a:t>Here, the RBCs are not matured. </a:t>
            </a:r>
          </a:p>
          <a:p>
            <a:pPr algn="just"/>
            <a:r>
              <a:rPr lang="en-US" dirty="0" smtClean="0"/>
              <a:t>The DNA synthesis is also defective, so the   nucleus remains immature. </a:t>
            </a:r>
          </a:p>
          <a:p>
            <a:pPr algn="just"/>
            <a:r>
              <a:rPr lang="en-US" dirty="0" smtClean="0"/>
              <a:t>The RBCs are </a:t>
            </a:r>
            <a:r>
              <a:rPr lang="en-US" dirty="0" err="1" smtClean="0"/>
              <a:t>megaloblastic</a:t>
            </a:r>
            <a:r>
              <a:rPr lang="en-US" dirty="0" smtClean="0"/>
              <a:t> and </a:t>
            </a:r>
            <a:r>
              <a:rPr lang="en-US" dirty="0" err="1" smtClean="0"/>
              <a:t>hypochromic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Features of pernicious anemia appear in </a:t>
            </a:r>
            <a:r>
              <a:rPr lang="en-US" dirty="0" err="1" smtClean="0"/>
              <a:t>megaloblastic</a:t>
            </a:r>
            <a:r>
              <a:rPr lang="en-US" dirty="0" smtClean="0"/>
              <a:t> anemia also.</a:t>
            </a:r>
          </a:p>
          <a:p>
            <a:pPr algn="just"/>
            <a:r>
              <a:rPr lang="en-US" dirty="0" smtClean="0"/>
              <a:t> However, neurological disorders may not develop.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914401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Megaloblastic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 anemia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Aplastic</a:t>
            </a:r>
            <a:r>
              <a:rPr lang="en-US" b="1" dirty="0" smtClean="0"/>
              <a:t>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Aplastic</a:t>
            </a:r>
            <a:r>
              <a:rPr lang="en-US" dirty="0" smtClean="0"/>
              <a:t> anemia is due to the disorder of red </a:t>
            </a:r>
            <a:r>
              <a:rPr lang="en-US" dirty="0" err="1" smtClean="0"/>
              <a:t>bonemarrow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Red bone marrow is reduced and replaced by fatty tissues.</a:t>
            </a:r>
          </a:p>
          <a:p>
            <a:pPr>
              <a:buNone/>
            </a:pPr>
            <a:r>
              <a:rPr lang="en-US" dirty="0" smtClean="0"/>
              <a:t>Bone marrow disorder occurs in the following conditions: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Repeated exposure to </a:t>
            </a:r>
            <a:r>
              <a:rPr lang="en-US" dirty="0" err="1" smtClean="0"/>
              <a:t>Xray</a:t>
            </a:r>
            <a:r>
              <a:rPr lang="en-US" dirty="0" smtClean="0"/>
              <a:t> or gamma ray radiation.</a:t>
            </a:r>
          </a:p>
          <a:p>
            <a:pPr>
              <a:buNone/>
            </a:pPr>
            <a:r>
              <a:rPr lang="en-US" dirty="0" smtClean="0"/>
              <a:t>ii. Presence of bacterial toxins, quinine, gold salts,</a:t>
            </a:r>
          </a:p>
          <a:p>
            <a:pPr>
              <a:buNone/>
            </a:pPr>
            <a:r>
              <a:rPr lang="en-US" dirty="0" smtClean="0"/>
              <a:t>benzene, radium, etc.</a:t>
            </a:r>
          </a:p>
          <a:p>
            <a:pPr>
              <a:buNone/>
            </a:pPr>
            <a:r>
              <a:rPr lang="en-US" dirty="0" smtClean="0"/>
              <a:t>iii. Tuberculosis.</a:t>
            </a:r>
          </a:p>
          <a:p>
            <a:pPr>
              <a:buNone/>
            </a:pPr>
            <a:r>
              <a:rPr lang="en-US" dirty="0" smtClean="0"/>
              <a:t>iv. Viral infections like hepatitis and HIV infections.</a:t>
            </a:r>
          </a:p>
          <a:p>
            <a:pPr>
              <a:buNone/>
            </a:pPr>
            <a:r>
              <a:rPr lang="en-US" b="1" dirty="0" smtClean="0"/>
              <a:t>RBCs are </a:t>
            </a:r>
            <a:r>
              <a:rPr lang="en-US" b="1" dirty="0" err="1" smtClean="0"/>
              <a:t>normocytic</a:t>
            </a:r>
            <a:r>
              <a:rPr lang="en-US" b="1" dirty="0" smtClean="0"/>
              <a:t> and </a:t>
            </a:r>
            <a:r>
              <a:rPr lang="en-US" b="1" dirty="0" err="1" smtClean="0"/>
              <a:t>normochromic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Anemia of chronic 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Common causes anemia of chronic diseases:</a:t>
            </a:r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. Non infectious </a:t>
            </a:r>
            <a:r>
              <a:rPr lang="en-US" dirty="0" smtClean="0"/>
              <a:t>inflammatory diseases such as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rheumatoid arthritis (chronic inflammatory</a:t>
            </a: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dirty="0" smtClean="0"/>
              <a:t>autoimmune disorder affecting joints).</a:t>
            </a:r>
          </a:p>
          <a:p>
            <a:pPr>
              <a:buNone/>
            </a:pPr>
            <a:r>
              <a:rPr lang="en-US" dirty="0" smtClean="0"/>
              <a:t>ii</a:t>
            </a:r>
            <a:r>
              <a:rPr lang="en-US" dirty="0" smtClean="0"/>
              <a:t>. Chronic </a:t>
            </a:r>
            <a:r>
              <a:rPr lang="en-US" dirty="0" smtClean="0"/>
              <a:t>infections like tuberculosis </a:t>
            </a:r>
          </a:p>
          <a:p>
            <a:pPr>
              <a:buNone/>
            </a:pPr>
            <a:r>
              <a:rPr lang="en-US" dirty="0" smtClean="0"/>
              <a:t>iii</a:t>
            </a:r>
            <a:r>
              <a:rPr lang="en-US" dirty="0" smtClean="0"/>
              <a:t>. Chronic </a:t>
            </a:r>
            <a:r>
              <a:rPr lang="en-US" dirty="0" smtClean="0"/>
              <a:t>renal failure, in which the erythropoietin secretion decreases </a:t>
            </a:r>
          </a:p>
          <a:p>
            <a:pPr>
              <a:buNone/>
            </a:pPr>
            <a:r>
              <a:rPr lang="en-US" dirty="0" smtClean="0"/>
              <a:t>iv. </a:t>
            </a:r>
            <a:r>
              <a:rPr lang="en-US" dirty="0" err="1" smtClean="0"/>
              <a:t>Neoplastic</a:t>
            </a:r>
            <a:r>
              <a:rPr lang="en-US" dirty="0" smtClean="0"/>
              <a:t> disorders such as cancer of lung and breast.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1" y="725704"/>
            <a:ext cx="7315200" cy="606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latin typeface="Algerian" pitchFamily="82" charset="0"/>
              </a:rPr>
              <a:t>Grading of Anemia</a:t>
            </a:r>
            <a:endParaRPr lang="en-US" sz="3600" b="1" i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Mild Anemia </a:t>
            </a:r>
            <a:r>
              <a:rPr lang="en-US" sz="3200" dirty="0" smtClean="0"/>
              <a:t>: Hemoglobin 8-12 gm/dl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b="1" dirty="0" smtClean="0"/>
              <a:t>Moderate Anemia </a:t>
            </a:r>
            <a:r>
              <a:rPr lang="en-US" sz="3200" dirty="0" smtClean="0"/>
              <a:t>: </a:t>
            </a:r>
            <a:r>
              <a:rPr lang="en-US" sz="3200" dirty="0" smtClean="0"/>
              <a:t>Hemoglobin </a:t>
            </a:r>
            <a:r>
              <a:rPr lang="en-US" sz="3200" dirty="0" smtClean="0"/>
              <a:t>5-8  gm/dl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b="1" dirty="0" smtClean="0"/>
              <a:t>Severe Anemia </a:t>
            </a:r>
            <a:r>
              <a:rPr lang="en-US" sz="3200" dirty="0" smtClean="0"/>
              <a:t>: </a:t>
            </a:r>
            <a:r>
              <a:rPr lang="en-US" sz="3200" dirty="0" smtClean="0"/>
              <a:t>Hemoglobin </a:t>
            </a:r>
            <a:r>
              <a:rPr lang="en-US" sz="3200" dirty="0" smtClean="0"/>
              <a:t>less than 5 gm/dl</a:t>
            </a:r>
            <a:endParaRPr 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Thank you</a:t>
            </a:r>
            <a:endParaRPr lang="en-US" sz="5400" b="1" i="1" dirty="0">
              <a:solidFill>
                <a:schemeClr val="accent1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b="1" dirty="0" smtClean="0"/>
              <a:t>Classification of Anemia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Morphological </a:t>
            </a:r>
            <a:r>
              <a:rPr lang="en-US" b="1" dirty="0" smtClean="0"/>
              <a:t>classification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Depends on size and color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Size :  </a:t>
            </a:r>
            <a:r>
              <a:rPr lang="en-US" dirty="0" smtClean="0"/>
              <a:t>Determined by Mean </a:t>
            </a:r>
            <a:r>
              <a:rPr lang="en-US" dirty="0" smtClean="0"/>
              <a:t>Co</a:t>
            </a:r>
            <a:r>
              <a:rPr lang="en-US" dirty="0" smtClean="0"/>
              <a:t>rpuscular  V</a:t>
            </a:r>
            <a:r>
              <a:rPr lang="en-US" dirty="0" smtClean="0"/>
              <a:t>olume </a:t>
            </a:r>
            <a:r>
              <a:rPr lang="en-US" dirty="0" smtClean="0"/>
              <a:t>(MCV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MCV </a:t>
            </a:r>
            <a:r>
              <a:rPr lang="en-US" dirty="0" smtClean="0"/>
              <a:t>- Volume of a single RBC in </a:t>
            </a:r>
            <a:r>
              <a:rPr lang="en-US" dirty="0" smtClean="0"/>
              <a:t>cubic microns- 78-94 </a:t>
            </a:r>
            <a:r>
              <a:rPr lang="en-US" dirty="0" smtClean="0"/>
              <a:t>µm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b="1" dirty="0" err="1" smtClean="0"/>
              <a:t>Colour</a:t>
            </a:r>
            <a:r>
              <a:rPr lang="en-US" b="1" dirty="0" smtClean="0"/>
              <a:t>: </a:t>
            </a:r>
            <a:r>
              <a:rPr lang="en-US" dirty="0" smtClean="0"/>
              <a:t>Determined by Mean </a:t>
            </a:r>
            <a:r>
              <a:rPr lang="en-US" dirty="0" smtClean="0"/>
              <a:t>corpuscular </a:t>
            </a:r>
            <a:r>
              <a:rPr lang="en-US" dirty="0" smtClean="0"/>
              <a:t>			    </a:t>
            </a:r>
            <a:r>
              <a:rPr lang="en-US" dirty="0" smtClean="0"/>
              <a:t>	    Hemoglobin </a:t>
            </a:r>
            <a:r>
              <a:rPr lang="en-US" dirty="0" smtClean="0"/>
              <a:t>concentration (</a:t>
            </a:r>
            <a:r>
              <a:rPr lang="en-US" dirty="0" smtClean="0"/>
              <a:t>MCHC)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MCHC</a:t>
            </a:r>
            <a:r>
              <a:rPr lang="en-US" dirty="0" smtClean="0"/>
              <a:t>- Average amount of </a:t>
            </a:r>
            <a:r>
              <a:rPr lang="en-US" dirty="0" err="1" smtClean="0"/>
              <a:t>hb</a:t>
            </a:r>
            <a:r>
              <a:rPr lang="en-US" dirty="0" smtClean="0"/>
              <a:t> in single RBC (28-32 pg)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rphological classification of anem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90600"/>
            <a:ext cx="8610600" cy="5507803"/>
          </a:xfrm>
        </p:spPr>
      </p:pic>
      <p:sp>
        <p:nvSpPr>
          <p:cNvPr id="5" name="Rectangle 4"/>
          <p:cNvSpPr/>
          <p:nvPr/>
        </p:nvSpPr>
        <p:spPr>
          <a:xfrm>
            <a:off x="23622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/>
              <a:t>http://my-pharma-notes.blogspot.com/2016/01/anemia-its-types-causes.html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839797"/>
            <a:ext cx="8457016" cy="5950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Morphological classification of Anemia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382000" cy="525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3987800"/>
                <a:gridCol w="2794000"/>
              </a:tblGrid>
              <a:tr h="48648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Normochromic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Times New Roman"/>
                          <a:ea typeface="Calibri"/>
                          <a:cs typeface="Times New Roman"/>
                        </a:rPr>
                        <a:t>Hypochromic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18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Normocytic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) After acute haemorrhage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ii)All hemolytic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anemias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except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thalassemia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iii)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Aplastic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anemia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After chronic haemorrhage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96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Macrocytic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All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megaloblastic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anemias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due to deficiency of vitamin B12,folic acid or intrinsic factor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Secondary to liver disease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74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Microcytic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Chronic infections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)Iron deficiency anemia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ii)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Thalassemia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53400" cy="819912"/>
          </a:xfrm>
        </p:spPr>
        <p:txBody>
          <a:bodyPr/>
          <a:lstStyle/>
          <a:p>
            <a:pPr algn="ctr"/>
            <a:r>
              <a:rPr lang="en-US" b="1" dirty="0" smtClean="0"/>
              <a:t>Etiological 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 smtClean="0"/>
              <a:t>Hemorrhagic </a:t>
            </a:r>
            <a:r>
              <a:rPr lang="en-US" sz="3600" i="1" dirty="0" smtClean="0"/>
              <a:t>anemia</a:t>
            </a:r>
            <a:endParaRPr lang="en-US" sz="3600" i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 smtClean="0"/>
              <a:t>Hemolytic anemia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 smtClean="0"/>
              <a:t>Nutrition deficiency anemia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 err="1" smtClean="0"/>
              <a:t>Aplastic</a:t>
            </a:r>
            <a:r>
              <a:rPr lang="en-US" sz="3600" i="1" dirty="0" smtClean="0"/>
              <a:t> anemia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i="1" dirty="0" smtClean="0"/>
              <a:t>Anemia of chronic diseases.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Hemorrhagic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Acute Haemorrhage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Plasma Replacement- within 24 hours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Replacement of RBC- 4-6 weeks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So </a:t>
            </a:r>
            <a:r>
              <a:rPr lang="en-US" dirty="0" err="1" smtClean="0"/>
              <a:t>hemodilution</a:t>
            </a:r>
            <a:r>
              <a:rPr lang="en-US" dirty="0" smtClean="0"/>
              <a:t> occurs  leading to </a:t>
            </a:r>
            <a:r>
              <a:rPr lang="en-US" dirty="0" err="1" smtClean="0"/>
              <a:t>Normocytic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err="1" smtClean="0"/>
              <a:t>normochromic</a:t>
            </a:r>
            <a:r>
              <a:rPr lang="en-US" dirty="0" smtClean="0"/>
              <a:t> anemia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44562"/>
          </a:xfrm>
        </p:spPr>
        <p:txBody>
          <a:bodyPr/>
          <a:lstStyle/>
          <a:p>
            <a:pPr algn="ctr"/>
            <a:r>
              <a:rPr lang="en-US" b="1" dirty="0" smtClean="0"/>
              <a:t>Hemorrhagic </a:t>
            </a:r>
            <a:r>
              <a:rPr lang="en-US" b="1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Chronic hemorrhage</a:t>
            </a:r>
          </a:p>
          <a:p>
            <a:pPr>
              <a:buNone/>
            </a:pPr>
            <a:r>
              <a:rPr lang="en-US" b="1" dirty="0" smtClean="0"/>
              <a:t>Cause:</a:t>
            </a:r>
            <a:endParaRPr lang="en-US" b="1" dirty="0" smtClean="0"/>
          </a:p>
          <a:p>
            <a:pPr>
              <a:buNone/>
            </a:pPr>
            <a:r>
              <a:rPr lang="en-US" sz="3200" dirty="0" smtClean="0"/>
              <a:t>Internal or external bleeding for long period</a:t>
            </a:r>
          </a:p>
          <a:p>
            <a:r>
              <a:rPr lang="en-US" sz="3200" dirty="0" smtClean="0"/>
              <a:t>Peptic ulcer</a:t>
            </a:r>
          </a:p>
          <a:p>
            <a:r>
              <a:rPr lang="en-US" sz="3200" dirty="0" smtClean="0"/>
              <a:t>Purpura</a:t>
            </a:r>
          </a:p>
          <a:p>
            <a:r>
              <a:rPr lang="en-US" sz="3200" dirty="0" smtClean="0"/>
              <a:t>Hemophilia</a:t>
            </a:r>
          </a:p>
          <a:p>
            <a:r>
              <a:rPr lang="en-US" sz="3200" dirty="0" err="1" smtClean="0"/>
              <a:t>Menorrhagia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2800" dirty="0" smtClean="0"/>
              <a:t>Loss of iron leads to </a:t>
            </a:r>
            <a:r>
              <a:rPr lang="en-US" sz="2800" dirty="0" err="1" smtClean="0"/>
              <a:t>microcytic</a:t>
            </a:r>
            <a:r>
              <a:rPr lang="en-US" sz="2800" dirty="0" smtClean="0"/>
              <a:t> </a:t>
            </a:r>
            <a:r>
              <a:rPr lang="en-US" sz="2800" dirty="0" err="1" smtClean="0"/>
              <a:t>hypochromic</a:t>
            </a:r>
            <a:r>
              <a:rPr lang="en-US" sz="2800" dirty="0" smtClean="0"/>
              <a:t> </a:t>
            </a:r>
            <a:r>
              <a:rPr lang="en-US" sz="2800" dirty="0" smtClean="0"/>
              <a:t>anemia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</TotalTime>
  <Words>829</Words>
  <Application>Microsoft Office PowerPoint</Application>
  <PresentationFormat>On-screen Show (4:3)</PresentationFormat>
  <Paragraphs>160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Anemia</vt:lpstr>
      <vt:lpstr>Anemia</vt:lpstr>
      <vt:lpstr>Classification of Anemia</vt:lpstr>
      <vt:lpstr>Slide 4</vt:lpstr>
      <vt:lpstr>Slide 5</vt:lpstr>
      <vt:lpstr>Morphological classification of Anemia</vt:lpstr>
      <vt:lpstr>Etiological Classification</vt:lpstr>
      <vt:lpstr>Hemorrhagic anemia</vt:lpstr>
      <vt:lpstr>Hemorrhagic anemia</vt:lpstr>
      <vt:lpstr>Hemolytic anemia</vt:lpstr>
      <vt:lpstr>Hemolytic anemia</vt:lpstr>
      <vt:lpstr>Sickle cell anemia</vt:lpstr>
      <vt:lpstr>Sickle cell disease-Inheritance</vt:lpstr>
      <vt:lpstr>Slide 14</vt:lpstr>
      <vt:lpstr>Thalasemia</vt:lpstr>
      <vt:lpstr>Thalassemia</vt:lpstr>
      <vt:lpstr>Nutritional deficiency anemia</vt:lpstr>
      <vt:lpstr>Iron deficiency anemia</vt:lpstr>
      <vt:lpstr>Slide 19</vt:lpstr>
      <vt:lpstr>Pernicious anemia</vt:lpstr>
      <vt:lpstr>Pernicious anemia/Addison’s anemia</vt:lpstr>
      <vt:lpstr>Pernicious anemia/Addison’s anemia</vt:lpstr>
      <vt:lpstr>Pernicious anemia/Addison’s anemia</vt:lpstr>
      <vt:lpstr> </vt:lpstr>
      <vt:lpstr>Aplastic Anemia</vt:lpstr>
      <vt:lpstr>Anemia of chronic diseases</vt:lpstr>
      <vt:lpstr>Slide 27</vt:lpstr>
      <vt:lpstr>Grading of Anemia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 of Physiology.</dc:creator>
  <cp:lastModifiedBy>Windows</cp:lastModifiedBy>
  <cp:revision>61</cp:revision>
  <dcterms:created xsi:type="dcterms:W3CDTF">2006-08-16T00:00:00Z</dcterms:created>
  <dcterms:modified xsi:type="dcterms:W3CDTF">2021-04-07T06:53:49Z</dcterms:modified>
</cp:coreProperties>
</file>