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E429-DFD9-45B7-A1CE-691AEDBB8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0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E429-DFD9-45B7-A1CE-691AEDBB8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3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E429-DFD9-45B7-A1CE-691AEDBB8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01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E429-DFD9-45B7-A1CE-691AEDBB8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44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E429-DFD9-45B7-A1CE-691AEDBB8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20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E429-DFD9-45B7-A1CE-691AEDBB8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83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E429-DFD9-45B7-A1CE-691AEDBB8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38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E429-DFD9-45B7-A1CE-691AEDBB8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808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E429-DFD9-45B7-A1CE-691AEDBB8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61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484E429-DFD9-45B7-A1CE-691AEDBB8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4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E429-DFD9-45B7-A1CE-691AEDBB8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5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E429-DFD9-45B7-A1CE-691AEDBB8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18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E429-DFD9-45B7-A1CE-691AEDBB8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41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E429-DFD9-45B7-A1CE-691AEDBB8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5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E429-DFD9-45B7-A1CE-691AEDBB8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38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E429-DFD9-45B7-A1CE-691AEDBB8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11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E586-8BA1-4809-BBA0-9A329D3245B6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4E429-DFD9-45B7-A1CE-691AEDBB8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6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070E586-8BA1-4809-BBA0-9A329D3245B6}" type="datetimeFigureOut">
              <a:rPr lang="en-US" smtClean="0"/>
              <a:pPr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484E429-DFD9-45B7-A1CE-691AEDBB8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>
              <a:defRPr/>
            </a:pP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US" sz="7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Anthracis</a:t>
            </a:r>
            <a:r>
              <a:rPr lang="en-US" sz="7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94178" y="4593021"/>
            <a:ext cx="4393325" cy="1809367"/>
          </a:xfrm>
        </p:spPr>
        <p:txBody>
          <a:bodyPr>
            <a:normAutofit/>
          </a:bodyPr>
          <a:lstStyle/>
          <a:p>
            <a:r>
              <a:rPr lang="en-US" sz="1800" dirty="0" smtClean="0"/>
              <a:t>Dr</a:t>
            </a:r>
            <a:r>
              <a:rPr lang="en-US" sz="1800" dirty="0"/>
              <a:t>. R. Bindhusaran, Associate professor</a:t>
            </a:r>
          </a:p>
          <a:p>
            <a:r>
              <a:rPr lang="en-US" sz="1800" dirty="0"/>
              <a:t>DEPT OF </a:t>
            </a:r>
            <a:r>
              <a:rPr lang="en-US" sz="1800" dirty="0" smtClean="0"/>
              <a:t>PATHOLOGY,SKHMC </a:t>
            </a:r>
            <a:r>
              <a:rPr lang="en-US" sz="1800" dirty="0"/>
              <a:t>, Kulasekharam</a:t>
            </a:r>
          </a:p>
          <a:p>
            <a:pPr algn="l" eaLnBrk="1" hangingPunct="1">
              <a:defRPr/>
            </a:pPr>
            <a:endParaRPr lang="en-US" sz="1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295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Gelatin stab agar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Inverted fir tree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Liquifaction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gelatin more on surface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24400" y="3200400"/>
            <a:ext cx="1143000" cy="304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1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PLET MEDIA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Polymyxin,lysozyme,EDTA,thallous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acetate </a:t>
            </a:r>
          </a:p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selective media-  small smooth colonies</a:t>
            </a:r>
          </a:p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Mucoid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colonies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7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err="1">
                <a:solidFill>
                  <a:schemeClr val="accent2">
                    <a:lumMod val="50000"/>
                  </a:schemeClr>
                </a:solidFill>
              </a:rPr>
              <a:t>M’Fadyeans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</a:rPr>
              <a:t>  reaction</a:t>
            </a:r>
            <a:r>
              <a:rPr lang="en-US" sz="4000" dirty="0">
                <a:solidFill>
                  <a:srgbClr val="7030A0"/>
                </a:solidFill>
              </a:rPr>
              <a:t/>
            </a:r>
            <a:br>
              <a:rPr lang="en-US" sz="4000" dirty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47801"/>
            <a:ext cx="8229600" cy="4683125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 identify the capsular materials</a:t>
            </a:r>
          </a:p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blood films containing bacteria – stained with  poly chrome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methylene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blue </a:t>
            </a:r>
          </a:p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Amorphous purplish material is noticed around the bacteria.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26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Resistance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Vegetative – moist heat at 60ºC – 30 min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Dry heat spores- 150ºC -60min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Wool-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duckering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2% formaldehyde at 30 -40ºC – 20 min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Animal hair – 0.25% formaldehyde at 60ºC – 6hrs</a:t>
            </a:r>
          </a:p>
          <a:p>
            <a:pPr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3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22238"/>
            <a:ext cx="7543800" cy="944562"/>
          </a:xfrm>
        </p:spPr>
        <p:txBody>
          <a:bodyPr/>
          <a:lstStyle/>
          <a:p>
            <a:pPr>
              <a:defRPr/>
            </a:pPr>
            <a:r>
              <a:rPr lang="en-US" sz="4000" i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Virulence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79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Capsular Polypeptide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Interferes with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phagocytosis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Polysaccharide Somatic Antigen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Antiboby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production – not effective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Complex Protein Toxin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toxin is responsible for signs and symptoms characteristic of anthrax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Accumulation of the toxin in tissue and its effect on the central nervous system results in death by respiratory failure and anoxia. 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58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TOXINS</a:t>
            </a:r>
            <a:br>
              <a:rPr lang="en-US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1"/>
            <a:ext cx="8229600" cy="4759325"/>
          </a:xfrm>
        </p:spPr>
        <p:txBody>
          <a:bodyPr/>
          <a:lstStyle/>
          <a:p>
            <a:pPr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 –protective Ag  factor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binds on receptors on target cells, helps in entering the cells.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OF/EF-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oedema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factor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adenylate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cyclase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activation leading to intracellular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accu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cAMP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oedema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LF- lethal factor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leads to death of cell –cleaving host cell MAPK  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mitogen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activated protein 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kinase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911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b="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anthracis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diseases</a:t>
            </a:r>
            <a:endParaRPr lang="en-US" b="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76401"/>
            <a:ext cx="7620000" cy="44116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MoT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Inhalation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Inoculation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Ingestion meat</a:t>
            </a:r>
          </a:p>
          <a:p>
            <a:pPr lvl="1" eaLnBrk="1" hangingPunct="1">
              <a:defRPr/>
            </a:pPr>
            <a:endParaRPr lang="en-US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5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Three forms: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Font typeface="Wingdings" panose="05000000000000000000" pitchFamily="2" charset="2"/>
              <a:buNone/>
              <a:defRPr/>
            </a:pP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Cutaneous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Most common form</a:t>
            </a:r>
          </a:p>
          <a:p>
            <a:pPr lvl="2">
              <a:buFont typeface="Wingdings" panose="05000000000000000000" pitchFamily="2" charset="2"/>
              <a:buNone/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acquired through a cut or abrasion of the skin, which comes into contact with spores from the soil or a contaminated animal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Inhalation-</a:t>
            </a:r>
          </a:p>
          <a:p>
            <a:pPr lvl="2">
              <a:buFont typeface="Wingdings" panose="05000000000000000000" pitchFamily="2" charset="2"/>
              <a:buNone/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acquired by the inhalation of spore-containing dust where animal hair or hides are handled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Intestinal-</a:t>
            </a:r>
          </a:p>
          <a:p>
            <a:pPr lvl="2">
              <a:buFont typeface="Wingdings" panose="05000000000000000000" pitchFamily="2" charset="2"/>
              <a:buNone/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consumption of contaminated meat</a:t>
            </a:r>
          </a:p>
          <a:p>
            <a:pPr lvl="1" eaLnBrk="1" hangingPunct="1">
              <a:defRPr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57470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7543800" cy="10366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u="sng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Cutaneous</a:t>
            </a:r>
            <a:r>
              <a:rPr lang="en-US" sz="3200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Anthrax</a:t>
            </a:r>
            <a:r>
              <a:rPr lang="en-US" sz="3600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1"/>
            <a:ext cx="8229600" cy="4759325"/>
          </a:xfrm>
        </p:spPr>
        <p:txBody>
          <a:bodyPr/>
          <a:lstStyle/>
          <a:p>
            <a:pPr lvl="1"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hide porters disease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Enters thru cut or abrasion.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Cutaneous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-Spores germinate, vegetative cells multiply and a lesion, a painless ulcer (1-3 cm) with black necrotic center-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Malignant pustule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develops at the site of infection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93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7543800" cy="1036638"/>
          </a:xfrm>
        </p:spPr>
        <p:txBody>
          <a:bodyPr/>
          <a:lstStyle/>
          <a:p>
            <a:pPr lvl="1"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Pathogenesis of </a:t>
            </a:r>
            <a:r>
              <a:rPr lang="en-US" sz="2800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Cutaneous</a:t>
            </a:r>
            <a:r>
              <a:rPr lang="en-US" sz="2800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Anthrax</a:t>
            </a:r>
            <a:r>
              <a:rPr lang="en-US" sz="32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7925"/>
          </a:xfrm>
        </p:spPr>
        <p:txBody>
          <a:bodyPr>
            <a:normAutofit fontScale="92500" lnSpcReduction="20000"/>
          </a:bodyPr>
          <a:lstStyle/>
          <a:p>
            <a:pPr marL="688975" indent="-404813"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to 5 days after contact</a:t>
            </a:r>
          </a:p>
          <a:p>
            <a:pPr marL="688975" indent="-404813"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Small,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pruritic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non-painful papule at inoculation site</a:t>
            </a:r>
          </a:p>
          <a:p>
            <a:pPr marL="688975" indent="-404813"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Papule develops into hemorrhagic vesicle &amp; ruptures</a:t>
            </a:r>
          </a:p>
          <a:p>
            <a:pPr marL="688975" indent="-404813"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Slow-healing painless ulcer covered with black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eschar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surrounded by edema</a:t>
            </a:r>
          </a:p>
          <a:p>
            <a:pPr marL="688975" indent="-404813"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Infection may spread to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lymphatics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w/ local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adenopathy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88975" indent="-404813"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Septicemia may develop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21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Clinically important Gram positive bacilli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Bacillus</a:t>
            </a:r>
          </a:p>
          <a:p>
            <a:pPr eaLnBrk="1" hangingPunct="1">
              <a:defRPr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Clostridium</a:t>
            </a:r>
          </a:p>
          <a:p>
            <a:pPr marL="342900" lvl="1" indent="-342900">
              <a:buClr>
                <a:schemeClr val="tx2"/>
              </a:buClr>
              <a:defRPr/>
            </a:pPr>
            <a:r>
              <a:rPr lang="en-US" sz="32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Corynebacterium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sz="2200" dirty="0"/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sz="2000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29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Gastrointestinal Anthrax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</a:t>
            </a:r>
            <a:r>
              <a:rPr lang="en-US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Digesting undercooked meat containing spores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Spores are consumed after eating undercooked meat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digestive tract        germinate and produce bacteria              release exotoxins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degrading intestinal walls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bacteria to spread directly into the bloodstream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105400" y="2971800"/>
            <a:ext cx="457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810000" y="3429000"/>
            <a:ext cx="7620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6248400" y="3733800"/>
            <a:ext cx="46038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6096000" y="47244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5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>
                <a:solidFill>
                  <a:srgbClr val="7030A0"/>
                </a:solidFill>
              </a:rPr>
              <a:t/>
            </a:r>
            <a:br>
              <a:rPr lang="en-US" sz="3600" u="sng">
                <a:solidFill>
                  <a:srgbClr val="7030A0"/>
                </a:solidFill>
              </a:rPr>
            </a:b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95400"/>
            <a:ext cx="9144000" cy="5181600"/>
          </a:xfrm>
        </p:spPr>
        <p:txBody>
          <a:bodyPr/>
          <a:lstStyle/>
          <a:p>
            <a:pPr marL="854075" lvl="1" indent="-388938">
              <a:buNone/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25% to 60% mortality rate-100% fatal </a:t>
            </a:r>
          </a:p>
          <a:p>
            <a:pPr marL="854075" lvl="1" indent="-388938">
              <a:buNone/>
              <a:defRPr/>
            </a:pP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Clinical Presentation</a:t>
            </a:r>
          </a:p>
          <a:p>
            <a:pPr marL="854075" lvl="1" indent="-388938">
              <a:buNone/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Abdominal pain </a:t>
            </a:r>
          </a:p>
          <a:p>
            <a:pPr marL="854075" lvl="1" indent="-388938">
              <a:buNone/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Inflammation of the intestinal tract, nausea, loss of appetite, vomiting, severe diarrhea</a:t>
            </a:r>
          </a:p>
          <a:p>
            <a:pPr marL="854075" lvl="1" indent="-388938">
              <a:buNone/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Hemorrhagic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ascites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54075" lvl="1" indent="-388938">
              <a:buNone/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bacilli 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gains entry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into  the circulation - lead to a life threatening toxemia</a:t>
            </a:r>
          </a:p>
          <a:p>
            <a:pPr marL="854075" lvl="1" indent="-388938">
              <a:buNone/>
              <a:defRPr/>
            </a:pP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Paracentesis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fluid may reveal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gram+ve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rods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2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Inhalation/pulmonary Anthrax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Wool sorters disease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Inhalation of spores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Early presentation mimics an influenza-like illness, with fever, malaise, and cough, progress to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fulminant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disease and ultimate respiratory collapse, 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19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99271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Inhalation/pulmonary Anthrax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967133" y="1706881"/>
            <a:ext cx="8229600" cy="460692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spores are inhaled</a:t>
            </a:r>
          </a:p>
          <a:p>
            <a:pPr>
              <a:buFont typeface="Wingdings" panose="05000000000000000000" pitchFamily="2" charset="2"/>
              <a:buNone/>
            </a:pPr>
            <a:endParaRPr lang="en-US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lodge in the alveolar spaces</a:t>
            </a:r>
          </a:p>
          <a:p>
            <a:pPr>
              <a:buFont typeface="Wingdings" panose="05000000000000000000" pitchFamily="2" charset="2"/>
              <a:buNone/>
            </a:pPr>
            <a:endParaRPr lang="en-US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Alveolar macrophages engulf the spores.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Spores germinate within macrophages </a:t>
            </a:r>
          </a:p>
          <a:p>
            <a:pPr>
              <a:buFont typeface="Wingdings" panose="05000000000000000000" pitchFamily="2" charset="2"/>
              <a:buNone/>
            </a:pPr>
            <a:endParaRPr lang="en-US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Bacteria proceed to lymph nodes        spread into bloodstream             begin to release the </a:t>
            </a:r>
            <a:r>
              <a:rPr lang="en-US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exotoxins</a:t>
            </a:r>
            <a:endParaRPr lang="en-US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715000" y="2057400"/>
            <a:ext cx="76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715000" y="3124200"/>
            <a:ext cx="76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5715000" y="4114800"/>
            <a:ext cx="76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715000" y="5181600"/>
            <a:ext cx="76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7239000" y="58674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191000" y="6324600"/>
            <a:ext cx="914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4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Symptoms of Inhalation Anthrax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 symptoms: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sore throat, mild fever, muscle aches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Severe difficulty breathing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Septic shock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meningitis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Respiratory failure resulting in death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6360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57068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Lab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9822" y="1758462"/>
            <a:ext cx="10293201" cy="4825218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spcBef>
                <a:spcPct val="0"/>
              </a:spcBef>
              <a:buNone/>
              <a:tabLst>
                <a:tab pos="457200" algn="l"/>
              </a:tabLst>
              <a:defRPr/>
            </a:pPr>
            <a:r>
              <a:rPr lang="en-US" sz="9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Samples are collected depending on the site affected</a:t>
            </a:r>
            <a:r>
              <a:rPr lang="en-US" sz="9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en-US" sz="9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  <a:tabLst>
                <a:tab pos="457200" algn="l"/>
              </a:tabLst>
              <a:defRPr/>
            </a:pPr>
            <a:r>
              <a:rPr lang="en-US" sz="9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 Swab samples from </a:t>
            </a:r>
            <a:r>
              <a:rPr lang="en-US" sz="9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cutaneous</a:t>
            </a:r>
            <a:r>
              <a:rPr lang="en-US" sz="9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lesions </a:t>
            </a:r>
          </a:p>
          <a:p>
            <a:pPr marL="0" indent="0" algn="just">
              <a:spcBef>
                <a:spcPct val="0"/>
              </a:spcBef>
              <a:buNone/>
              <a:tabLst>
                <a:tab pos="457200" algn="l"/>
              </a:tabLst>
              <a:defRPr/>
            </a:pPr>
            <a:r>
              <a:rPr lang="en-US" sz="9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and blood cultures.</a:t>
            </a:r>
          </a:p>
          <a:p>
            <a:pPr marL="0" indent="0" algn="just">
              <a:spcBef>
                <a:spcPct val="0"/>
              </a:spcBef>
              <a:buNone/>
              <a:tabLst>
                <a:tab pos="457200" algn="l"/>
              </a:tabLst>
              <a:defRPr/>
            </a:pPr>
            <a:r>
              <a:rPr lang="en-US" sz="9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2. Sputum and blood for pulmonary anthrax</a:t>
            </a:r>
          </a:p>
          <a:p>
            <a:pPr marL="0" indent="0" algn="just">
              <a:spcBef>
                <a:spcPct val="0"/>
              </a:spcBef>
              <a:buNone/>
              <a:tabLst>
                <a:tab pos="457200" algn="l"/>
              </a:tabLst>
              <a:defRPr/>
            </a:pPr>
            <a:r>
              <a:rPr lang="en-US" sz="9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3. Gastric aspirate, feces and blood for enteric anthrax.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sz="9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Gram stain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sz="9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Culture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sz="9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Serological – Ag </a:t>
            </a:r>
            <a:r>
              <a:rPr lang="en-US" sz="9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demostration</a:t>
            </a:r>
            <a:r>
              <a:rPr lang="en-US" sz="9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spcBef>
                <a:spcPct val="0"/>
              </a:spcBef>
              <a:buNone/>
              <a:tabLst>
                <a:tab pos="457200" algn="l"/>
              </a:tabLst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  <a:tabLst>
                <a:tab pos="457200" algn="l"/>
              </a:tabLst>
              <a:defRPr/>
            </a:pPr>
            <a:endParaRPr lang="en-US" sz="3200" dirty="0">
              <a:cs typeface="Arial" pitchFamily="34" charset="0"/>
            </a:endParaRPr>
          </a:p>
          <a:p>
            <a:pPr marL="0" indent="0" algn="just">
              <a:spcBef>
                <a:spcPct val="0"/>
              </a:spcBef>
              <a:tabLst>
                <a:tab pos="457200" algn="l"/>
              </a:tabLst>
              <a:defRPr/>
            </a:pPr>
            <a:endParaRPr lang="en-US" sz="3200" dirty="0">
              <a:cs typeface="Arial" pitchFamily="34" charset="0"/>
            </a:endParaRPr>
          </a:p>
          <a:p>
            <a:pPr marL="0" indent="0" algn="just">
              <a:spcBef>
                <a:spcPct val="0"/>
              </a:spcBef>
              <a:tabLst>
                <a:tab pos="457200" algn="l"/>
              </a:tabLst>
              <a:defRPr/>
            </a:pPr>
            <a:endParaRPr lang="en-US" sz="3200" dirty="0">
              <a:cs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65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228600"/>
            <a:ext cx="8766175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ANTHRACOID BACILLI/PSEUDO ANTHRAX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2136776" y="1600200"/>
            <a:ext cx="7921625" cy="4876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pathogenic aerobic spore bearing bacilli resembling B.anthrax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Bacillus cereus- </a:t>
            </a:r>
            <a:r>
              <a:rPr lang="en-US" i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pathogenic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Bacillus subtilis</a:t>
            </a:r>
            <a:r>
              <a:rPr lang="en-US" i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B.coagulans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B.steatothermophilus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B.licheniformis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B.thuringiensis </a:t>
            </a:r>
          </a:p>
          <a:p>
            <a:endParaRPr lang="en-US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97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>
                <a:solidFill>
                  <a:srgbClr val="7030A0"/>
                </a:solidFill>
              </a:rPr>
              <a:t>               BACILLUS CEREUS</a:t>
            </a:r>
          </a:p>
        </p:txBody>
      </p:sp>
      <p:sp>
        <p:nvSpPr>
          <p:cNvPr id="31747" name="Rectangle 1027"/>
          <p:cNvSpPr>
            <a:spLocks noGrp="1" noChangeArrowheads="1"/>
          </p:cNvSpPr>
          <p:nvPr>
            <p:ph idx="1"/>
          </p:nvPr>
        </p:nvSpPr>
        <p:spPr>
          <a:xfrm>
            <a:off x="1524001" y="1600200"/>
            <a:ext cx="8766175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x 3-4 µm, rod shaped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Large, motile, saprophytic  bacillus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Heat resistant spores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 foodborne illness,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"Fried Rice Syndrome" 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935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030A0"/>
                </a:solidFill>
              </a:rPr>
              <a:t>Cultural characteristics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SHEEP BLOOD AGAR.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Large colonies are surroundend by a wide zone of beta-hemolysis hemolysis</a:t>
            </a:r>
          </a:p>
        </p:txBody>
      </p:sp>
    </p:spTree>
    <p:extLst>
      <p:ext uri="{BB962C8B-B14F-4D97-AF65-F5344CB8AC3E}">
        <p14:creationId xmlns:p14="http://schemas.microsoft.com/office/powerpoint/2010/main" val="36890226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>
                <a:solidFill>
                  <a:srgbClr val="7030A0"/>
                </a:solidFill>
              </a:rPr>
              <a:t>BACILLUS CEREUS </a:t>
            </a:r>
            <a:r>
              <a:rPr lang="en-US" smtClean="0">
                <a:solidFill>
                  <a:srgbClr val="7030A0"/>
                </a:solidFill>
              </a:rPr>
              <a:t>AGAR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524001" y="1600200"/>
            <a:ext cx="8766175" cy="4495800"/>
          </a:xfrm>
        </p:spPr>
        <p:txBody>
          <a:bodyPr/>
          <a:lstStyle/>
          <a:p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medium used for the detection and enumeration of spores and vegetative forms of </a:t>
            </a:r>
            <a:r>
              <a:rPr lang="en-US" i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Bacillus cereus </a:t>
            </a: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food products</a:t>
            </a:r>
          </a:p>
          <a:p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5mm in diameter and   have a distinctive peacock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blue colour surrounded   by a egg yolk  precipitate of the same  colour.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13968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33400" indent="-533400">
              <a:buNone/>
              <a:defRPr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Spore forming</a:t>
            </a:r>
          </a:p>
          <a:p>
            <a:pPr marL="533400" indent="-533400"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Bacillus</a:t>
            </a:r>
          </a:p>
          <a:p>
            <a:pPr marL="533400" indent="-533400"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Clostridium</a:t>
            </a:r>
          </a:p>
          <a:p>
            <a:pPr marL="533400" indent="-533400">
              <a:buNone/>
              <a:defRPr/>
            </a:pPr>
            <a:endParaRPr lang="en-US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buNone/>
              <a:defRPr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Non spore forming</a:t>
            </a:r>
          </a:p>
          <a:p>
            <a:pPr marL="533400" indent="-533400">
              <a:buNone/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Corynebacterium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5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Virulence and Pathogenicity: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1524001" y="1600200"/>
            <a:ext cx="8766175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ability to form endospores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r>
              <a:rPr lang="en-US" sz="32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Cereolysin- haemolysin</a:t>
            </a:r>
          </a:p>
          <a:p>
            <a:r>
              <a:rPr lang="en-US" sz="32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phospholipase C group of enzymes – acts on  phospholipase C &amp; sphingomyelin of cell membranes.</a:t>
            </a:r>
          </a:p>
          <a:p>
            <a:r>
              <a:rPr lang="en-US" sz="32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Toxins -  enterotoxins and emetic toxins. </a:t>
            </a:r>
          </a:p>
          <a:p>
            <a:pPr>
              <a:buFont typeface="Wingdings" panose="05000000000000000000" pitchFamily="2" charset="2"/>
              <a:buNone/>
            </a:pPr>
            <a:endParaRPr lang="en-US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0723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Toxins </a:t>
            </a:r>
            <a:endParaRPr lang="en-US" smtClean="0">
              <a:solidFill>
                <a:srgbClr val="7030A0"/>
              </a:solidFill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b="1">
                <a:solidFill>
                  <a:srgbClr val="7030A0"/>
                </a:solidFill>
              </a:rPr>
              <a:t>   Enterotoxin</a:t>
            </a:r>
            <a:r>
              <a:rPr lang="en-US">
                <a:solidFill>
                  <a:srgbClr val="7030A0"/>
                </a:solidFill>
              </a:rPr>
              <a:t> - 38000-46000 daltons –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</a:rPr>
              <a:t>   mucosal damage, fluid accumulation.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</a:rPr>
              <a:t>    Heat labile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</a:rPr>
              <a:t>    </a:t>
            </a:r>
            <a:r>
              <a:rPr lang="en-US" b="1">
                <a:solidFill>
                  <a:srgbClr val="7030A0"/>
                </a:solidFill>
              </a:rPr>
              <a:t>Emetic toxin/</a:t>
            </a:r>
            <a:r>
              <a:rPr lang="en-US" i="1">
                <a:solidFill>
                  <a:srgbClr val="7030A0"/>
                </a:solidFill>
              </a:rPr>
              <a:t> </a:t>
            </a:r>
            <a:r>
              <a:rPr lang="en-US" b="1" i="1">
                <a:solidFill>
                  <a:srgbClr val="7030A0"/>
                </a:solidFill>
              </a:rPr>
              <a:t>cereulide</a:t>
            </a:r>
            <a:r>
              <a:rPr lang="en-US" b="1">
                <a:solidFill>
                  <a:srgbClr val="7030A0"/>
                </a:solidFill>
              </a:rPr>
              <a:t> </a:t>
            </a:r>
            <a:r>
              <a:rPr lang="en-US">
                <a:solidFill>
                  <a:srgbClr val="7030A0"/>
                </a:solidFill>
              </a:rPr>
              <a:t>–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</a:rPr>
              <a:t>    Pre formed  heat and acid stable 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i="1">
                <a:solidFill>
                  <a:srgbClr val="7030A0"/>
                </a:solidFill>
              </a:rPr>
              <a:t>     effects the </a:t>
            </a:r>
            <a:r>
              <a:rPr lang="en-US">
                <a:solidFill>
                  <a:srgbClr val="7030A0"/>
                </a:solidFill>
              </a:rPr>
              <a:t>potassium ion channel that alters the cell membrane permeability of nerve cells or activate serotonin receptors,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</a:rPr>
              <a:t>   leading to increased afferent vagus nerve stimulation</a:t>
            </a:r>
          </a:p>
        </p:txBody>
      </p:sp>
    </p:spTree>
    <p:extLst>
      <p:ext uri="{BB962C8B-B14F-4D97-AF65-F5344CB8AC3E}">
        <p14:creationId xmlns:p14="http://schemas.microsoft.com/office/powerpoint/2010/main" val="26058997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775" y="304800"/>
            <a:ext cx="81534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7030A0"/>
                </a:solidFill>
              </a:rPr>
              <a:t>Reproduction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1981200" y="1066801"/>
            <a:ext cx="8229600" cy="50641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30 °C (86 °F), a population of </a:t>
            </a:r>
            <a:r>
              <a:rPr lang="en-US" i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cereus</a:t>
            </a: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can double in as little as 20 minutes or as long as 3 hours, depending on the food product.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81200" y="3032126"/>
          <a:ext cx="8077200" cy="34639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92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23111">
                <a:tc>
                  <a:txBody>
                    <a:bodyPr/>
                    <a:lstStyle/>
                    <a:p>
                      <a:r>
                        <a:rPr kumimoji="0" lang="en-US" sz="2400" kern="1200" dirty="0" smtClean="0"/>
                        <a:t>          Food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kumimoji="0" lang="en-US" sz="2400" kern="1200" dirty="0" smtClean="0"/>
                        <a:t>Minutes to double, 30 °C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kumimoji="0" lang="en-US" sz="2400" kern="1200" dirty="0" smtClean="0"/>
                        <a:t>Hours to multiply by 1,000,000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 marT="45728" marB="45728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80271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Milk</a:t>
                      </a: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20–36</a:t>
                      </a: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6.6 - 12</a:t>
                      </a:r>
                    </a:p>
                  </a:txBody>
                  <a:tcPr marT="45728" marB="45728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80271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Cooked rice</a:t>
                      </a: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7030A0"/>
                          </a:solidFill>
                        </a:rPr>
                        <a:t>26–31</a:t>
                      </a: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8.6 - 10.3</a:t>
                      </a:r>
                    </a:p>
                  </a:txBody>
                  <a:tcPr marT="45728" marB="45728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80271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Infant formula</a:t>
                      </a: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7030A0"/>
                          </a:solidFill>
                        </a:rPr>
                        <a:t>56</a:t>
                      </a: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18.6</a:t>
                      </a:r>
                    </a:p>
                  </a:txBody>
                  <a:tcPr marT="45728" marB="45728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7019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1981200" y="122238"/>
            <a:ext cx="7543800" cy="1020762"/>
          </a:xfrm>
        </p:spPr>
        <p:txBody>
          <a:bodyPr/>
          <a:lstStyle/>
          <a:p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 poisoning 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i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cereus</a:t>
            </a: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endospores are able to withstand relatively high temperatures, broad pH ranges, and a salt concentration of up to a 10%.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vegetative form starts growing when cooked food is exposed to warm temperatures over a prolonged period of time.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threshold number of </a:t>
            </a:r>
            <a:r>
              <a:rPr lang="en-US" i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cereus</a:t>
            </a: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is around 106 colony forming units (CFU) per gram of food ingested </a:t>
            </a:r>
          </a:p>
        </p:txBody>
      </p:sp>
    </p:spTree>
    <p:extLst>
      <p:ext uri="{BB962C8B-B14F-4D97-AF65-F5344CB8AC3E}">
        <p14:creationId xmlns:p14="http://schemas.microsoft.com/office/powerpoint/2010/main" val="34403752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030A0"/>
                </a:solidFill>
              </a:rPr>
              <a:t>Pathogenesis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8915400" cy="5257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Cooking temperatures less than or equal to 100 °C allows some spores to survive.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when food is then improperly refrigerated, allowing the endospores to germinate.</a:t>
            </a:r>
            <a:endParaRPr lang="en-US" u="sng" baseline="3000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Germination and growth generally occurs between 10–50 °C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Bacterial growth results in production of enterotoxins,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ingestion leads to two types of illness, diarrheal and emetic syndrome.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282805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1981200" y="122238"/>
            <a:ext cx="7543800" cy="1096962"/>
          </a:xfrm>
        </p:spPr>
        <p:txBody>
          <a:bodyPr/>
          <a:lstStyle/>
          <a:p>
            <a:r>
              <a:rPr lang="en-US" sz="2800">
                <a:solidFill>
                  <a:srgbClr val="7030A0"/>
                </a:solidFill>
              </a:rPr>
              <a:t>Food poisoning 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1981200" y="1371601"/>
            <a:ext cx="8229600" cy="475932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sz="32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Gastroenteritis- diarrhoeal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32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 borne infection  heat labile 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meat and vegetables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causes watery diarrhea, abdominal cramps, and pain. The symptoms can begin 6 to 15 hours after eating contaminated food. Last for 20-36 hrs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32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Emetic form.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intoxication  - heat stable -  Rice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causes nausea and vomiting that begins ½ hour to 6 hours after eating the contaminated food.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last for 8-10 hours.</a:t>
            </a:r>
          </a:p>
        </p:txBody>
      </p:sp>
    </p:spTree>
    <p:extLst>
      <p:ext uri="{BB962C8B-B14F-4D97-AF65-F5344CB8AC3E}">
        <p14:creationId xmlns:p14="http://schemas.microsoft.com/office/powerpoint/2010/main" val="42439569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030A0"/>
                </a:solidFill>
              </a:rPr>
              <a:t>Other manifestations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Chronic skin infections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Ocular infection – post traumatic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ophthalmitis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Pneumonia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Meningitis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9064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5" descr="HM00363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95400"/>
            <a:ext cx="2033588" cy="198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>
                <a:solidFill>
                  <a:srgbClr val="7030A0"/>
                </a:solidFill>
              </a:rPr>
              <a:t>Demonstation of large number of bacilli in food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018549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7543800" cy="838200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Ospe 1</a:t>
            </a:r>
            <a:r>
              <a:rPr lang="en-US" smtClean="0"/>
              <a:t> 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7925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5 year boy was brought to outpatient department complaining of fever and sore throat. On examination his temp. was 38.5°C, the tonsil area and pharynx were obviously inflammed with some foci of pus.</a:t>
            </a:r>
          </a:p>
          <a:p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differential diagnosis?</a:t>
            </a:r>
          </a:p>
          <a:p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investigation should be done?</a:t>
            </a:r>
          </a:p>
        </p:txBody>
      </p:sp>
    </p:spTree>
    <p:extLst>
      <p:ext uri="{BB962C8B-B14F-4D97-AF65-F5344CB8AC3E}">
        <p14:creationId xmlns:p14="http://schemas.microsoft.com/office/powerpoint/2010/main" val="30265753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Osce -2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1676400" y="1719263"/>
            <a:ext cx="8534400" cy="4411662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28 Year Old Female after an accident ,presented with a sudden onset of fever, right sided chest pain and productive cough of purulent sputum. </a:t>
            </a:r>
          </a:p>
          <a:p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examination her temperature was 39 °C. </a:t>
            </a:r>
          </a:p>
          <a:p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were Rhonci and dullness on the right side of the chest X-ray showed massive consolidation on the right side of the chest.</a:t>
            </a:r>
          </a:p>
          <a:p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investigation should be done?</a:t>
            </a:r>
          </a:p>
          <a:p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differential diagnosis?</a:t>
            </a:r>
          </a:p>
        </p:txBody>
      </p:sp>
    </p:spTree>
    <p:extLst>
      <p:ext uri="{BB962C8B-B14F-4D97-AF65-F5344CB8AC3E}">
        <p14:creationId xmlns:p14="http://schemas.microsoft.com/office/powerpoint/2010/main" val="2681921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BACILLUS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US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anthracis</a:t>
            </a:r>
            <a:endParaRPr lang="en-US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en-US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Bacillus cereus</a:t>
            </a:r>
          </a:p>
          <a:p>
            <a:pPr>
              <a:lnSpc>
                <a:spcPct val="90000"/>
              </a:lnSpc>
              <a:defRPr/>
            </a:pPr>
            <a:endParaRPr lang="en-US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US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subtilis</a:t>
            </a:r>
            <a:endParaRPr lang="en-US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en-US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78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Osce -3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5 year-old boy attended to the OP complaining of sore throat , fever (38.5°C), and a noticed pharyngeal pseudomembrane</a:t>
            </a:r>
          </a:p>
          <a:p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differential diagnosis? </a:t>
            </a:r>
          </a:p>
          <a:p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investigation should be done ?</a:t>
            </a:r>
          </a:p>
        </p:txBody>
      </p:sp>
    </p:spTree>
    <p:extLst>
      <p:ext uri="{BB962C8B-B14F-4D97-AF65-F5344CB8AC3E}">
        <p14:creationId xmlns:p14="http://schemas.microsoft.com/office/powerpoint/2010/main" val="13289586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/>
              <a:t>commons.wikimedia.org</a:t>
            </a:r>
          </a:p>
          <a:p>
            <a:r>
              <a:rPr lang="en-US" sz="3200"/>
              <a:t>en.wikipedia.org</a:t>
            </a:r>
          </a:p>
          <a:p>
            <a:r>
              <a:rPr lang="en-US" sz="3200">
                <a:cs typeface="Arial" panose="020B0604020202020204" pitchFamily="34" charset="0"/>
              </a:rPr>
              <a:t>Text Book of Microbiology-Anandanarayanan</a:t>
            </a:r>
          </a:p>
        </p:txBody>
      </p:sp>
    </p:spTree>
    <p:extLst>
      <p:ext uri="{BB962C8B-B14F-4D97-AF65-F5344CB8AC3E}">
        <p14:creationId xmlns:p14="http://schemas.microsoft.com/office/powerpoint/2010/main" val="480723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Characteristics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Gram +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Rod </a:t>
            </a:r>
          </a:p>
          <a:p>
            <a:pPr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Aerobic bacilli forming heat resistant spores</a:t>
            </a:r>
          </a:p>
          <a:p>
            <a:pPr>
              <a:defRPr/>
            </a:pP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Peritrichate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flagella ,</a:t>
            </a:r>
          </a:p>
          <a:p>
            <a:pPr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motile- except B anthrax</a:t>
            </a:r>
          </a:p>
          <a:p>
            <a:pPr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Facultative intracellular </a:t>
            </a:r>
          </a:p>
          <a:p>
            <a:pPr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27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i="1">
                <a:solidFill>
                  <a:srgbClr val="7030A0"/>
                </a:solidFill>
              </a:rPr>
              <a:t>Bacillus anthracis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Robert Koch-1876 isolated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4-8x1-1.5</a:t>
            </a: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m,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 or paired 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Encapsulated,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bamboo stick -arrangement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Non-motile ,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Spores are oval and  central .</a:t>
            </a:r>
            <a:endParaRPr lang="en-GB" sz="44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Spores are formed in culture, dead animal's tissue not in  the blood of infected animals</a:t>
            </a: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0297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solidFill>
                  <a:schemeClr val="accent2">
                    <a:lumMod val="50000"/>
                  </a:schemeClr>
                </a:solidFill>
              </a:rPr>
              <a:t>Culture</a:t>
            </a:r>
            <a:br>
              <a:rPr lang="en-US" sz="4000" dirty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90601"/>
            <a:ext cx="8229600" cy="51403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12 -45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ºC , pH- 7-7.4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Sporulation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-25- 30ºC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On nutrient agar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Grey,granular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,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2-3 mm,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irregular finger like edge.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72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5161" y="320040"/>
            <a:ext cx="10018713" cy="903849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Blood agar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Colonies have irregular borders and are </a:t>
            </a:r>
            <a:r>
              <a:rPr lang="en-US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non-hemolytic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Frosted glass appearance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52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81200" y="122238"/>
            <a:ext cx="7543800" cy="86836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Blood agar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1"/>
            <a:ext cx="8229600" cy="48355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Microscopic-"</a:t>
            </a:r>
            <a:r>
              <a:rPr lang="en-US" b="1" i="1" dirty="0">
                <a:solidFill>
                  <a:schemeClr val="accent2">
                    <a:lumMod val="50000"/>
                  </a:schemeClr>
                </a:solidFill>
              </a:rPr>
              <a:t>Medusa head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" or </a:t>
            </a:r>
            <a:r>
              <a:rPr lang="en-US" b="1" i="1" dirty="0">
                <a:solidFill>
                  <a:schemeClr val="accent2">
                    <a:lumMod val="50000"/>
                  </a:schemeClr>
                </a:solidFill>
              </a:rPr>
              <a:t>"Comet tail".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81200" y="2133600"/>
            <a:ext cx="3657600" cy="48323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Incubated overnight at 35ºC without carbon dioxide</a:t>
            </a:r>
          </a:p>
          <a:p>
            <a:pPr fontAlgn="t"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Non-hemolytic, non-pigmented, dry ground glass surface, edge irregular with comma projections, “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Medusa Head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38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87</TotalTime>
  <Words>1296</Words>
  <Application>Microsoft Office PowerPoint</Application>
  <PresentationFormat>Widescreen</PresentationFormat>
  <Paragraphs>249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Arial Narrow</vt:lpstr>
      <vt:lpstr>Calibri</vt:lpstr>
      <vt:lpstr>Corbel</vt:lpstr>
      <vt:lpstr>Symbol</vt:lpstr>
      <vt:lpstr>Times New Roman</vt:lpstr>
      <vt:lpstr>Wingdings</vt:lpstr>
      <vt:lpstr>Parallax</vt:lpstr>
      <vt:lpstr>Bacillus Anthracis  </vt:lpstr>
      <vt:lpstr>Clinically important Gram positive bacilli</vt:lpstr>
      <vt:lpstr> </vt:lpstr>
      <vt:lpstr>BACILLUS </vt:lpstr>
      <vt:lpstr>Characteristics </vt:lpstr>
      <vt:lpstr>Bacillus anthracis</vt:lpstr>
      <vt:lpstr>Culture </vt:lpstr>
      <vt:lpstr>Blood agar</vt:lpstr>
      <vt:lpstr>Blood agar</vt:lpstr>
      <vt:lpstr>Gelatin stab agar </vt:lpstr>
      <vt:lpstr>PLET MEDIA</vt:lpstr>
      <vt:lpstr>M’Fadyeans  reaction </vt:lpstr>
      <vt:lpstr> Resistance</vt:lpstr>
      <vt:lpstr>Virulence</vt:lpstr>
      <vt:lpstr> TOXINS </vt:lpstr>
      <vt:lpstr>B. anthracis diseases</vt:lpstr>
      <vt:lpstr>Three forms: </vt:lpstr>
      <vt:lpstr>Cutaneous Anthrax </vt:lpstr>
      <vt:lpstr>Pathogenesis of Cutaneous Anthrax </vt:lpstr>
      <vt:lpstr>Gastrointestinal Anthrax</vt:lpstr>
      <vt:lpstr> </vt:lpstr>
      <vt:lpstr>Inhalation/pulmonary Anthrax</vt:lpstr>
      <vt:lpstr>Inhalation/pulmonary Anthrax</vt:lpstr>
      <vt:lpstr>Symptoms of Inhalation Anthrax</vt:lpstr>
      <vt:lpstr>Lab diagnosis</vt:lpstr>
      <vt:lpstr>ANTHRACOID BACILLI/PSEUDO ANTHRAX</vt:lpstr>
      <vt:lpstr>               BACILLUS CEREUS</vt:lpstr>
      <vt:lpstr>Cultural characteristics</vt:lpstr>
      <vt:lpstr>BACILLUS CEREUS AGAR</vt:lpstr>
      <vt:lpstr>Virulence and Pathogenicity:</vt:lpstr>
      <vt:lpstr>Toxins </vt:lpstr>
      <vt:lpstr>Reproduction </vt:lpstr>
      <vt:lpstr>Food poisoning </vt:lpstr>
      <vt:lpstr>Pathogenesis</vt:lpstr>
      <vt:lpstr>Food poisoning </vt:lpstr>
      <vt:lpstr>Other manifestations</vt:lpstr>
      <vt:lpstr>PowerPoint Presentation</vt:lpstr>
      <vt:lpstr>Ospe 1 </vt:lpstr>
      <vt:lpstr>Osce -2</vt:lpstr>
      <vt:lpstr>Osce -3</vt:lpstr>
      <vt:lpstr>PowerPoint Presentation</vt:lpstr>
    </vt:vector>
  </TitlesOfParts>
  <Company>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 Positive Bacillus </dc:title>
  <dc:creator>COM-1</dc:creator>
  <cp:lastModifiedBy>MY PC</cp:lastModifiedBy>
  <cp:revision>10</cp:revision>
  <dcterms:created xsi:type="dcterms:W3CDTF">2019-02-22T10:00:23Z</dcterms:created>
  <dcterms:modified xsi:type="dcterms:W3CDTF">2021-11-05T07:09:45Z</dcterms:modified>
</cp:coreProperties>
</file>