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3"/>
  </p:notesMasterIdLst>
  <p:sldIdLst>
    <p:sldId id="256" r:id="rId2"/>
    <p:sldId id="258" r:id="rId3"/>
    <p:sldId id="277" r:id="rId4"/>
    <p:sldId id="278" r:id="rId5"/>
    <p:sldId id="257" r:id="rId6"/>
    <p:sldId id="259" r:id="rId7"/>
    <p:sldId id="270" r:id="rId8"/>
    <p:sldId id="271" r:id="rId9"/>
    <p:sldId id="287" r:id="rId10"/>
    <p:sldId id="288" r:id="rId11"/>
    <p:sldId id="289" r:id="rId12"/>
    <p:sldId id="300" r:id="rId13"/>
    <p:sldId id="301" r:id="rId14"/>
    <p:sldId id="303" r:id="rId15"/>
    <p:sldId id="302"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 id="317" r:id="rId30"/>
    <p:sldId id="318" r:id="rId31"/>
    <p:sldId id="319" r:id="rId32"/>
    <p:sldId id="320" r:id="rId33"/>
    <p:sldId id="321" r:id="rId34"/>
    <p:sldId id="322" r:id="rId35"/>
    <p:sldId id="323" r:id="rId36"/>
    <p:sldId id="324" r:id="rId37"/>
    <p:sldId id="325" r:id="rId38"/>
    <p:sldId id="326" r:id="rId39"/>
    <p:sldId id="327" r:id="rId40"/>
    <p:sldId id="328" r:id="rId41"/>
    <p:sldId id="329" r:id="rId42"/>
    <p:sldId id="330" r:id="rId43"/>
    <p:sldId id="331" r:id="rId44"/>
    <p:sldId id="332" r:id="rId45"/>
    <p:sldId id="264" r:id="rId46"/>
    <p:sldId id="260" r:id="rId47"/>
    <p:sldId id="261" r:id="rId48"/>
    <p:sldId id="263" r:id="rId49"/>
    <p:sldId id="265" r:id="rId50"/>
    <p:sldId id="266" r:id="rId51"/>
    <p:sldId id="333" r:id="rId52"/>
    <p:sldId id="267" r:id="rId53"/>
    <p:sldId id="268" r:id="rId54"/>
    <p:sldId id="279" r:id="rId55"/>
    <p:sldId id="280" r:id="rId56"/>
    <p:sldId id="281" r:id="rId57"/>
    <p:sldId id="282" r:id="rId58"/>
    <p:sldId id="283" r:id="rId59"/>
    <p:sldId id="284" r:id="rId60"/>
    <p:sldId id="285" r:id="rId61"/>
    <p:sldId id="286" r:id="rId62"/>
    <p:sldId id="290" r:id="rId63"/>
    <p:sldId id="291" r:id="rId64"/>
    <p:sldId id="292" r:id="rId65"/>
    <p:sldId id="272" r:id="rId66"/>
    <p:sldId id="269" r:id="rId67"/>
    <p:sldId id="273" r:id="rId68"/>
    <p:sldId id="274" r:id="rId69"/>
    <p:sldId id="275" r:id="rId70"/>
    <p:sldId id="276" r:id="rId71"/>
    <p:sldId id="334"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6600"/>
    <a:srgbClr val="660066"/>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varScale="1">
        <p:scale>
          <a:sx n="86" d="100"/>
          <a:sy n="86" d="100"/>
        </p:scale>
        <p:origin x="11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B84F77-95FD-4975-ABDC-4E3B97F90F12}" type="datetimeFigureOut">
              <a:rPr lang="en-US" smtClean="0"/>
              <a:pPr/>
              <a:t>12/28/2019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EFB74E-9EBA-4FD5-888E-5E31DA87564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A472E97-A686-4D7B-8FD8-2738A4FCE9A3}" type="datetime1">
              <a:rPr lang="en-US" smtClean="0"/>
              <a:pPr/>
              <a:t>12/28/2019</a:t>
            </a:fld>
            <a:endParaRPr lang="en-US"/>
          </a:p>
        </p:txBody>
      </p:sp>
      <p:sp>
        <p:nvSpPr>
          <p:cNvPr id="5" name="Footer Placeholder 4"/>
          <p:cNvSpPr>
            <a:spLocks noGrp="1"/>
          </p:cNvSpPr>
          <p:nvPr>
            <p:ph type="ftr" sz="quarter" idx="11"/>
          </p:nvPr>
        </p:nvSpPr>
        <p:spPr/>
        <p:txBody>
          <a:bodyPr/>
          <a:lstStyle/>
          <a:p>
            <a:r>
              <a:rPr lang="en-US" smtClean="0"/>
              <a:t>SKHMC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5D36287-E42C-41BF-9007-93E1C5A25477}" type="datetime1">
              <a:rPr lang="en-US" smtClean="0"/>
              <a:pPr/>
              <a:t>12/28/2019</a:t>
            </a:fld>
            <a:endParaRPr lang="en-US"/>
          </a:p>
        </p:txBody>
      </p:sp>
      <p:sp>
        <p:nvSpPr>
          <p:cNvPr id="5" name="Footer Placeholder 4"/>
          <p:cNvSpPr>
            <a:spLocks noGrp="1"/>
          </p:cNvSpPr>
          <p:nvPr>
            <p:ph type="ftr" sz="quarter" idx="11"/>
          </p:nvPr>
        </p:nvSpPr>
        <p:spPr/>
        <p:txBody>
          <a:bodyPr/>
          <a:lstStyle/>
          <a:p>
            <a:r>
              <a:rPr lang="en-US" smtClean="0"/>
              <a:t>SKHMC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11E0AA9-A360-4099-83A9-93F6CA1CB64D}" type="datetime1">
              <a:rPr lang="en-US" smtClean="0"/>
              <a:pPr/>
              <a:t>12/28/2019</a:t>
            </a:fld>
            <a:endParaRPr lang="en-US"/>
          </a:p>
        </p:txBody>
      </p:sp>
      <p:sp>
        <p:nvSpPr>
          <p:cNvPr id="5" name="Footer Placeholder 4"/>
          <p:cNvSpPr>
            <a:spLocks noGrp="1"/>
          </p:cNvSpPr>
          <p:nvPr>
            <p:ph type="ftr" sz="quarter" idx="11"/>
          </p:nvPr>
        </p:nvSpPr>
        <p:spPr/>
        <p:txBody>
          <a:bodyPr/>
          <a:lstStyle/>
          <a:p>
            <a:r>
              <a:rPr lang="en-US" smtClean="0"/>
              <a:t>SKHMC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EBE8B04-7782-4C4B-913B-04CA0F2DBA67}" type="datetime1">
              <a:rPr lang="en-US" smtClean="0"/>
              <a:pPr/>
              <a:t>12/28/2019</a:t>
            </a:fld>
            <a:endParaRPr lang="en-US"/>
          </a:p>
        </p:txBody>
      </p:sp>
      <p:sp>
        <p:nvSpPr>
          <p:cNvPr id="5" name="Footer Placeholder 4"/>
          <p:cNvSpPr>
            <a:spLocks noGrp="1"/>
          </p:cNvSpPr>
          <p:nvPr>
            <p:ph type="ftr" sz="quarter" idx="11"/>
          </p:nvPr>
        </p:nvSpPr>
        <p:spPr/>
        <p:txBody>
          <a:bodyPr/>
          <a:lstStyle/>
          <a:p>
            <a:r>
              <a:rPr lang="en-US" smtClean="0"/>
              <a:t>SKHMC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F082D8-DFD1-4502-962B-9AA712C85FDC}" type="datetime1">
              <a:rPr lang="en-US" smtClean="0"/>
              <a:pPr/>
              <a:t>12/28/2019</a:t>
            </a:fld>
            <a:endParaRPr lang="en-US"/>
          </a:p>
        </p:txBody>
      </p:sp>
      <p:sp>
        <p:nvSpPr>
          <p:cNvPr id="5" name="Footer Placeholder 4"/>
          <p:cNvSpPr>
            <a:spLocks noGrp="1"/>
          </p:cNvSpPr>
          <p:nvPr>
            <p:ph type="ftr" sz="quarter" idx="11"/>
          </p:nvPr>
        </p:nvSpPr>
        <p:spPr/>
        <p:txBody>
          <a:bodyPr/>
          <a:lstStyle/>
          <a:p>
            <a:r>
              <a:rPr lang="en-US" smtClean="0"/>
              <a:t>SKHMC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81FE198-95B7-490A-82DA-C11D77C26478}" type="datetime1">
              <a:rPr lang="en-US" smtClean="0"/>
              <a:pPr/>
              <a:t>12/28/2019</a:t>
            </a:fld>
            <a:endParaRPr lang="en-US"/>
          </a:p>
        </p:txBody>
      </p:sp>
      <p:sp>
        <p:nvSpPr>
          <p:cNvPr id="6" name="Footer Placeholder 5"/>
          <p:cNvSpPr>
            <a:spLocks noGrp="1"/>
          </p:cNvSpPr>
          <p:nvPr>
            <p:ph type="ftr" sz="quarter" idx="11"/>
          </p:nvPr>
        </p:nvSpPr>
        <p:spPr/>
        <p:txBody>
          <a:bodyPr/>
          <a:lstStyle/>
          <a:p>
            <a:r>
              <a:rPr lang="en-US" smtClean="0"/>
              <a:t>SKHMC ,Dept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24DBDC8-E4BC-41D9-9B7B-91215661F088}" type="datetime1">
              <a:rPr lang="en-US" smtClean="0"/>
              <a:pPr/>
              <a:t>12/28/2019</a:t>
            </a:fld>
            <a:endParaRPr lang="en-US"/>
          </a:p>
        </p:txBody>
      </p:sp>
      <p:sp>
        <p:nvSpPr>
          <p:cNvPr id="8" name="Footer Placeholder 7"/>
          <p:cNvSpPr>
            <a:spLocks noGrp="1"/>
          </p:cNvSpPr>
          <p:nvPr>
            <p:ph type="ftr" sz="quarter" idx="11"/>
          </p:nvPr>
        </p:nvSpPr>
        <p:spPr/>
        <p:txBody>
          <a:bodyPr/>
          <a:lstStyle/>
          <a:p>
            <a:r>
              <a:rPr lang="en-US" smtClean="0"/>
              <a:t>SKHMC ,Dept of Repertory</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7CF665E-41EE-44EE-BF61-022C87B7F785}" type="datetime1">
              <a:rPr lang="en-US" smtClean="0"/>
              <a:pPr/>
              <a:t>12/28/2019</a:t>
            </a:fld>
            <a:endParaRPr lang="en-US"/>
          </a:p>
        </p:txBody>
      </p:sp>
      <p:sp>
        <p:nvSpPr>
          <p:cNvPr id="4" name="Footer Placeholder 3"/>
          <p:cNvSpPr>
            <a:spLocks noGrp="1"/>
          </p:cNvSpPr>
          <p:nvPr>
            <p:ph type="ftr" sz="quarter" idx="11"/>
          </p:nvPr>
        </p:nvSpPr>
        <p:spPr/>
        <p:txBody>
          <a:bodyPr/>
          <a:lstStyle/>
          <a:p>
            <a:r>
              <a:rPr lang="en-US" smtClean="0"/>
              <a:t>SKHMC ,Dept of Repertory</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537F07-C8DD-4426-9F02-F169E5712BEC}" type="datetime1">
              <a:rPr lang="en-US" smtClean="0"/>
              <a:pPr/>
              <a:t>12/28/2019</a:t>
            </a:fld>
            <a:endParaRPr lang="en-US"/>
          </a:p>
        </p:txBody>
      </p:sp>
      <p:sp>
        <p:nvSpPr>
          <p:cNvPr id="3" name="Footer Placeholder 2"/>
          <p:cNvSpPr>
            <a:spLocks noGrp="1"/>
          </p:cNvSpPr>
          <p:nvPr>
            <p:ph type="ftr" sz="quarter" idx="11"/>
          </p:nvPr>
        </p:nvSpPr>
        <p:spPr/>
        <p:txBody>
          <a:bodyPr/>
          <a:lstStyle/>
          <a:p>
            <a:r>
              <a:rPr lang="en-US" smtClean="0"/>
              <a:t>SKHMC ,Dept of Repertory</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EECB4-DC39-43AE-926A-4035E14C1C5A}" type="datetime1">
              <a:rPr lang="en-US" smtClean="0"/>
              <a:pPr/>
              <a:t>12/28/2019</a:t>
            </a:fld>
            <a:endParaRPr lang="en-US"/>
          </a:p>
        </p:txBody>
      </p:sp>
      <p:sp>
        <p:nvSpPr>
          <p:cNvPr id="6" name="Footer Placeholder 5"/>
          <p:cNvSpPr>
            <a:spLocks noGrp="1"/>
          </p:cNvSpPr>
          <p:nvPr>
            <p:ph type="ftr" sz="quarter" idx="11"/>
          </p:nvPr>
        </p:nvSpPr>
        <p:spPr/>
        <p:txBody>
          <a:bodyPr/>
          <a:lstStyle/>
          <a:p>
            <a:r>
              <a:rPr lang="en-US" smtClean="0"/>
              <a:t>SKHMC ,Dept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96AFF5-E90B-4752-8310-E6224EEA8E8E}" type="datetime1">
              <a:rPr lang="en-US" smtClean="0"/>
              <a:pPr/>
              <a:t>12/28/2019</a:t>
            </a:fld>
            <a:endParaRPr lang="en-US"/>
          </a:p>
        </p:txBody>
      </p:sp>
      <p:sp>
        <p:nvSpPr>
          <p:cNvPr id="6" name="Footer Placeholder 5"/>
          <p:cNvSpPr>
            <a:spLocks noGrp="1"/>
          </p:cNvSpPr>
          <p:nvPr>
            <p:ph type="ftr" sz="quarter" idx="11"/>
          </p:nvPr>
        </p:nvSpPr>
        <p:spPr/>
        <p:txBody>
          <a:bodyPr/>
          <a:lstStyle/>
          <a:p>
            <a:r>
              <a:rPr lang="en-US" smtClean="0"/>
              <a:t>SKHMC ,Dept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t="-53000" b="-5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4D075-B433-4D30-9985-742AE7917318}" type="datetime1">
              <a:rPr lang="en-US" smtClean="0"/>
              <a:pPr/>
              <a:t>12/28/2019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SKHMC ,Dept of Repertory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homeoint.org/books2/boenchar/sensorium.htm" TargetMode="External"/><Relationship Id="rId2" Type="http://schemas.openxmlformats.org/officeDocument/2006/relationships/hyperlink" Target="http://www.homeoint.org/books2/boenchar/mind.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homeoint.org/books2/boenchar/vertigo.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homeoint.org/books2/boenchar/headexternal.htm" TargetMode="External"/><Relationship Id="rId2" Type="http://schemas.openxmlformats.org/officeDocument/2006/relationships/hyperlink" Target="http://www.homeoint.org/books2/boenchar/headinternal.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homeoint.org/books2/boenchar/eyes.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homeoint.org/books2/boenchar/ears.htm" TargetMode="External"/><Relationship Id="rId2" Type="http://schemas.openxmlformats.org/officeDocument/2006/relationships/hyperlink" Target="http://www.homeoint.org/books2/boenchar/vision.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homeoint.org/books2/boenchar/coryza.htm" TargetMode="External"/><Relationship Id="rId2" Type="http://schemas.openxmlformats.org/officeDocument/2006/relationships/hyperlink" Target="http://www.homeoint.org/books2/boenchar/nose.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homeoint.org/books2/boenchar/face.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homeoint.org/books2/boenchar/teeth.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homeoint.org/books2/boenchar/mouth.ht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homeoint.org/books2/boenchar/thirst.htm" TargetMode="External"/><Relationship Id="rId2" Type="http://schemas.openxmlformats.org/officeDocument/2006/relationships/hyperlink" Target="http://www.homeoint.org/books2/boenchar/appetite.htm" TargetMode="External"/><Relationship Id="rId1" Type="http://schemas.openxmlformats.org/officeDocument/2006/relationships/slideLayout" Target="../slideLayouts/slideLayout2.xml"/><Relationship Id="rId4" Type="http://schemas.openxmlformats.org/officeDocument/2006/relationships/hyperlink" Target="http://www.homeoint.org/books2/boenchar/taste.ht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homeoint.org/books2/boenchar/waterbrash.htm" TargetMode="External"/><Relationship Id="rId2" Type="http://schemas.openxmlformats.org/officeDocument/2006/relationships/hyperlink" Target="http://www.homeoint.org/books2/boenchar/eructation.ht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homeoint.org/books2/boenchar/nausea.htm" TargetMode="External"/><Relationship Id="rId2" Type="http://schemas.openxmlformats.org/officeDocument/2006/relationships/hyperlink" Target="http://www.homeoint.org/books2/boenchar/hiccough.ht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homeoint.org/books2/boenchar/hypochondria.htm" TargetMode="External"/><Relationship Id="rId2" Type="http://schemas.openxmlformats.org/officeDocument/2006/relationships/hyperlink" Target="http://www.homeoint.org/books2/boenchar/stomach.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homeoint.org/books2/boenchar/abdomenexternal.htm" TargetMode="External"/><Relationship Id="rId2" Type="http://schemas.openxmlformats.org/officeDocument/2006/relationships/hyperlink" Target="http://www.homeoint.org/books2/boenchar/abdomen.htm" TargetMode="External"/><Relationship Id="rId1" Type="http://schemas.openxmlformats.org/officeDocument/2006/relationships/slideLayout" Target="../slideLayouts/slideLayout2.xml"/><Relationship Id="rId4" Type="http://schemas.openxmlformats.org/officeDocument/2006/relationships/hyperlink" Target="http://www.homeoint.org/books2/boenchar/inguinal.htm"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homeoint.org/books2/boenchar/stool.htm" TargetMode="External"/><Relationship Id="rId2" Type="http://schemas.openxmlformats.org/officeDocument/2006/relationships/hyperlink" Target="http://www.homeoint.org/books2/boenchar/flatulence.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homeoint.org/books2/boenchar/perineum.htm" TargetMode="External"/><Relationship Id="rId2" Type="http://schemas.openxmlformats.org/officeDocument/2006/relationships/hyperlink" Target="http://www.homeoint.org/books2/boenchar/anus.htm" TargetMode="External"/><Relationship Id="rId1" Type="http://schemas.openxmlformats.org/officeDocument/2006/relationships/slideLayout" Target="../slideLayouts/slideLayout2.xml"/><Relationship Id="rId4" Type="http://schemas.openxmlformats.org/officeDocument/2006/relationships/hyperlink" Target="http://www.homeoint.org/books2/boenchar/prostate.htm"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www.homeoint.org/books2/boenchar/urine.ht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homeoint.org/books2/boenchar/genitalia.htm" TargetMode="External"/><Relationship Id="rId2" Type="http://schemas.openxmlformats.org/officeDocument/2006/relationships/hyperlink" Target="http://www.homeoint.org/books2/boenchar/urinary.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homeoint.org/books2/boenchar/female.htm" TargetMode="External"/><Relationship Id="rId2" Type="http://schemas.openxmlformats.org/officeDocument/2006/relationships/hyperlink" Target="http://www.homeoint.org/books2/boenchar/male.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homeoint.org/books2/boenchar/menstruation.htm" TargetMode="External"/><Relationship Id="rId2" Type="http://schemas.openxmlformats.org/officeDocument/2006/relationships/hyperlink" Target="http://www.homeoint.org/books2/boenchar/sexual.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homeoint.org/books2/boenchar/respiration.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homeoint.org/books2/boenchar/larynx.htm" TargetMode="External"/><Relationship Id="rId2" Type="http://schemas.openxmlformats.org/officeDocument/2006/relationships/hyperlink" Target="http://www.homeoint.org/books2/boenchar/cough.ht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homeoint.org/books2/boenchar/neck.htm" TargetMode="External"/><Relationship Id="rId2" Type="http://schemas.openxmlformats.org/officeDocument/2006/relationships/hyperlink" Target="http://www.homeoint.org/books2/boenchar/voice.ht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homeoint.org/books2/boenchar/chest.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homeoint.org/books2/boenchar/back.ht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homeoint.org/books2/boenchar/lowerextremities.htm" TargetMode="External"/><Relationship Id="rId2" Type="http://schemas.openxmlformats.org/officeDocument/2006/relationships/hyperlink" Target="http://www.homeoint.org/books2/boenchar/upperextremities.ht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homeoint.org/books2/boenchar/glands.htm" TargetMode="External"/><Relationship Id="rId2" Type="http://schemas.openxmlformats.org/officeDocument/2006/relationships/hyperlink" Target="http://www.homeoint.org/books2/boenchar/sensationsa.htm" TargetMode="External"/><Relationship Id="rId1" Type="http://schemas.openxmlformats.org/officeDocument/2006/relationships/slideLayout" Target="../slideLayouts/slideLayout2.xml"/><Relationship Id="rId5" Type="http://schemas.openxmlformats.org/officeDocument/2006/relationships/hyperlink" Target="http://www.homeoint.org/books2/boenchar/skin.htm" TargetMode="External"/><Relationship Id="rId4" Type="http://schemas.openxmlformats.org/officeDocument/2006/relationships/hyperlink" Target="http://www.homeoint.org/books2/boenchar/bones.htm"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www.homeoint.org/books2/boenchar/dreams.htm" TargetMode="External"/><Relationship Id="rId2" Type="http://schemas.openxmlformats.org/officeDocument/2006/relationships/hyperlink" Target="http://www.homeoint.org/books2/boenchar/sleep.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homeoint.org/books2/boenchar/blood.htm" TargetMode="External"/><Relationship Id="rId2" Type="http://schemas.openxmlformats.org/officeDocument/2006/relationships/hyperlink" Target="http://www.homeoint.org/books2/boenchar/fever.htm" TargetMode="External"/><Relationship Id="rId1" Type="http://schemas.openxmlformats.org/officeDocument/2006/relationships/slideLayout" Target="../slideLayouts/slideLayout2.xml"/><Relationship Id="rId4" Type="http://schemas.openxmlformats.org/officeDocument/2006/relationships/hyperlink" Target="http://www.homeoint.org/books2/boenchar/circulation.htm"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www.homeoint.org/books2/boenchar/feverchill.ht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homeoint.org/books2/boenchar/heat.ht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homeoint.org/books2/boenchar/compoundfever.htm" TargetMode="External"/><Relationship Id="rId2" Type="http://schemas.openxmlformats.org/officeDocument/2006/relationships/hyperlink" Target="http://www.homeoint.org/books2/boenchar/sweat.ht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homeoint.org/books2/boenchar/conditionsa.htm" TargetMode="External"/><Relationship Id="rId2" Type="http://schemas.openxmlformats.org/officeDocument/2006/relationships/hyperlink" Target="http://www.homeoint.org/books2/boenchar/time.htm"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t="-53000" b="-5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052736"/>
            <a:ext cx="7772400" cy="1470025"/>
          </a:xfrm>
        </p:spPr>
        <p:txBody>
          <a:bodyPr>
            <a:noAutofit/>
          </a:bodyPr>
          <a:lstStyle/>
          <a:p>
            <a:r>
              <a:rPr lang="en-US" sz="4800" b="1" dirty="0" smtClean="0">
                <a:solidFill>
                  <a:srgbClr val="660066"/>
                </a:solidFill>
                <a:latin typeface="Algerian" pitchFamily="82" charset="0"/>
              </a:rPr>
              <a:t>BOGER </a:t>
            </a:r>
            <a:br>
              <a:rPr lang="en-US" sz="4800" b="1" dirty="0" smtClean="0">
                <a:solidFill>
                  <a:srgbClr val="660066"/>
                </a:solidFill>
                <a:latin typeface="Algerian" pitchFamily="82" charset="0"/>
              </a:rPr>
            </a:br>
            <a:r>
              <a:rPr lang="en-US" sz="4800" b="1" dirty="0" smtClean="0">
                <a:solidFill>
                  <a:srgbClr val="660066"/>
                </a:solidFill>
                <a:latin typeface="Algerian" pitchFamily="82" charset="0"/>
              </a:rPr>
              <a:t>BOENNINGHAUSEN’S CHARACTERISTIC</a:t>
            </a:r>
            <a:br>
              <a:rPr lang="en-US" sz="4800" b="1" dirty="0" smtClean="0">
                <a:solidFill>
                  <a:srgbClr val="660066"/>
                </a:solidFill>
                <a:latin typeface="Algerian" pitchFamily="82" charset="0"/>
              </a:rPr>
            </a:br>
            <a:r>
              <a:rPr lang="en-US" sz="4800" b="1" dirty="0" smtClean="0">
                <a:solidFill>
                  <a:srgbClr val="660066"/>
                </a:solidFill>
                <a:latin typeface="Algerian" pitchFamily="82" charset="0"/>
              </a:rPr>
              <a:t>REPERTORY</a:t>
            </a:r>
            <a:endParaRPr lang="en-US" sz="4800" b="1" dirty="0">
              <a:solidFill>
                <a:srgbClr val="660066"/>
              </a:solidFill>
              <a:latin typeface="Algerian" pitchFamily="82" charset="0"/>
            </a:endParaRPr>
          </a:p>
        </p:txBody>
      </p:sp>
      <p:sp>
        <p:nvSpPr>
          <p:cNvPr id="4" name="Footer Placeholder 3"/>
          <p:cNvSpPr>
            <a:spLocks noGrp="1"/>
          </p:cNvSpPr>
          <p:nvPr>
            <p:ph type="ftr" sz="quarter" idx="11"/>
          </p:nvPr>
        </p:nvSpPr>
        <p:spPr/>
        <p:txBody>
          <a:bodyPr/>
          <a:lstStyle/>
          <a:p>
            <a:r>
              <a:rPr lang="en-US" smtClean="0"/>
              <a:t>SKHMC ,Dept of Repertory</a:t>
            </a:r>
            <a:endParaRPr lang="en-US"/>
          </a:p>
        </p:txBody>
      </p:sp>
      <p:sp>
        <p:nvSpPr>
          <p:cNvPr id="5" name="TextBox 4"/>
          <p:cNvSpPr txBox="1"/>
          <p:nvPr/>
        </p:nvSpPr>
        <p:spPr>
          <a:xfrm>
            <a:off x="3995936" y="4077072"/>
            <a:ext cx="4608954" cy="1200329"/>
          </a:xfrm>
          <a:prstGeom prst="rect">
            <a:avLst/>
          </a:prstGeom>
          <a:noFill/>
        </p:spPr>
        <p:txBody>
          <a:bodyPr wrap="none" rtlCol="0">
            <a:spAutoFit/>
          </a:bodyPr>
          <a:lstStyle/>
          <a:p>
            <a:r>
              <a:rPr lang="en-US" dirty="0" err="1" smtClean="0">
                <a:latin typeface="Times New Roman" panose="02020603050405020304" pitchFamily="18" charset="0"/>
                <a:cs typeface="Times New Roman" panose="02020603050405020304" pitchFamily="18" charset="0"/>
              </a:rPr>
              <a:t>Dr.V.SATHISH</a:t>
            </a:r>
            <a:r>
              <a:rPr lang="en-US" dirty="0" smtClean="0">
                <a:latin typeface="Times New Roman" panose="02020603050405020304" pitchFamily="18" charset="0"/>
                <a:cs typeface="Times New Roman" panose="02020603050405020304" pitchFamily="18" charset="0"/>
              </a:rPr>
              <a:t> KUMAR, M.D (</a:t>
            </a:r>
            <a:r>
              <a:rPr lang="en-US" dirty="0" err="1" smtClean="0">
                <a:latin typeface="Times New Roman" panose="02020603050405020304" pitchFamily="18" charset="0"/>
                <a:cs typeface="Times New Roman" panose="02020603050405020304" pitchFamily="18" charset="0"/>
              </a:rPr>
              <a:t>Hom</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HOD and Professor, Department of Repertory</a:t>
            </a:r>
          </a:p>
          <a:p>
            <a:r>
              <a:rPr lang="en-US" dirty="0" err="1" smtClean="0">
                <a:latin typeface="Times New Roman" panose="02020603050405020304" pitchFamily="18" charset="0"/>
                <a:cs typeface="Times New Roman" panose="02020603050405020304" pitchFamily="18" charset="0"/>
              </a:rPr>
              <a:t>Sarada</a:t>
            </a:r>
            <a:r>
              <a:rPr lang="en-US" dirty="0" smtClean="0">
                <a:latin typeface="Times New Roman" panose="02020603050405020304" pitchFamily="18" charset="0"/>
                <a:cs typeface="Times New Roman" panose="02020603050405020304" pitchFamily="18" charset="0"/>
              </a:rPr>
              <a:t> Krishna Homoeopathic Medical College</a:t>
            </a:r>
          </a:p>
          <a:p>
            <a:r>
              <a:rPr lang="en-US" dirty="0" err="1" smtClean="0">
                <a:latin typeface="Times New Roman" panose="02020603050405020304" pitchFamily="18" charset="0"/>
                <a:cs typeface="Times New Roman" panose="02020603050405020304" pitchFamily="18" charset="0"/>
              </a:rPr>
              <a:t>Kulasekharam</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8694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rgbClr val="000066"/>
                </a:solidFill>
              </a:rPr>
              <a:t>ARRANGEMENT</a:t>
            </a:r>
            <a:endParaRPr lang="en-US" sz="4400" b="1" dirty="0">
              <a:solidFill>
                <a:srgbClr val="000066"/>
              </a:solidFill>
            </a:endParaRPr>
          </a:p>
        </p:txBody>
      </p:sp>
      <p:sp>
        <p:nvSpPr>
          <p:cNvPr id="3" name="Content Placeholder 2"/>
          <p:cNvSpPr>
            <a:spLocks noGrp="1"/>
          </p:cNvSpPr>
          <p:nvPr>
            <p:ph idx="1"/>
          </p:nvPr>
        </p:nvSpPr>
        <p:spPr/>
        <p:txBody>
          <a:bodyPr>
            <a:normAutofit/>
          </a:bodyPr>
          <a:lstStyle/>
          <a:p>
            <a:r>
              <a:rPr lang="en-US" sz="3200" dirty="0"/>
              <a:t>Most of the section of the book starts with the </a:t>
            </a:r>
            <a:r>
              <a:rPr lang="en-US" sz="3200" dirty="0" smtClean="0"/>
              <a:t>rubric </a:t>
            </a:r>
            <a:r>
              <a:rPr lang="en-US" sz="3200" dirty="0"/>
              <a:t>in general of the location, medicines </a:t>
            </a:r>
            <a:r>
              <a:rPr lang="en-US" sz="3200" dirty="0" smtClean="0"/>
              <a:t>capable </a:t>
            </a:r>
            <a:r>
              <a:rPr lang="en-US" sz="3200" dirty="0"/>
              <a:t>of producing symptoms in that part. </a:t>
            </a:r>
            <a:endParaRPr lang="en-US" sz="3200" dirty="0" smtClean="0"/>
          </a:p>
          <a:p>
            <a:r>
              <a:rPr lang="en-US" sz="3200" dirty="0" smtClean="0"/>
              <a:t>It is </a:t>
            </a:r>
            <a:r>
              <a:rPr lang="en-US" sz="3200" dirty="0"/>
              <a:t>subdivided into further parts. Followed b</a:t>
            </a:r>
            <a:r>
              <a:rPr lang="en-US" sz="3200" dirty="0" smtClean="0"/>
              <a:t>y sensations </a:t>
            </a:r>
            <a:endParaRPr lang="en-US" sz="3200" dirty="0"/>
          </a:p>
          <a:p>
            <a:r>
              <a:rPr lang="en-US" sz="3200" dirty="0" smtClean="0"/>
              <a:t>Each </a:t>
            </a:r>
            <a:r>
              <a:rPr lang="en-US" sz="3200" dirty="0"/>
              <a:t>sensation is subdivided under which parts </a:t>
            </a:r>
            <a:r>
              <a:rPr lang="en-US" sz="3200" dirty="0" smtClean="0"/>
              <a:t>are </a:t>
            </a:r>
            <a:r>
              <a:rPr lang="en-US" sz="3200" dirty="0"/>
              <a:t>mentioned</a:t>
            </a:r>
            <a:r>
              <a:rPr lang="en-US" sz="3200" dirty="0" smtClean="0"/>
              <a:t>.</a:t>
            </a:r>
            <a:endParaRPr lang="en-US" sz="3200"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3019429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800" dirty="0" smtClean="0"/>
              <a:t>1.Rubric </a:t>
            </a:r>
            <a:r>
              <a:rPr lang="en-US" sz="2800" dirty="0"/>
              <a:t>of location and sensation are mixed up and there is no separate headings.</a:t>
            </a:r>
          </a:p>
          <a:p>
            <a:pPr>
              <a:buNone/>
            </a:pPr>
            <a:r>
              <a:rPr lang="en-US" sz="2800" dirty="0" smtClean="0"/>
              <a:t>2.Time </a:t>
            </a:r>
            <a:endParaRPr lang="en-US" sz="2800" dirty="0"/>
          </a:p>
          <a:p>
            <a:pPr>
              <a:buNone/>
            </a:pPr>
            <a:r>
              <a:rPr lang="en-US" sz="2800" dirty="0" smtClean="0"/>
              <a:t>3.Aggravation </a:t>
            </a:r>
            <a:endParaRPr lang="en-US" sz="2800" dirty="0"/>
          </a:p>
          <a:p>
            <a:pPr>
              <a:buNone/>
            </a:pPr>
            <a:r>
              <a:rPr lang="en-US" sz="2800" dirty="0" smtClean="0"/>
              <a:t>4.Amelioration</a:t>
            </a:r>
            <a:endParaRPr lang="en-US" sz="2800" dirty="0"/>
          </a:p>
          <a:p>
            <a:pPr>
              <a:buNone/>
            </a:pPr>
            <a:r>
              <a:rPr lang="en-US" sz="2800" dirty="0" smtClean="0"/>
              <a:t>5.Concomitants </a:t>
            </a:r>
            <a:r>
              <a:rPr lang="en-US" sz="2800" dirty="0"/>
              <a:t>cross references</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810802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Chapters</a:t>
            </a:r>
            <a:r>
              <a:rPr lang="en-US" dirty="0" smtClean="0"/>
              <a:t>:</a:t>
            </a:r>
            <a:r>
              <a:rPr lang="en-US" sz="3100" dirty="0" smtClean="0"/>
              <a:t> </a:t>
            </a:r>
            <a:r>
              <a:rPr lang="en-US" sz="3100" dirty="0"/>
              <a:t>54 CHAPTERS AS PER THE INDEX</a:t>
            </a:r>
            <a:br>
              <a:rPr lang="en-US" sz="3100" dirty="0"/>
            </a:br>
            <a:r>
              <a:rPr lang="en-US" sz="3100" dirty="0" smtClean="0"/>
              <a:t> </a:t>
            </a:r>
            <a:r>
              <a:rPr lang="en-US" sz="3100" dirty="0"/>
              <a:t>(INCLUDING WORD INDEX)</a:t>
            </a:r>
          </a:p>
        </p:txBody>
      </p:sp>
      <p:sp>
        <p:nvSpPr>
          <p:cNvPr id="3" name="Content Placeholder 2"/>
          <p:cNvSpPr>
            <a:spLocks noGrp="1"/>
          </p:cNvSpPr>
          <p:nvPr>
            <p:ph idx="1"/>
          </p:nvPr>
        </p:nvSpPr>
        <p:spPr/>
        <p:txBody>
          <a:bodyPr>
            <a:normAutofit/>
          </a:bodyPr>
          <a:lstStyle/>
          <a:p>
            <a:r>
              <a:rPr lang="en-US" dirty="0" smtClean="0">
                <a:solidFill>
                  <a:schemeClr val="tx1">
                    <a:lumMod val="75000"/>
                    <a:lumOff val="25000"/>
                  </a:schemeClr>
                </a:solidFill>
                <a:hlinkClick r:id="rId2"/>
              </a:rPr>
              <a:t>Mind</a:t>
            </a:r>
            <a:r>
              <a:rPr lang="en-US" dirty="0"/>
              <a:t>. (p. 191)</a:t>
            </a:r>
            <a:br>
              <a:rPr lang="en-US" dirty="0"/>
            </a:br>
            <a:r>
              <a:rPr lang="en-US" dirty="0" smtClean="0"/>
              <a:t>	</a:t>
            </a:r>
            <a:r>
              <a:rPr lang="en-US" dirty="0" smtClean="0">
                <a:hlinkClick r:id="rId2"/>
              </a:rPr>
              <a:t>Time</a:t>
            </a:r>
            <a:r>
              <a:rPr lang="en-US" dirty="0"/>
              <a:t>. (p. 222)</a:t>
            </a:r>
            <a:br>
              <a:rPr lang="en-US" dirty="0"/>
            </a:br>
            <a:r>
              <a:rPr lang="en-US" dirty="0" smtClean="0"/>
              <a:t>	</a:t>
            </a:r>
            <a:r>
              <a:rPr lang="en-US" dirty="0" smtClean="0">
                <a:hlinkClick r:id="rId2"/>
              </a:rPr>
              <a:t>Aggravation</a:t>
            </a:r>
            <a:r>
              <a:rPr lang="en-US" dirty="0"/>
              <a:t>. (p. 223)</a:t>
            </a:r>
            <a:br>
              <a:rPr lang="en-US" dirty="0"/>
            </a:br>
            <a:r>
              <a:rPr lang="en-US" dirty="0" smtClean="0"/>
              <a:t>	</a:t>
            </a:r>
            <a:r>
              <a:rPr lang="en-US" dirty="0" smtClean="0">
                <a:hlinkClick r:id="rId2"/>
              </a:rPr>
              <a:t>Amelioration</a:t>
            </a:r>
            <a:r>
              <a:rPr lang="en-US" dirty="0"/>
              <a:t>. (p. 229)</a:t>
            </a:r>
            <a:br>
              <a:rPr lang="en-US" dirty="0"/>
            </a:br>
            <a:r>
              <a:rPr lang="en-US" dirty="0" smtClean="0"/>
              <a:t>	</a:t>
            </a:r>
            <a:r>
              <a:rPr lang="en-US" dirty="0" smtClean="0">
                <a:hlinkClick r:id="rId2"/>
              </a:rPr>
              <a:t>Concomitants</a:t>
            </a:r>
            <a:r>
              <a:rPr lang="en-US" dirty="0"/>
              <a:t>. (p. 229)</a:t>
            </a:r>
          </a:p>
          <a:p>
            <a:r>
              <a:rPr lang="en-US" b="1" dirty="0" err="1" smtClean="0"/>
              <a:t>SENSORIUM</a:t>
            </a:r>
            <a:r>
              <a:rPr lang="en-US" b="1" dirty="0" smtClean="0"/>
              <a:t>.</a:t>
            </a:r>
          </a:p>
          <a:p>
            <a:pPr>
              <a:buNone/>
            </a:pPr>
            <a:r>
              <a:rPr lang="en-US" dirty="0" smtClean="0">
                <a:hlinkClick r:id="rId3"/>
              </a:rPr>
              <a:t>	</a:t>
            </a:r>
            <a:r>
              <a:rPr lang="en-US" dirty="0" err="1" smtClean="0">
                <a:hlinkClick r:id="rId3"/>
              </a:rPr>
              <a:t>Sensorium</a:t>
            </a:r>
            <a:r>
              <a:rPr lang="en-US" dirty="0"/>
              <a:t>. (p. 236)</a:t>
            </a:r>
            <a:br>
              <a:rPr lang="en-US" dirty="0"/>
            </a:br>
            <a:r>
              <a:rPr lang="en-US" dirty="0" smtClean="0">
                <a:hlinkClick r:id="rId3"/>
              </a:rPr>
              <a:t>Aggravation </a:t>
            </a:r>
            <a:r>
              <a:rPr lang="en-US" dirty="0">
                <a:hlinkClick r:id="rId3"/>
              </a:rPr>
              <a:t>&amp; Amelioration</a:t>
            </a:r>
            <a:r>
              <a:rPr lang="en-US" dirty="0"/>
              <a:t>. (p. 238)</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29765883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lstStyle/>
          <a:p>
            <a:pPr marL="0" indent="0">
              <a:buNone/>
            </a:pPr>
            <a:r>
              <a:rPr lang="en-US" b="1" dirty="0" smtClean="0"/>
              <a:t>VERTIGO.</a:t>
            </a:r>
            <a:endParaRPr lang="en-US" b="1" dirty="0"/>
          </a:p>
          <a:p>
            <a:r>
              <a:rPr lang="en-US" dirty="0">
                <a:hlinkClick r:id="rId2"/>
              </a:rPr>
              <a:t>Vertigo</a:t>
            </a:r>
            <a:r>
              <a:rPr lang="en-US" dirty="0"/>
              <a:t>. (p. 239)</a:t>
            </a:r>
            <a:br>
              <a:rPr lang="en-US" dirty="0"/>
            </a:br>
            <a:r>
              <a:rPr lang="en-US" dirty="0">
                <a:hlinkClick r:id="rId2"/>
              </a:rPr>
              <a:t>Time</a:t>
            </a:r>
            <a:r>
              <a:rPr lang="en-US" dirty="0"/>
              <a:t>. (p. 241)</a:t>
            </a:r>
            <a:br>
              <a:rPr lang="en-US" dirty="0"/>
            </a:br>
            <a:r>
              <a:rPr lang="en-US" dirty="0">
                <a:hlinkClick r:id="rId2"/>
              </a:rPr>
              <a:t>Aggravation</a:t>
            </a:r>
            <a:r>
              <a:rPr lang="en-US" dirty="0"/>
              <a:t>. (p. 242)</a:t>
            </a:r>
            <a:br>
              <a:rPr lang="en-US" dirty="0"/>
            </a:br>
            <a:r>
              <a:rPr lang="en-US" dirty="0">
                <a:hlinkClick r:id="rId2"/>
              </a:rPr>
              <a:t>Amelioration</a:t>
            </a:r>
            <a:r>
              <a:rPr lang="en-US" dirty="0"/>
              <a:t>. (p. 246)</a:t>
            </a:r>
            <a:br>
              <a:rPr lang="en-US" dirty="0"/>
            </a:br>
            <a:r>
              <a:rPr lang="en-US" dirty="0">
                <a:hlinkClick r:id="rId2"/>
              </a:rPr>
              <a:t>Concomitants</a:t>
            </a:r>
            <a:r>
              <a:rPr lang="en-US" dirty="0"/>
              <a:t>. (p. 247)</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141280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r>
              <a:rPr lang="en-US" b="1" dirty="0"/>
              <a:t>HEAD-INTERNAL.</a:t>
            </a:r>
            <a:endParaRPr lang="en-US" dirty="0"/>
          </a:p>
          <a:p>
            <a:pPr marL="393192" lvl="1" indent="0">
              <a:buNone/>
            </a:pPr>
            <a:r>
              <a:rPr lang="en-US" dirty="0">
                <a:hlinkClick r:id="rId2"/>
              </a:rPr>
              <a:t>Head-Internal</a:t>
            </a:r>
            <a:r>
              <a:rPr lang="en-US" dirty="0"/>
              <a:t>. (p. 250)</a:t>
            </a:r>
            <a:br>
              <a:rPr lang="en-US" dirty="0"/>
            </a:br>
            <a:r>
              <a:rPr lang="en-US" dirty="0">
                <a:hlinkClick r:id="rId2"/>
              </a:rPr>
              <a:t>Time</a:t>
            </a:r>
            <a:r>
              <a:rPr lang="en-US" dirty="0"/>
              <a:t>. (p. 280)</a:t>
            </a:r>
            <a:br>
              <a:rPr lang="en-US" dirty="0"/>
            </a:br>
            <a:r>
              <a:rPr lang="en-US" dirty="0">
                <a:hlinkClick r:id="rId2"/>
              </a:rPr>
              <a:t>Aggravation</a:t>
            </a:r>
            <a:r>
              <a:rPr lang="en-US" dirty="0"/>
              <a:t>. (p. 281)</a:t>
            </a:r>
            <a:br>
              <a:rPr lang="en-US" dirty="0"/>
            </a:br>
            <a:r>
              <a:rPr lang="en-US" dirty="0">
                <a:hlinkClick r:id="rId2"/>
              </a:rPr>
              <a:t>Amelioration</a:t>
            </a:r>
            <a:r>
              <a:rPr lang="en-US" dirty="0"/>
              <a:t>. (p. 292)</a:t>
            </a:r>
          </a:p>
          <a:p>
            <a:r>
              <a:rPr lang="en-US" b="1" dirty="0"/>
              <a:t>HEAD-EXTERNAL.</a:t>
            </a:r>
          </a:p>
          <a:p>
            <a:pPr marL="365760" lvl="1" indent="0">
              <a:buNone/>
            </a:pPr>
            <a:r>
              <a:rPr lang="en-US" dirty="0" smtClean="0">
                <a:hlinkClick r:id="rId3"/>
              </a:rPr>
              <a:t>Head-External</a:t>
            </a:r>
            <a:r>
              <a:rPr lang="en-US" dirty="0"/>
              <a:t>. (p. 297)</a:t>
            </a:r>
            <a:br>
              <a:rPr lang="en-US" dirty="0"/>
            </a:br>
            <a:r>
              <a:rPr lang="en-US" dirty="0">
                <a:hlinkClick r:id="rId3"/>
              </a:rPr>
              <a:t>Time</a:t>
            </a:r>
            <a:r>
              <a:rPr lang="en-US" dirty="0"/>
              <a:t>. (p. 307)</a:t>
            </a:r>
            <a:br>
              <a:rPr lang="en-US" dirty="0"/>
            </a:br>
            <a:r>
              <a:rPr lang="en-US" dirty="0">
                <a:hlinkClick r:id="rId3"/>
              </a:rPr>
              <a:t>Aggravation</a:t>
            </a:r>
            <a:r>
              <a:rPr lang="en-US" dirty="0"/>
              <a:t>. (p. 307)</a:t>
            </a:r>
            <a:br>
              <a:rPr lang="en-US" dirty="0"/>
            </a:br>
            <a:r>
              <a:rPr lang="en-US" dirty="0">
                <a:hlinkClick r:id="rId3"/>
              </a:rPr>
              <a:t>Amelioration</a:t>
            </a:r>
            <a:r>
              <a:rPr lang="en-US" dirty="0"/>
              <a:t>. (p. 308)</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19983983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231879"/>
            <a:ext cx="8229600" cy="5626121"/>
          </a:xfrm>
        </p:spPr>
        <p:txBody>
          <a:bodyPr/>
          <a:lstStyle/>
          <a:p>
            <a:r>
              <a:rPr lang="en-US" b="1" dirty="0"/>
              <a:t>EYES.</a:t>
            </a:r>
          </a:p>
          <a:p>
            <a:pPr marL="393192" lvl="1" indent="0">
              <a:buNone/>
            </a:pPr>
            <a:r>
              <a:rPr lang="en-US" dirty="0">
                <a:hlinkClick r:id="rId2"/>
              </a:rPr>
              <a:t>Eyes</a:t>
            </a:r>
            <a:r>
              <a:rPr lang="en-US" dirty="0"/>
              <a:t>. (p. 309)</a:t>
            </a:r>
            <a:br>
              <a:rPr lang="en-US" dirty="0"/>
            </a:br>
            <a:r>
              <a:rPr lang="en-US" dirty="0">
                <a:hlinkClick r:id="rId2"/>
              </a:rPr>
              <a:t>Eyebrows</a:t>
            </a:r>
            <a:r>
              <a:rPr lang="en-US" dirty="0"/>
              <a:t>. (p. 320)</a:t>
            </a:r>
            <a:br>
              <a:rPr lang="en-US" dirty="0"/>
            </a:br>
            <a:r>
              <a:rPr lang="en-US" dirty="0">
                <a:hlinkClick r:id="rId2"/>
              </a:rPr>
              <a:t>Orbits</a:t>
            </a:r>
            <a:r>
              <a:rPr lang="en-US" dirty="0"/>
              <a:t>. (p. 321)</a:t>
            </a:r>
            <a:br>
              <a:rPr lang="en-US" dirty="0"/>
            </a:br>
            <a:r>
              <a:rPr lang="en-US" dirty="0">
                <a:hlinkClick r:id="rId2"/>
              </a:rPr>
              <a:t>Eyelids</a:t>
            </a:r>
            <a:r>
              <a:rPr lang="en-US" dirty="0"/>
              <a:t>. (p. 322)</a:t>
            </a:r>
            <a:br>
              <a:rPr lang="en-US" dirty="0"/>
            </a:br>
            <a:r>
              <a:rPr lang="en-US" dirty="0">
                <a:hlinkClick r:id="rId2"/>
              </a:rPr>
              <a:t>Canthi</a:t>
            </a:r>
            <a:r>
              <a:rPr lang="en-US" dirty="0"/>
              <a:t>. (p. 330)</a:t>
            </a:r>
            <a:br>
              <a:rPr lang="en-US" dirty="0"/>
            </a:br>
            <a:r>
              <a:rPr lang="en-US" dirty="0">
                <a:hlinkClick r:id="rId2"/>
              </a:rPr>
              <a:t>Time</a:t>
            </a:r>
            <a:r>
              <a:rPr lang="en-US" dirty="0"/>
              <a:t>. (p. 334)</a:t>
            </a:r>
            <a:br>
              <a:rPr lang="en-US" dirty="0"/>
            </a:br>
            <a:r>
              <a:rPr lang="en-US" dirty="0">
                <a:hlinkClick r:id="rId2"/>
              </a:rPr>
              <a:t>Aggravation</a:t>
            </a:r>
            <a:r>
              <a:rPr lang="en-US" dirty="0"/>
              <a:t>. (p. 334)</a:t>
            </a:r>
            <a:br>
              <a:rPr lang="en-US" dirty="0"/>
            </a:br>
            <a:r>
              <a:rPr lang="en-US" dirty="0">
                <a:hlinkClick r:id="rId2"/>
              </a:rPr>
              <a:t>Amelioration</a:t>
            </a:r>
            <a:r>
              <a:rPr lang="en-US" dirty="0"/>
              <a:t>. (p. 338)</a:t>
            </a:r>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9330253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r>
              <a:rPr lang="en-US" b="1" dirty="0"/>
              <a:t>EYES-VISION.</a:t>
            </a:r>
          </a:p>
          <a:p>
            <a:pPr marL="365760" lvl="1" indent="0">
              <a:buNone/>
            </a:pPr>
            <a:r>
              <a:rPr lang="en-US" dirty="0">
                <a:hlinkClick r:id="rId2"/>
              </a:rPr>
              <a:t>Vision</a:t>
            </a:r>
            <a:r>
              <a:rPr lang="en-US" dirty="0"/>
              <a:t>. (p. 338)</a:t>
            </a:r>
            <a:br>
              <a:rPr lang="en-US" dirty="0"/>
            </a:br>
            <a:r>
              <a:rPr lang="en-US" dirty="0">
                <a:hlinkClick r:id="rId2"/>
              </a:rPr>
              <a:t>Time</a:t>
            </a:r>
            <a:r>
              <a:rPr lang="en-US" dirty="0"/>
              <a:t>. (p. 345)</a:t>
            </a:r>
            <a:br>
              <a:rPr lang="en-US" dirty="0"/>
            </a:br>
            <a:r>
              <a:rPr lang="en-US" dirty="0">
                <a:hlinkClick r:id="rId2"/>
              </a:rPr>
              <a:t>Aggravation</a:t>
            </a:r>
            <a:r>
              <a:rPr lang="en-US" dirty="0"/>
              <a:t>. (p. 346)</a:t>
            </a:r>
            <a:br>
              <a:rPr lang="en-US" dirty="0"/>
            </a:br>
            <a:r>
              <a:rPr lang="en-US" dirty="0">
                <a:hlinkClick r:id="rId2"/>
              </a:rPr>
              <a:t>Amelioration</a:t>
            </a:r>
            <a:r>
              <a:rPr lang="en-US" dirty="0"/>
              <a:t>. (p. 348)</a:t>
            </a:r>
          </a:p>
          <a:p>
            <a:r>
              <a:rPr lang="en-US" b="1" dirty="0"/>
              <a:t>EARS.</a:t>
            </a:r>
          </a:p>
          <a:p>
            <a:pPr marL="365760" lvl="1" indent="0">
              <a:buNone/>
            </a:pPr>
            <a:r>
              <a:rPr lang="en-US" dirty="0">
                <a:hlinkClick r:id="rId3"/>
              </a:rPr>
              <a:t>Ears</a:t>
            </a:r>
            <a:r>
              <a:rPr lang="en-US" dirty="0"/>
              <a:t>. (p. 348)</a:t>
            </a:r>
            <a:br>
              <a:rPr lang="en-US" dirty="0"/>
            </a:br>
            <a:r>
              <a:rPr lang="en-US" dirty="0">
                <a:hlinkClick r:id="rId3"/>
              </a:rPr>
              <a:t>Hearing</a:t>
            </a:r>
            <a:r>
              <a:rPr lang="en-US" dirty="0"/>
              <a:t>. (p. 358)</a:t>
            </a:r>
            <a:br>
              <a:rPr lang="en-US" dirty="0"/>
            </a:br>
            <a:r>
              <a:rPr lang="en-US" dirty="0">
                <a:hlinkClick r:id="rId3"/>
              </a:rPr>
              <a:t>Time</a:t>
            </a:r>
            <a:r>
              <a:rPr lang="en-US" dirty="0"/>
              <a:t>. (p. 361)</a:t>
            </a:r>
            <a:br>
              <a:rPr lang="en-US" dirty="0"/>
            </a:br>
            <a:r>
              <a:rPr lang="en-US" dirty="0">
                <a:hlinkClick r:id="rId3"/>
              </a:rPr>
              <a:t>Aggravation</a:t>
            </a:r>
            <a:r>
              <a:rPr lang="en-US" dirty="0"/>
              <a:t>. (p. 362)</a:t>
            </a:r>
            <a:br>
              <a:rPr lang="en-US" dirty="0"/>
            </a:br>
            <a:r>
              <a:rPr lang="en-US" dirty="0">
                <a:hlinkClick r:id="rId3"/>
              </a:rPr>
              <a:t>Amelioration</a:t>
            </a:r>
            <a:r>
              <a:rPr lang="en-US" dirty="0"/>
              <a:t>. (p. 364)</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19720145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r>
              <a:rPr lang="en-US" b="1" dirty="0"/>
              <a:t>NOSE.</a:t>
            </a:r>
          </a:p>
          <a:p>
            <a:pPr marL="393192" lvl="1" indent="0">
              <a:buNone/>
            </a:pPr>
            <a:r>
              <a:rPr lang="en-US" dirty="0">
                <a:hlinkClick r:id="rId2"/>
              </a:rPr>
              <a:t>Nose</a:t>
            </a:r>
            <a:r>
              <a:rPr lang="en-US" dirty="0"/>
              <a:t>. (p. 365)</a:t>
            </a:r>
            <a:br>
              <a:rPr lang="en-US" dirty="0"/>
            </a:br>
            <a:r>
              <a:rPr lang="en-US" dirty="0">
                <a:hlinkClick r:id="rId2"/>
              </a:rPr>
              <a:t>Smell</a:t>
            </a:r>
            <a:r>
              <a:rPr lang="en-US" dirty="0"/>
              <a:t>. (p. 379)</a:t>
            </a:r>
            <a:br>
              <a:rPr lang="en-US" dirty="0"/>
            </a:br>
            <a:r>
              <a:rPr lang="en-US" dirty="0">
                <a:hlinkClick r:id="rId2"/>
              </a:rPr>
              <a:t>Time</a:t>
            </a:r>
            <a:r>
              <a:rPr lang="en-US" dirty="0"/>
              <a:t>. (p. 380)</a:t>
            </a:r>
            <a:br>
              <a:rPr lang="en-US" dirty="0"/>
            </a:br>
            <a:r>
              <a:rPr lang="en-US" dirty="0">
                <a:hlinkClick r:id="rId2"/>
              </a:rPr>
              <a:t>Aggravation</a:t>
            </a:r>
            <a:r>
              <a:rPr lang="en-US" dirty="0"/>
              <a:t>. (p. 381)</a:t>
            </a:r>
            <a:br>
              <a:rPr lang="en-US" dirty="0"/>
            </a:br>
            <a:r>
              <a:rPr lang="en-US" dirty="0">
                <a:hlinkClick r:id="rId2"/>
              </a:rPr>
              <a:t>Amelioration</a:t>
            </a:r>
            <a:r>
              <a:rPr lang="en-US" dirty="0"/>
              <a:t>. (p. 382)</a:t>
            </a:r>
          </a:p>
          <a:p>
            <a:r>
              <a:rPr lang="en-US" b="1" dirty="0"/>
              <a:t>NOSE-CORYZA.</a:t>
            </a:r>
          </a:p>
          <a:p>
            <a:pPr marL="365760" lvl="1" indent="0">
              <a:buNone/>
            </a:pPr>
            <a:r>
              <a:rPr lang="en-US" dirty="0" err="1">
                <a:hlinkClick r:id="rId3"/>
              </a:rPr>
              <a:t>Coryza</a:t>
            </a:r>
            <a:r>
              <a:rPr lang="en-US" dirty="0"/>
              <a:t>. (p. 382)</a:t>
            </a:r>
            <a:br>
              <a:rPr lang="en-US" dirty="0"/>
            </a:br>
            <a:r>
              <a:rPr lang="en-US" dirty="0">
                <a:hlinkClick r:id="rId3"/>
              </a:rPr>
              <a:t>Time</a:t>
            </a:r>
            <a:r>
              <a:rPr lang="en-US" dirty="0"/>
              <a:t>. (p. 385)</a:t>
            </a:r>
            <a:br>
              <a:rPr lang="en-US" dirty="0"/>
            </a:br>
            <a:r>
              <a:rPr lang="en-US" dirty="0">
                <a:hlinkClick r:id="rId3"/>
              </a:rPr>
              <a:t>Aggravation</a:t>
            </a:r>
            <a:r>
              <a:rPr lang="en-US" dirty="0"/>
              <a:t>. (p. 386)</a:t>
            </a:r>
            <a:br>
              <a:rPr lang="en-US" dirty="0"/>
            </a:br>
            <a:r>
              <a:rPr lang="en-US" dirty="0">
                <a:hlinkClick r:id="rId3"/>
              </a:rPr>
              <a:t>Amelioration</a:t>
            </a:r>
            <a:r>
              <a:rPr lang="en-US" dirty="0"/>
              <a:t>. (p. 387)</a:t>
            </a:r>
            <a:br>
              <a:rPr lang="en-US" dirty="0"/>
            </a:br>
            <a:r>
              <a:rPr lang="en-US" dirty="0">
                <a:hlinkClick r:id="rId3"/>
              </a:rPr>
              <a:t>Concomitants</a:t>
            </a:r>
            <a:r>
              <a:rPr lang="en-US" dirty="0"/>
              <a:t>. (p. 387)</a:t>
            </a:r>
          </a:p>
          <a:p>
            <a:endParaRPr lang="en-US" b="1"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38161271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lstStyle/>
          <a:p>
            <a:r>
              <a:rPr lang="en-US" b="1" dirty="0"/>
              <a:t>FACE.</a:t>
            </a:r>
          </a:p>
          <a:p>
            <a:pPr marL="365760" lvl="1" indent="0">
              <a:buNone/>
            </a:pPr>
            <a:r>
              <a:rPr lang="en-US" dirty="0">
                <a:hlinkClick r:id="rId2"/>
              </a:rPr>
              <a:t>Face</a:t>
            </a:r>
            <a:r>
              <a:rPr lang="en-US" dirty="0"/>
              <a:t>. (p. 390)</a:t>
            </a:r>
            <a:br>
              <a:rPr lang="en-US" dirty="0"/>
            </a:br>
            <a:r>
              <a:rPr lang="en-US" dirty="0">
                <a:hlinkClick r:id="rId2"/>
              </a:rPr>
              <a:t>Lips</a:t>
            </a:r>
            <a:r>
              <a:rPr lang="en-US" dirty="0"/>
              <a:t>. (p. 404)</a:t>
            </a:r>
            <a:br>
              <a:rPr lang="en-US" dirty="0"/>
            </a:br>
            <a:r>
              <a:rPr lang="en-US" dirty="0">
                <a:hlinkClick r:id="rId2"/>
              </a:rPr>
              <a:t>Lower jaw and maxillary joints</a:t>
            </a:r>
            <a:r>
              <a:rPr lang="en-US" dirty="0"/>
              <a:t>. (p. 410)</a:t>
            </a:r>
            <a:br>
              <a:rPr lang="en-US" dirty="0"/>
            </a:br>
            <a:r>
              <a:rPr lang="en-US" dirty="0">
                <a:hlinkClick r:id="rId2"/>
              </a:rPr>
              <a:t>Chin</a:t>
            </a:r>
            <a:r>
              <a:rPr lang="en-US" dirty="0"/>
              <a:t>. (p. 412)</a:t>
            </a:r>
            <a:br>
              <a:rPr lang="en-US" dirty="0"/>
            </a:br>
            <a:r>
              <a:rPr lang="en-US" dirty="0">
                <a:hlinkClick r:id="rId2"/>
              </a:rPr>
              <a:t>Time</a:t>
            </a:r>
            <a:r>
              <a:rPr lang="en-US" dirty="0"/>
              <a:t>. (p. 413)</a:t>
            </a:r>
            <a:br>
              <a:rPr lang="en-US" dirty="0"/>
            </a:br>
            <a:r>
              <a:rPr lang="en-US" dirty="0">
                <a:hlinkClick r:id="rId2"/>
              </a:rPr>
              <a:t>Aggravation</a:t>
            </a:r>
            <a:r>
              <a:rPr lang="en-US" dirty="0"/>
              <a:t>. (p. 414)</a:t>
            </a:r>
            <a:br>
              <a:rPr lang="en-US" dirty="0"/>
            </a:br>
            <a:r>
              <a:rPr lang="en-US" dirty="0">
                <a:hlinkClick r:id="rId2"/>
              </a:rPr>
              <a:t>Amelioration</a:t>
            </a:r>
            <a:r>
              <a:rPr lang="en-US" dirty="0"/>
              <a:t>. (p. 416)</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15514634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lstStyle/>
          <a:p>
            <a:r>
              <a:rPr lang="en-US" b="1" dirty="0"/>
              <a:t>TEETH.</a:t>
            </a:r>
          </a:p>
          <a:p>
            <a:pPr marL="393192" lvl="1" indent="0">
              <a:buNone/>
            </a:pPr>
            <a:r>
              <a:rPr lang="en-US" dirty="0">
                <a:hlinkClick r:id="rId2"/>
              </a:rPr>
              <a:t>Teeth</a:t>
            </a:r>
            <a:r>
              <a:rPr lang="en-US" dirty="0"/>
              <a:t>. (p. 416)</a:t>
            </a:r>
            <a:br>
              <a:rPr lang="en-US" dirty="0"/>
            </a:br>
            <a:r>
              <a:rPr lang="en-US" dirty="0">
                <a:hlinkClick r:id="rId2"/>
              </a:rPr>
              <a:t>Gums</a:t>
            </a:r>
            <a:r>
              <a:rPr lang="en-US" dirty="0"/>
              <a:t>. (p. 429)</a:t>
            </a:r>
            <a:br>
              <a:rPr lang="en-US" dirty="0"/>
            </a:br>
            <a:r>
              <a:rPr lang="en-US" dirty="0">
                <a:hlinkClick r:id="rId2"/>
              </a:rPr>
              <a:t>Time</a:t>
            </a:r>
            <a:r>
              <a:rPr lang="en-US" dirty="0"/>
              <a:t>. (p. 433)</a:t>
            </a:r>
            <a:br>
              <a:rPr lang="en-US" dirty="0"/>
            </a:br>
            <a:r>
              <a:rPr lang="en-US" dirty="0">
                <a:hlinkClick r:id="rId2"/>
              </a:rPr>
              <a:t>Aggravation</a:t>
            </a:r>
            <a:r>
              <a:rPr lang="en-US" dirty="0"/>
              <a:t>. (p. 433)</a:t>
            </a:r>
            <a:br>
              <a:rPr lang="en-US" dirty="0"/>
            </a:br>
            <a:r>
              <a:rPr lang="en-US" dirty="0">
                <a:hlinkClick r:id="rId2"/>
              </a:rPr>
              <a:t>Amelioration</a:t>
            </a:r>
            <a:r>
              <a:rPr lang="en-US" dirty="0"/>
              <a:t>. (p. 437)</a:t>
            </a:r>
            <a:br>
              <a:rPr lang="en-US" dirty="0"/>
            </a:br>
            <a:r>
              <a:rPr lang="en-US" dirty="0">
                <a:hlinkClick r:id="rId2"/>
              </a:rPr>
              <a:t>Concomitants</a:t>
            </a:r>
            <a:r>
              <a:rPr lang="en-US" dirty="0"/>
              <a:t>. (p. 439)</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1868728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6182" y="1428736"/>
            <a:ext cx="4367194" cy="3230562"/>
          </a:xfrm>
        </p:spPr>
        <p:txBody>
          <a:bodyPr>
            <a:normAutofit/>
          </a:bodyPr>
          <a:lstStyle/>
          <a:p>
            <a:r>
              <a:rPr lang="en-US" sz="6000" b="1" dirty="0" smtClean="0">
                <a:latin typeface="Colonna MT" pitchFamily="82" charset="0"/>
              </a:rPr>
              <a:t>LIFE HISTORY OF BOGER</a:t>
            </a:r>
            <a:endParaRPr lang="en-US" sz="6000" b="1" dirty="0">
              <a:latin typeface="Colonna MT" pitchFamily="82" charset="0"/>
            </a:endParaRPr>
          </a:p>
        </p:txBody>
      </p:sp>
      <p:sp>
        <p:nvSpPr>
          <p:cNvPr id="4" name="Footer Placeholder 3"/>
          <p:cNvSpPr>
            <a:spLocks noGrp="1"/>
          </p:cNvSpPr>
          <p:nvPr>
            <p:ph type="ftr" sz="quarter" idx="11"/>
          </p:nvPr>
        </p:nvSpPr>
        <p:spPr/>
        <p:txBody>
          <a:bodyPr/>
          <a:lstStyle/>
          <a:p>
            <a:r>
              <a:rPr lang="en-US" smtClean="0"/>
              <a:t>SKHMC ,Dept of Repertory</a:t>
            </a:r>
            <a:endParaRPr lang="en-US"/>
          </a:p>
        </p:txBody>
      </p:sp>
      <p:pic>
        <p:nvPicPr>
          <p:cNvPr id="89090" name="Picture 2" descr="Image result for boger"/>
          <p:cNvPicPr>
            <a:picLocks noChangeAspect="1" noChangeArrowheads="1"/>
          </p:cNvPicPr>
          <p:nvPr/>
        </p:nvPicPr>
        <p:blipFill>
          <a:blip r:embed="rId2"/>
          <a:srcRect/>
          <a:stretch>
            <a:fillRect/>
          </a:stretch>
        </p:blipFill>
        <p:spPr bwMode="auto">
          <a:xfrm>
            <a:off x="714348" y="1500174"/>
            <a:ext cx="2857500" cy="3838576"/>
          </a:xfrm>
          <a:prstGeom prst="rect">
            <a:avLst/>
          </a:prstGeom>
          <a:noFill/>
        </p:spPr>
      </p:pic>
    </p:spTree>
    <p:extLst>
      <p:ext uri="{BB962C8B-B14F-4D97-AF65-F5344CB8AC3E}">
        <p14:creationId xmlns:p14="http://schemas.microsoft.com/office/powerpoint/2010/main" val="33597586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lstStyle/>
          <a:p>
            <a:r>
              <a:rPr lang="en-US" b="1" dirty="0"/>
              <a:t>MOUTH</a:t>
            </a:r>
          </a:p>
          <a:p>
            <a:pPr marL="393192" lvl="1" indent="0">
              <a:buNone/>
            </a:pPr>
            <a:r>
              <a:rPr lang="en-US" dirty="0">
                <a:hlinkClick r:id="rId2"/>
              </a:rPr>
              <a:t>Mouth</a:t>
            </a:r>
            <a:r>
              <a:rPr lang="en-US" dirty="0"/>
              <a:t>. (p. 441)</a:t>
            </a:r>
            <a:br>
              <a:rPr lang="en-US" dirty="0"/>
            </a:br>
            <a:r>
              <a:rPr lang="en-US" dirty="0">
                <a:hlinkClick r:id="rId2"/>
              </a:rPr>
              <a:t>Palate</a:t>
            </a:r>
            <a:r>
              <a:rPr lang="en-US" dirty="0"/>
              <a:t>. (p. 445)</a:t>
            </a:r>
            <a:br>
              <a:rPr lang="en-US" dirty="0"/>
            </a:br>
            <a:r>
              <a:rPr lang="en-US" dirty="0">
                <a:hlinkClick r:id="rId2"/>
              </a:rPr>
              <a:t>Throat (and gullet)</a:t>
            </a:r>
            <a:r>
              <a:rPr lang="en-US" dirty="0"/>
              <a:t>. (p. 448)</a:t>
            </a:r>
            <a:br>
              <a:rPr lang="en-US" dirty="0"/>
            </a:br>
            <a:r>
              <a:rPr lang="en-US" dirty="0">
                <a:hlinkClick r:id="rId2"/>
              </a:rPr>
              <a:t>Saliva</a:t>
            </a:r>
            <a:r>
              <a:rPr lang="en-US" dirty="0"/>
              <a:t>. (p. 458)</a:t>
            </a:r>
            <a:br>
              <a:rPr lang="en-US" dirty="0"/>
            </a:br>
            <a:r>
              <a:rPr lang="en-US" dirty="0">
                <a:hlinkClick r:id="rId2"/>
              </a:rPr>
              <a:t>Tongue</a:t>
            </a:r>
            <a:r>
              <a:rPr lang="en-US" dirty="0"/>
              <a:t>. (p. 462)</a:t>
            </a:r>
            <a:br>
              <a:rPr lang="en-US" dirty="0"/>
            </a:br>
            <a:r>
              <a:rPr lang="en-US" dirty="0">
                <a:hlinkClick r:id="rId2"/>
              </a:rPr>
              <a:t>Time</a:t>
            </a:r>
            <a:r>
              <a:rPr lang="en-US" dirty="0"/>
              <a:t>. (p. 469)</a:t>
            </a:r>
            <a:br>
              <a:rPr lang="en-US" dirty="0"/>
            </a:br>
            <a:r>
              <a:rPr lang="en-US" dirty="0">
                <a:hlinkClick r:id="rId2"/>
              </a:rPr>
              <a:t>Aggravation</a:t>
            </a:r>
            <a:r>
              <a:rPr lang="en-US" dirty="0"/>
              <a:t>. (p. 469)</a:t>
            </a:r>
            <a:br>
              <a:rPr lang="en-US" dirty="0"/>
            </a:br>
            <a:r>
              <a:rPr lang="en-US" dirty="0">
                <a:hlinkClick r:id="rId2"/>
              </a:rPr>
              <a:t>Amelioration</a:t>
            </a:r>
            <a:r>
              <a:rPr lang="en-US" dirty="0"/>
              <a:t>. (p. 472)</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25396053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a:bodyPr>
          <a:lstStyle/>
          <a:p>
            <a:r>
              <a:rPr lang="en-US" b="1" dirty="0"/>
              <a:t>APPETITE.</a:t>
            </a:r>
          </a:p>
          <a:p>
            <a:pPr marL="365760" lvl="1" indent="0">
              <a:buNone/>
            </a:pPr>
            <a:r>
              <a:rPr lang="en-US" dirty="0">
                <a:hlinkClick r:id="rId2"/>
              </a:rPr>
              <a:t>Appetite</a:t>
            </a:r>
            <a:r>
              <a:rPr lang="en-US" dirty="0"/>
              <a:t>. (p. 472)</a:t>
            </a:r>
            <a:br>
              <a:rPr lang="en-US" dirty="0"/>
            </a:br>
            <a:r>
              <a:rPr lang="en-US" dirty="0">
                <a:hlinkClick r:id="rId2"/>
              </a:rPr>
              <a:t>Time</a:t>
            </a:r>
            <a:r>
              <a:rPr lang="en-US" dirty="0"/>
              <a:t>. (p. 480)</a:t>
            </a:r>
          </a:p>
          <a:p>
            <a:r>
              <a:rPr lang="en-US" b="1" dirty="0"/>
              <a:t>THIRST.</a:t>
            </a:r>
          </a:p>
          <a:p>
            <a:pPr marL="393192" lvl="1" indent="0">
              <a:buNone/>
            </a:pPr>
            <a:r>
              <a:rPr lang="en-US" dirty="0">
                <a:hlinkClick r:id="rId3"/>
              </a:rPr>
              <a:t>Thirst</a:t>
            </a:r>
            <a:r>
              <a:rPr lang="en-US" dirty="0"/>
              <a:t>. (p. 480)</a:t>
            </a:r>
            <a:br>
              <a:rPr lang="en-US" dirty="0"/>
            </a:br>
            <a:r>
              <a:rPr lang="en-US" dirty="0">
                <a:hlinkClick r:id="rId3"/>
              </a:rPr>
              <a:t>Time</a:t>
            </a:r>
            <a:r>
              <a:rPr lang="en-US" dirty="0"/>
              <a:t>. (p. 482)</a:t>
            </a:r>
          </a:p>
          <a:p>
            <a:r>
              <a:rPr lang="en-US" b="1" dirty="0"/>
              <a:t>TASTE.</a:t>
            </a:r>
          </a:p>
          <a:p>
            <a:pPr marL="365760" lvl="1" indent="0">
              <a:buNone/>
            </a:pPr>
            <a:r>
              <a:rPr lang="en-US" dirty="0">
                <a:hlinkClick r:id="rId4"/>
              </a:rPr>
              <a:t>Taste</a:t>
            </a:r>
            <a:r>
              <a:rPr lang="en-US" dirty="0"/>
              <a:t>. (p. 482)</a:t>
            </a:r>
            <a:br>
              <a:rPr lang="en-US" dirty="0"/>
            </a:br>
            <a:r>
              <a:rPr lang="en-US" dirty="0">
                <a:hlinkClick r:id="rId4"/>
              </a:rPr>
              <a:t>Time</a:t>
            </a:r>
            <a:r>
              <a:rPr lang="en-US" dirty="0"/>
              <a:t>. (p. 489)</a:t>
            </a:r>
            <a:br>
              <a:rPr lang="en-US" dirty="0"/>
            </a:br>
            <a:r>
              <a:rPr lang="en-US" dirty="0">
                <a:hlinkClick r:id="rId4"/>
              </a:rPr>
              <a:t>Aggravation</a:t>
            </a:r>
            <a:r>
              <a:rPr lang="en-US" dirty="0"/>
              <a:t>. (p. 489)</a:t>
            </a:r>
            <a:br>
              <a:rPr lang="en-US" dirty="0"/>
            </a:br>
            <a:r>
              <a:rPr lang="en-US" dirty="0">
                <a:hlinkClick r:id="rId4"/>
              </a:rPr>
              <a:t>Amelioration</a:t>
            </a:r>
            <a:r>
              <a:rPr lang="en-US" dirty="0"/>
              <a:t>. (p. 490)</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8993152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lstStyle/>
          <a:p>
            <a:r>
              <a:rPr lang="en-US" b="1" dirty="0"/>
              <a:t>ERUCTATION.</a:t>
            </a:r>
          </a:p>
          <a:p>
            <a:pPr marL="365760" lvl="1" indent="0">
              <a:buNone/>
            </a:pPr>
            <a:r>
              <a:rPr lang="en-US" dirty="0">
                <a:hlinkClick r:id="rId2"/>
              </a:rPr>
              <a:t>Eructation</a:t>
            </a:r>
            <a:r>
              <a:rPr lang="en-US" dirty="0"/>
              <a:t>. (p. 490)</a:t>
            </a:r>
            <a:br>
              <a:rPr lang="en-US" dirty="0"/>
            </a:br>
            <a:r>
              <a:rPr lang="en-US" dirty="0">
                <a:hlinkClick r:id="rId2"/>
              </a:rPr>
              <a:t>Time</a:t>
            </a:r>
            <a:r>
              <a:rPr lang="en-US" dirty="0"/>
              <a:t>. (p. 493)</a:t>
            </a:r>
            <a:br>
              <a:rPr lang="en-US" dirty="0"/>
            </a:br>
            <a:r>
              <a:rPr lang="en-US" dirty="0">
                <a:hlinkClick r:id="rId2"/>
              </a:rPr>
              <a:t>Aggravation</a:t>
            </a:r>
            <a:r>
              <a:rPr lang="en-US" dirty="0"/>
              <a:t>. (p. 493)</a:t>
            </a:r>
            <a:br>
              <a:rPr lang="en-US" dirty="0"/>
            </a:br>
            <a:r>
              <a:rPr lang="en-US" dirty="0">
                <a:hlinkClick r:id="rId2"/>
              </a:rPr>
              <a:t>Amelioration</a:t>
            </a:r>
            <a:r>
              <a:rPr lang="en-US" dirty="0"/>
              <a:t>. (p. 495</a:t>
            </a:r>
            <a:r>
              <a:rPr lang="en-US" dirty="0" smtClean="0"/>
              <a:t>)</a:t>
            </a:r>
          </a:p>
          <a:p>
            <a:pPr marL="365760" lvl="1" indent="0">
              <a:buNone/>
            </a:pPr>
            <a:endParaRPr lang="en-US" dirty="0"/>
          </a:p>
          <a:p>
            <a:r>
              <a:rPr lang="en-US" b="1" dirty="0"/>
              <a:t>WATERBRASH AND HEARTBURN.</a:t>
            </a:r>
          </a:p>
          <a:p>
            <a:pPr marL="365760" lvl="1" indent="0">
              <a:buNone/>
            </a:pPr>
            <a:r>
              <a:rPr lang="en-US" dirty="0" err="1">
                <a:hlinkClick r:id="rId3"/>
              </a:rPr>
              <a:t>Waterbrash</a:t>
            </a:r>
            <a:r>
              <a:rPr lang="en-US" dirty="0">
                <a:hlinkClick r:id="rId3"/>
              </a:rPr>
              <a:t> and Heartburn</a:t>
            </a:r>
            <a:r>
              <a:rPr lang="en-US" dirty="0"/>
              <a:t>. (p. 495)</a:t>
            </a:r>
            <a:br>
              <a:rPr lang="en-US" dirty="0"/>
            </a:br>
            <a:r>
              <a:rPr lang="en-US" dirty="0">
                <a:hlinkClick r:id="rId3"/>
              </a:rPr>
              <a:t>Time</a:t>
            </a:r>
            <a:r>
              <a:rPr lang="en-US" dirty="0"/>
              <a:t>. (p. 497)</a:t>
            </a:r>
            <a:br>
              <a:rPr lang="en-US" dirty="0"/>
            </a:br>
            <a:r>
              <a:rPr lang="en-US" dirty="0">
                <a:hlinkClick r:id="rId3"/>
              </a:rPr>
              <a:t>Aggravation</a:t>
            </a:r>
            <a:r>
              <a:rPr lang="en-US" dirty="0"/>
              <a:t>. (p. 497)</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21565435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lnSpcReduction="10000"/>
          </a:bodyPr>
          <a:lstStyle/>
          <a:p>
            <a:r>
              <a:rPr lang="en-US" b="1" dirty="0"/>
              <a:t>HICCOUGH.</a:t>
            </a:r>
          </a:p>
          <a:p>
            <a:pPr marL="365760" lvl="1" indent="0">
              <a:buNone/>
            </a:pPr>
            <a:r>
              <a:rPr lang="en-US" dirty="0">
                <a:hlinkClick r:id="rId2"/>
              </a:rPr>
              <a:t>Hiccough</a:t>
            </a:r>
            <a:r>
              <a:rPr lang="en-US" dirty="0"/>
              <a:t>. (p. 498)</a:t>
            </a:r>
            <a:br>
              <a:rPr lang="en-US" dirty="0"/>
            </a:br>
            <a:r>
              <a:rPr lang="en-US" dirty="0">
                <a:hlinkClick r:id="rId2"/>
              </a:rPr>
              <a:t>Time</a:t>
            </a:r>
            <a:r>
              <a:rPr lang="en-US" dirty="0"/>
              <a:t>. (p. 499)</a:t>
            </a:r>
            <a:br>
              <a:rPr lang="en-US" dirty="0"/>
            </a:br>
            <a:r>
              <a:rPr lang="en-US" dirty="0">
                <a:hlinkClick r:id="rId2"/>
              </a:rPr>
              <a:t>Aggravation</a:t>
            </a:r>
            <a:r>
              <a:rPr lang="en-US" dirty="0"/>
              <a:t>. (p. 499)</a:t>
            </a:r>
            <a:br>
              <a:rPr lang="en-US" dirty="0"/>
            </a:br>
            <a:r>
              <a:rPr lang="en-US" dirty="0">
                <a:hlinkClick r:id="rId2"/>
              </a:rPr>
              <a:t>Amelioration</a:t>
            </a:r>
            <a:r>
              <a:rPr lang="en-US" dirty="0"/>
              <a:t>. (p. 499)</a:t>
            </a:r>
          </a:p>
          <a:p>
            <a:endParaRPr lang="en-US" b="1" dirty="0" smtClean="0"/>
          </a:p>
          <a:p>
            <a:r>
              <a:rPr lang="en-US" b="1" dirty="0" smtClean="0"/>
              <a:t>NAUSEA </a:t>
            </a:r>
            <a:r>
              <a:rPr lang="en-US" b="1" dirty="0"/>
              <a:t>AND VOMITING.</a:t>
            </a:r>
          </a:p>
          <a:p>
            <a:pPr marL="365760" lvl="1" indent="0">
              <a:buNone/>
            </a:pPr>
            <a:r>
              <a:rPr lang="en-US" dirty="0">
                <a:hlinkClick r:id="rId3"/>
              </a:rPr>
              <a:t>Nausea and Vomiting</a:t>
            </a:r>
            <a:r>
              <a:rPr lang="en-US" dirty="0"/>
              <a:t>. (p. 500)</a:t>
            </a:r>
            <a:br>
              <a:rPr lang="en-US" dirty="0"/>
            </a:br>
            <a:r>
              <a:rPr lang="en-US" dirty="0">
                <a:hlinkClick r:id="rId3"/>
              </a:rPr>
              <a:t>Time</a:t>
            </a:r>
            <a:r>
              <a:rPr lang="en-US" dirty="0"/>
              <a:t>. (p. 506)</a:t>
            </a:r>
            <a:br>
              <a:rPr lang="en-US" dirty="0"/>
            </a:br>
            <a:r>
              <a:rPr lang="en-US" dirty="0">
                <a:hlinkClick r:id="rId3"/>
              </a:rPr>
              <a:t>Aggravation</a:t>
            </a:r>
            <a:r>
              <a:rPr lang="en-US" dirty="0"/>
              <a:t>. (p. 506)</a:t>
            </a:r>
            <a:br>
              <a:rPr lang="en-US" dirty="0"/>
            </a:br>
            <a:r>
              <a:rPr lang="en-US" dirty="0">
                <a:hlinkClick r:id="rId3"/>
              </a:rPr>
              <a:t>Amelioration</a:t>
            </a:r>
            <a:r>
              <a:rPr lang="en-US" dirty="0"/>
              <a:t>. (p. 510)</a:t>
            </a:r>
            <a:br>
              <a:rPr lang="en-US" dirty="0"/>
            </a:br>
            <a:r>
              <a:rPr lang="en-US" dirty="0">
                <a:hlinkClick r:id="rId3"/>
              </a:rPr>
              <a:t>Concomitants</a:t>
            </a:r>
            <a:r>
              <a:rPr lang="en-US" dirty="0"/>
              <a:t>. (p. </a:t>
            </a:r>
            <a:r>
              <a:rPr lang="en-US" dirty="0" smtClean="0"/>
              <a:t>511)</a:t>
            </a:r>
            <a:endParaRPr lang="en-US" dirty="0"/>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7250780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lnSpcReduction="10000"/>
          </a:bodyPr>
          <a:lstStyle/>
          <a:p>
            <a:r>
              <a:rPr lang="en-US" b="1" dirty="0"/>
              <a:t>STOMACH AND EPIGASTRIUM.</a:t>
            </a:r>
          </a:p>
          <a:p>
            <a:pPr marL="365760" lvl="1" indent="0">
              <a:buNone/>
            </a:pPr>
            <a:r>
              <a:rPr lang="en-US" dirty="0">
                <a:hlinkClick r:id="rId2"/>
              </a:rPr>
              <a:t>Stomach</a:t>
            </a:r>
            <a:r>
              <a:rPr lang="en-US" dirty="0"/>
              <a:t>. (p. 514)</a:t>
            </a:r>
            <a:br>
              <a:rPr lang="en-US" dirty="0"/>
            </a:br>
            <a:r>
              <a:rPr lang="en-US" dirty="0">
                <a:hlinkClick r:id="rId2"/>
              </a:rPr>
              <a:t>Epigastrium</a:t>
            </a:r>
            <a:r>
              <a:rPr lang="en-US" dirty="0"/>
              <a:t>. (p. 522)</a:t>
            </a:r>
            <a:br>
              <a:rPr lang="en-US" dirty="0"/>
            </a:br>
            <a:r>
              <a:rPr lang="en-US" dirty="0">
                <a:hlinkClick r:id="rId2"/>
              </a:rPr>
              <a:t>Time</a:t>
            </a:r>
            <a:r>
              <a:rPr lang="en-US" dirty="0"/>
              <a:t>. (p. 526)</a:t>
            </a:r>
            <a:br>
              <a:rPr lang="en-US" dirty="0"/>
            </a:br>
            <a:r>
              <a:rPr lang="en-US" dirty="0">
                <a:hlinkClick r:id="rId2"/>
              </a:rPr>
              <a:t>Aggravation</a:t>
            </a:r>
            <a:r>
              <a:rPr lang="en-US" dirty="0"/>
              <a:t>. (p. 526)</a:t>
            </a:r>
            <a:br>
              <a:rPr lang="en-US" dirty="0"/>
            </a:br>
            <a:r>
              <a:rPr lang="en-US" dirty="0">
                <a:hlinkClick r:id="rId2"/>
              </a:rPr>
              <a:t>Amelioration</a:t>
            </a:r>
            <a:r>
              <a:rPr lang="en-US" dirty="0"/>
              <a:t>. (p. 530)</a:t>
            </a:r>
            <a:br>
              <a:rPr lang="en-US" dirty="0"/>
            </a:br>
            <a:r>
              <a:rPr lang="en-US" dirty="0">
                <a:hlinkClick r:id="rId2"/>
              </a:rPr>
              <a:t>Concomitants</a:t>
            </a:r>
            <a:r>
              <a:rPr lang="en-US" dirty="0"/>
              <a:t>. (p. 532)</a:t>
            </a:r>
          </a:p>
          <a:p>
            <a:endParaRPr lang="en-US" b="1" dirty="0" smtClean="0"/>
          </a:p>
          <a:p>
            <a:r>
              <a:rPr lang="en-US" b="1" dirty="0" smtClean="0"/>
              <a:t>HYPOCHONDRIA</a:t>
            </a:r>
            <a:r>
              <a:rPr lang="en-US" b="1" dirty="0"/>
              <a:t>.</a:t>
            </a:r>
          </a:p>
          <a:p>
            <a:pPr marL="365760" lvl="1" indent="0">
              <a:buNone/>
            </a:pPr>
            <a:r>
              <a:rPr lang="en-US" dirty="0">
                <a:hlinkClick r:id="rId3"/>
              </a:rPr>
              <a:t>Hypochondria</a:t>
            </a:r>
            <a:r>
              <a:rPr lang="en-US" dirty="0"/>
              <a:t>. (p. 533)</a:t>
            </a:r>
            <a:br>
              <a:rPr lang="en-US" dirty="0"/>
            </a:br>
            <a:r>
              <a:rPr lang="en-US" dirty="0">
                <a:hlinkClick r:id="rId3"/>
              </a:rPr>
              <a:t>Time</a:t>
            </a:r>
            <a:r>
              <a:rPr lang="en-US" dirty="0"/>
              <a:t>. (p. 540)</a:t>
            </a:r>
            <a:br>
              <a:rPr lang="en-US" dirty="0"/>
            </a:br>
            <a:r>
              <a:rPr lang="en-US" dirty="0">
                <a:hlinkClick r:id="rId3"/>
              </a:rPr>
              <a:t>Aggravation</a:t>
            </a:r>
            <a:r>
              <a:rPr lang="en-US" dirty="0"/>
              <a:t>. (p. 540)</a:t>
            </a:r>
            <a:br>
              <a:rPr lang="en-US" dirty="0"/>
            </a:br>
            <a:r>
              <a:rPr lang="en-US" dirty="0">
                <a:hlinkClick r:id="rId3"/>
              </a:rPr>
              <a:t>Amelioration</a:t>
            </a:r>
            <a:r>
              <a:rPr lang="en-US" dirty="0"/>
              <a:t>. (p. 542)</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33850651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lnSpcReduction="10000"/>
          </a:bodyPr>
          <a:lstStyle/>
          <a:p>
            <a:r>
              <a:rPr lang="en-US" b="1" dirty="0"/>
              <a:t>ABDOMEN.</a:t>
            </a:r>
          </a:p>
          <a:p>
            <a:pPr marL="365760" lvl="1" indent="0">
              <a:buNone/>
            </a:pPr>
            <a:r>
              <a:rPr lang="en-US" dirty="0">
                <a:hlinkClick r:id="rId2"/>
              </a:rPr>
              <a:t>Abdomen</a:t>
            </a:r>
            <a:r>
              <a:rPr lang="en-US" dirty="0"/>
              <a:t>. (p. 543)</a:t>
            </a:r>
            <a:br>
              <a:rPr lang="en-US" dirty="0"/>
            </a:br>
            <a:r>
              <a:rPr lang="en-US" dirty="0">
                <a:hlinkClick r:id="rId2"/>
              </a:rPr>
              <a:t>Time</a:t>
            </a:r>
            <a:r>
              <a:rPr lang="en-US" dirty="0"/>
              <a:t>. (p. 559)</a:t>
            </a:r>
            <a:br>
              <a:rPr lang="en-US" dirty="0"/>
            </a:br>
            <a:r>
              <a:rPr lang="en-US" dirty="0">
                <a:hlinkClick r:id="rId2"/>
              </a:rPr>
              <a:t>Aggravation</a:t>
            </a:r>
            <a:r>
              <a:rPr lang="en-US" dirty="0"/>
              <a:t>. (p. 560)</a:t>
            </a:r>
            <a:br>
              <a:rPr lang="en-US" dirty="0"/>
            </a:br>
            <a:r>
              <a:rPr lang="en-US" dirty="0">
                <a:hlinkClick r:id="rId2"/>
              </a:rPr>
              <a:t>Amelioration</a:t>
            </a:r>
            <a:r>
              <a:rPr lang="en-US" dirty="0"/>
              <a:t>. (p. 565)</a:t>
            </a:r>
          </a:p>
          <a:p>
            <a:r>
              <a:rPr lang="en-US" b="1" dirty="0"/>
              <a:t>EXTERNAL ABDOMEN.</a:t>
            </a:r>
          </a:p>
          <a:p>
            <a:pPr marL="365760" lvl="1" indent="0">
              <a:buNone/>
            </a:pPr>
            <a:r>
              <a:rPr lang="en-US" dirty="0">
                <a:hlinkClick r:id="rId3"/>
              </a:rPr>
              <a:t>External Abdomen</a:t>
            </a:r>
            <a:r>
              <a:rPr lang="en-US" dirty="0"/>
              <a:t>. (p. 569)</a:t>
            </a:r>
            <a:br>
              <a:rPr lang="en-US" dirty="0"/>
            </a:br>
            <a:r>
              <a:rPr lang="en-US" dirty="0">
                <a:hlinkClick r:id="rId3"/>
              </a:rPr>
              <a:t>Aggravation</a:t>
            </a:r>
            <a:r>
              <a:rPr lang="en-US" dirty="0"/>
              <a:t>. (p. 571)</a:t>
            </a:r>
          </a:p>
          <a:p>
            <a:r>
              <a:rPr lang="en-US" b="1" dirty="0"/>
              <a:t>INGUINAL AND PUBIC REGION.</a:t>
            </a:r>
          </a:p>
          <a:p>
            <a:pPr marL="365760" lvl="1" indent="0">
              <a:buNone/>
            </a:pPr>
            <a:r>
              <a:rPr lang="en-US" dirty="0">
                <a:hlinkClick r:id="rId4"/>
              </a:rPr>
              <a:t>Inguinal and Pubic region</a:t>
            </a:r>
            <a:r>
              <a:rPr lang="en-US" dirty="0"/>
              <a:t>. (p. 572)</a:t>
            </a:r>
            <a:br>
              <a:rPr lang="en-US" dirty="0"/>
            </a:br>
            <a:r>
              <a:rPr lang="en-US" dirty="0">
                <a:hlinkClick r:id="rId4"/>
              </a:rPr>
              <a:t>Aggravation</a:t>
            </a:r>
            <a:r>
              <a:rPr lang="en-US" dirty="0"/>
              <a:t>. (p. 575)</a:t>
            </a:r>
            <a:br>
              <a:rPr lang="en-US" dirty="0"/>
            </a:br>
            <a:r>
              <a:rPr lang="en-US" dirty="0">
                <a:hlinkClick r:id="rId4"/>
              </a:rPr>
              <a:t>Mons pubis</a:t>
            </a:r>
            <a:r>
              <a:rPr lang="en-US" dirty="0"/>
              <a:t>. (p. 575)</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28410629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lnSpcReduction="10000"/>
          </a:bodyPr>
          <a:lstStyle/>
          <a:p>
            <a:r>
              <a:rPr lang="en-US" b="1" dirty="0"/>
              <a:t>FLATULENCE.</a:t>
            </a:r>
          </a:p>
          <a:p>
            <a:pPr marL="365760" lvl="1" indent="0">
              <a:buNone/>
            </a:pPr>
            <a:r>
              <a:rPr lang="en-US" dirty="0">
                <a:hlinkClick r:id="rId2"/>
              </a:rPr>
              <a:t>Flatulence</a:t>
            </a:r>
            <a:r>
              <a:rPr lang="en-US" dirty="0"/>
              <a:t>. (p. 576)</a:t>
            </a:r>
            <a:br>
              <a:rPr lang="en-US" dirty="0"/>
            </a:br>
            <a:r>
              <a:rPr lang="en-US" dirty="0">
                <a:hlinkClick r:id="rId2"/>
              </a:rPr>
              <a:t>Time</a:t>
            </a:r>
            <a:r>
              <a:rPr lang="en-US" dirty="0"/>
              <a:t>. (p. 579)</a:t>
            </a:r>
            <a:br>
              <a:rPr lang="en-US" dirty="0"/>
            </a:br>
            <a:r>
              <a:rPr lang="en-US" dirty="0">
                <a:hlinkClick r:id="rId2"/>
              </a:rPr>
              <a:t>Aggravation</a:t>
            </a:r>
            <a:r>
              <a:rPr lang="en-US" dirty="0"/>
              <a:t>. (p. 580)</a:t>
            </a:r>
            <a:br>
              <a:rPr lang="en-US" dirty="0"/>
            </a:br>
            <a:r>
              <a:rPr lang="en-US" dirty="0">
                <a:hlinkClick r:id="rId2"/>
              </a:rPr>
              <a:t>Amelioration</a:t>
            </a:r>
            <a:r>
              <a:rPr lang="en-US" dirty="0"/>
              <a:t>. (p. 581)</a:t>
            </a:r>
          </a:p>
          <a:p>
            <a:r>
              <a:rPr lang="en-US" b="1" dirty="0"/>
              <a:t>STOOL.</a:t>
            </a:r>
          </a:p>
          <a:p>
            <a:pPr marL="365760" lvl="1" indent="0">
              <a:buNone/>
            </a:pPr>
            <a:r>
              <a:rPr lang="en-US" dirty="0">
                <a:hlinkClick r:id="rId3"/>
              </a:rPr>
              <a:t>Stool</a:t>
            </a:r>
            <a:r>
              <a:rPr lang="en-US" dirty="0"/>
              <a:t>. (p. 582)</a:t>
            </a:r>
            <a:br>
              <a:rPr lang="en-US" dirty="0"/>
            </a:br>
            <a:r>
              <a:rPr lang="en-US" dirty="0">
                <a:hlinkClick r:id="rId3"/>
              </a:rPr>
              <a:t>Concomitants before stool</a:t>
            </a:r>
            <a:r>
              <a:rPr lang="en-US" dirty="0"/>
              <a:t>. (p. 593)</a:t>
            </a:r>
            <a:br>
              <a:rPr lang="en-US" dirty="0"/>
            </a:br>
            <a:r>
              <a:rPr lang="en-US" dirty="0">
                <a:hlinkClick r:id="rId3"/>
              </a:rPr>
              <a:t>Concomitants during stool</a:t>
            </a:r>
            <a:r>
              <a:rPr lang="en-US" dirty="0"/>
              <a:t>. (p. 595)</a:t>
            </a:r>
            <a:br>
              <a:rPr lang="en-US" dirty="0"/>
            </a:br>
            <a:r>
              <a:rPr lang="en-US" dirty="0">
                <a:hlinkClick r:id="rId3"/>
              </a:rPr>
              <a:t>Concomitants after stool</a:t>
            </a:r>
            <a:r>
              <a:rPr lang="en-US" dirty="0"/>
              <a:t>. (p. 599)</a:t>
            </a:r>
            <a:br>
              <a:rPr lang="en-US" dirty="0"/>
            </a:br>
            <a:r>
              <a:rPr lang="en-US" dirty="0">
                <a:hlinkClick r:id="rId3"/>
              </a:rPr>
              <a:t>Time</a:t>
            </a:r>
            <a:r>
              <a:rPr lang="en-US" dirty="0"/>
              <a:t>. (p. 603)</a:t>
            </a:r>
            <a:br>
              <a:rPr lang="en-US" dirty="0"/>
            </a:br>
            <a:r>
              <a:rPr lang="en-US" dirty="0">
                <a:hlinkClick r:id="rId3"/>
              </a:rPr>
              <a:t>Aggravation and Amelioration</a:t>
            </a:r>
            <a:r>
              <a:rPr lang="en-US" dirty="0"/>
              <a:t>. (p. 603)</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34221181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lstStyle/>
          <a:p>
            <a:r>
              <a:rPr lang="en-US" b="1" dirty="0"/>
              <a:t>ANUS AND RECTUM.</a:t>
            </a:r>
          </a:p>
          <a:p>
            <a:pPr marL="365760" lvl="1" indent="0">
              <a:buNone/>
            </a:pPr>
            <a:r>
              <a:rPr lang="en-US" dirty="0">
                <a:hlinkClick r:id="rId2"/>
              </a:rPr>
              <a:t>Anus and Rectum</a:t>
            </a:r>
            <a:r>
              <a:rPr lang="en-US" dirty="0"/>
              <a:t>. (p. 609)</a:t>
            </a:r>
            <a:br>
              <a:rPr lang="en-US" dirty="0"/>
            </a:br>
            <a:r>
              <a:rPr lang="en-US" dirty="0">
                <a:hlinkClick r:id="rId2"/>
              </a:rPr>
              <a:t>Conditions</a:t>
            </a:r>
            <a:r>
              <a:rPr lang="en-US" dirty="0"/>
              <a:t>. (p. 615)</a:t>
            </a:r>
          </a:p>
          <a:p>
            <a:endParaRPr lang="en-US" b="1" dirty="0" smtClean="0"/>
          </a:p>
          <a:p>
            <a:r>
              <a:rPr lang="en-US" b="1" dirty="0" smtClean="0"/>
              <a:t>PERINEUM</a:t>
            </a:r>
            <a:r>
              <a:rPr lang="en-US" b="1" dirty="0"/>
              <a:t>.</a:t>
            </a:r>
          </a:p>
          <a:p>
            <a:pPr marL="365760" lvl="1" indent="0">
              <a:buNone/>
            </a:pPr>
            <a:r>
              <a:rPr lang="en-US" dirty="0">
                <a:hlinkClick r:id="rId3"/>
              </a:rPr>
              <a:t>Perineum</a:t>
            </a:r>
            <a:r>
              <a:rPr lang="en-US" dirty="0"/>
              <a:t>. (p. 617)</a:t>
            </a:r>
            <a:br>
              <a:rPr lang="en-US" dirty="0"/>
            </a:br>
            <a:r>
              <a:rPr lang="en-US" dirty="0">
                <a:hlinkClick r:id="rId3"/>
              </a:rPr>
              <a:t>Conditions</a:t>
            </a:r>
            <a:r>
              <a:rPr lang="en-US" dirty="0"/>
              <a:t>. (p. 618)</a:t>
            </a:r>
          </a:p>
          <a:p>
            <a:endParaRPr lang="en-US" b="1" dirty="0" smtClean="0"/>
          </a:p>
          <a:p>
            <a:r>
              <a:rPr lang="en-US" b="1" dirty="0" smtClean="0"/>
              <a:t>PROSTATE </a:t>
            </a:r>
            <a:r>
              <a:rPr lang="en-US" b="1" dirty="0"/>
              <a:t>GLAND.</a:t>
            </a:r>
          </a:p>
          <a:p>
            <a:pPr marL="365760" lvl="1" indent="0">
              <a:buNone/>
            </a:pPr>
            <a:r>
              <a:rPr lang="en-US" dirty="0">
                <a:hlinkClick r:id="rId4"/>
              </a:rPr>
              <a:t>Prostate gland</a:t>
            </a:r>
            <a:r>
              <a:rPr lang="en-US" dirty="0"/>
              <a:t>. (p. 619)</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8079969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lstStyle/>
          <a:p>
            <a:r>
              <a:rPr lang="en-US" b="1" dirty="0"/>
              <a:t>URINE.</a:t>
            </a:r>
          </a:p>
          <a:p>
            <a:pPr marL="365760" lvl="1" indent="0">
              <a:buNone/>
            </a:pPr>
            <a:r>
              <a:rPr lang="en-US" dirty="0">
                <a:hlinkClick r:id="rId2"/>
              </a:rPr>
              <a:t>Urine</a:t>
            </a:r>
            <a:r>
              <a:rPr lang="en-US" dirty="0"/>
              <a:t>. (p. 619)</a:t>
            </a:r>
            <a:br>
              <a:rPr lang="en-US" dirty="0"/>
            </a:br>
            <a:r>
              <a:rPr lang="en-US" dirty="0">
                <a:hlinkClick r:id="rId2"/>
              </a:rPr>
              <a:t>Sediment</a:t>
            </a:r>
            <a:r>
              <a:rPr lang="en-US" dirty="0"/>
              <a:t>. (p. 623)</a:t>
            </a:r>
            <a:br>
              <a:rPr lang="en-US" dirty="0"/>
            </a:br>
            <a:r>
              <a:rPr lang="en-US" dirty="0">
                <a:hlinkClick r:id="rId2"/>
              </a:rPr>
              <a:t>Micturition</a:t>
            </a:r>
            <a:r>
              <a:rPr lang="en-US" dirty="0"/>
              <a:t>. (p. 625)</a:t>
            </a:r>
            <a:br>
              <a:rPr lang="en-US" dirty="0"/>
            </a:br>
            <a:r>
              <a:rPr lang="en-US" dirty="0">
                <a:hlinkClick r:id="rId2"/>
              </a:rPr>
              <a:t>Before urination</a:t>
            </a:r>
            <a:r>
              <a:rPr lang="en-US" dirty="0"/>
              <a:t>. (p. 630)</a:t>
            </a:r>
            <a:br>
              <a:rPr lang="en-US" dirty="0"/>
            </a:br>
            <a:r>
              <a:rPr lang="en-US" dirty="0">
                <a:hlinkClick r:id="rId2"/>
              </a:rPr>
              <a:t>At beginning of urination</a:t>
            </a:r>
            <a:r>
              <a:rPr lang="en-US" dirty="0"/>
              <a:t>. (p. 630)</a:t>
            </a:r>
            <a:br>
              <a:rPr lang="en-US" dirty="0"/>
            </a:br>
            <a:r>
              <a:rPr lang="en-US" dirty="0">
                <a:hlinkClick r:id="rId2"/>
              </a:rPr>
              <a:t>During urination</a:t>
            </a:r>
            <a:r>
              <a:rPr lang="en-US" dirty="0"/>
              <a:t>. (p. 631)</a:t>
            </a:r>
            <a:br>
              <a:rPr lang="en-US" dirty="0"/>
            </a:br>
            <a:r>
              <a:rPr lang="en-US" dirty="0">
                <a:hlinkClick r:id="rId2"/>
              </a:rPr>
              <a:t>At close of urination</a:t>
            </a:r>
            <a:r>
              <a:rPr lang="en-US" dirty="0"/>
              <a:t>. (p. 633)</a:t>
            </a:r>
            <a:br>
              <a:rPr lang="en-US" dirty="0"/>
            </a:br>
            <a:r>
              <a:rPr lang="en-US" dirty="0">
                <a:hlinkClick r:id="rId2"/>
              </a:rPr>
              <a:t>After urination</a:t>
            </a:r>
            <a:r>
              <a:rPr lang="en-US" dirty="0"/>
              <a:t>. (p. 633)</a:t>
            </a:r>
            <a:br>
              <a:rPr lang="en-US" dirty="0"/>
            </a:br>
            <a:r>
              <a:rPr lang="en-US" dirty="0">
                <a:hlinkClick r:id="rId2"/>
              </a:rPr>
              <a:t>Conditions of urination</a:t>
            </a:r>
            <a:r>
              <a:rPr lang="en-US" dirty="0"/>
              <a:t>. (p. 635)</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18150843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r>
              <a:rPr lang="en-US" b="1" dirty="0"/>
              <a:t>URINARY ORGANS.</a:t>
            </a:r>
          </a:p>
          <a:p>
            <a:pPr marL="365760" lvl="1" indent="0">
              <a:buNone/>
            </a:pPr>
            <a:r>
              <a:rPr lang="en-US" dirty="0">
                <a:hlinkClick r:id="rId2"/>
              </a:rPr>
              <a:t>Urinary organs</a:t>
            </a:r>
            <a:r>
              <a:rPr lang="en-US" dirty="0"/>
              <a:t>. (p. 637)</a:t>
            </a:r>
            <a:br>
              <a:rPr lang="en-US" dirty="0"/>
            </a:br>
            <a:r>
              <a:rPr lang="en-US" dirty="0">
                <a:hlinkClick r:id="rId2"/>
              </a:rPr>
              <a:t>Kidneys</a:t>
            </a:r>
            <a:r>
              <a:rPr lang="en-US" dirty="0"/>
              <a:t>. (p. 637)</a:t>
            </a:r>
            <a:br>
              <a:rPr lang="en-US" dirty="0"/>
            </a:br>
            <a:r>
              <a:rPr lang="en-US" dirty="0">
                <a:hlinkClick r:id="rId2"/>
              </a:rPr>
              <a:t>Ureters</a:t>
            </a:r>
            <a:r>
              <a:rPr lang="en-US" dirty="0"/>
              <a:t>. (p. 639)</a:t>
            </a:r>
            <a:br>
              <a:rPr lang="en-US" dirty="0"/>
            </a:br>
            <a:r>
              <a:rPr lang="en-US" dirty="0">
                <a:hlinkClick r:id="rId2"/>
              </a:rPr>
              <a:t>Bladder</a:t>
            </a:r>
            <a:r>
              <a:rPr lang="en-US" dirty="0"/>
              <a:t>. (p. 639)</a:t>
            </a:r>
            <a:br>
              <a:rPr lang="en-US" dirty="0"/>
            </a:br>
            <a:r>
              <a:rPr lang="en-US" dirty="0">
                <a:hlinkClick r:id="rId2"/>
              </a:rPr>
              <a:t>Urethra</a:t>
            </a:r>
            <a:r>
              <a:rPr lang="en-US" dirty="0"/>
              <a:t>. (p. 641)</a:t>
            </a:r>
            <a:br>
              <a:rPr lang="en-US" dirty="0"/>
            </a:br>
            <a:r>
              <a:rPr lang="en-US" dirty="0">
                <a:hlinkClick r:id="rId2"/>
              </a:rPr>
              <a:t>Meatus</a:t>
            </a:r>
            <a:r>
              <a:rPr lang="en-US" dirty="0"/>
              <a:t>. (p. 644)</a:t>
            </a:r>
            <a:br>
              <a:rPr lang="en-US" dirty="0"/>
            </a:br>
            <a:r>
              <a:rPr lang="en-US" dirty="0">
                <a:hlinkClick r:id="rId2"/>
              </a:rPr>
              <a:t>Conditions</a:t>
            </a:r>
            <a:r>
              <a:rPr lang="en-US" dirty="0"/>
              <a:t>. (p. 644)</a:t>
            </a:r>
          </a:p>
          <a:p>
            <a:endParaRPr lang="en-US" b="1" dirty="0" smtClean="0"/>
          </a:p>
          <a:p>
            <a:r>
              <a:rPr lang="en-US" b="1" dirty="0" smtClean="0"/>
              <a:t>GENITALIA</a:t>
            </a:r>
            <a:r>
              <a:rPr lang="en-US" b="1" dirty="0"/>
              <a:t>.</a:t>
            </a:r>
          </a:p>
          <a:p>
            <a:pPr marL="365760" lvl="1" indent="0">
              <a:buNone/>
            </a:pPr>
            <a:r>
              <a:rPr lang="en-US" dirty="0">
                <a:hlinkClick r:id="rId3"/>
              </a:rPr>
              <a:t>Genitalia</a:t>
            </a:r>
            <a:r>
              <a:rPr lang="en-US" dirty="0"/>
              <a:t>. (p. 645)</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503692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lstStyle/>
          <a:p>
            <a:r>
              <a:rPr lang="en-US" b="1" dirty="0">
                <a:latin typeface="Times New Roman" pitchFamily="18" charset="0"/>
                <a:cs typeface="Times New Roman" pitchFamily="18" charset="0"/>
              </a:rPr>
              <a:t>FULL NAME</a:t>
            </a:r>
            <a:r>
              <a:rPr lang="en-US" dirty="0" smtClean="0"/>
              <a:t>: </a:t>
            </a:r>
            <a:r>
              <a:rPr lang="en-US" b="1" dirty="0" err="1" smtClean="0">
                <a:solidFill>
                  <a:srgbClr val="006600"/>
                </a:solidFill>
                <a:latin typeface="Times New Roman" pitchFamily="18" charset="0"/>
                <a:cs typeface="Times New Roman" pitchFamily="18" charset="0"/>
              </a:rPr>
              <a:t>Boenninghausens</a:t>
            </a:r>
            <a:r>
              <a:rPr lang="en-US" b="1" dirty="0" smtClean="0">
                <a:solidFill>
                  <a:srgbClr val="006600"/>
                </a:solidFill>
                <a:latin typeface="Times New Roman" pitchFamily="18" charset="0"/>
                <a:cs typeface="Times New Roman" pitchFamily="18" charset="0"/>
              </a:rPr>
              <a:t> </a:t>
            </a:r>
            <a:r>
              <a:rPr lang="en-US" b="1" dirty="0">
                <a:solidFill>
                  <a:srgbClr val="006600"/>
                </a:solidFill>
                <a:latin typeface="Times New Roman" pitchFamily="18" charset="0"/>
                <a:cs typeface="Times New Roman" pitchFamily="18" charset="0"/>
              </a:rPr>
              <a:t>characteristics </a:t>
            </a:r>
            <a:r>
              <a:rPr lang="en-US" b="1" dirty="0" smtClean="0">
                <a:solidFill>
                  <a:srgbClr val="006600"/>
                </a:solidFill>
                <a:latin typeface="Times New Roman" pitchFamily="18" charset="0"/>
                <a:cs typeface="Times New Roman" pitchFamily="18" charset="0"/>
              </a:rPr>
              <a:t>materia </a:t>
            </a:r>
            <a:r>
              <a:rPr lang="en-US" b="1" dirty="0" err="1">
                <a:solidFill>
                  <a:srgbClr val="006600"/>
                </a:solidFill>
                <a:latin typeface="Times New Roman" pitchFamily="18" charset="0"/>
                <a:cs typeface="Times New Roman" pitchFamily="18" charset="0"/>
              </a:rPr>
              <a:t>medica</a:t>
            </a:r>
            <a:r>
              <a:rPr lang="en-US" b="1" dirty="0">
                <a:solidFill>
                  <a:srgbClr val="006600"/>
                </a:solidFill>
                <a:latin typeface="Times New Roman" pitchFamily="18" charset="0"/>
                <a:cs typeface="Times New Roman" pitchFamily="18" charset="0"/>
              </a:rPr>
              <a:t> and repertory with word </a:t>
            </a:r>
            <a:r>
              <a:rPr lang="en-US" b="1" dirty="0" smtClean="0">
                <a:solidFill>
                  <a:srgbClr val="006600"/>
                </a:solidFill>
                <a:latin typeface="Times New Roman" pitchFamily="18" charset="0"/>
                <a:cs typeface="Times New Roman" pitchFamily="18" charset="0"/>
              </a:rPr>
              <a:t>index</a:t>
            </a:r>
            <a:endParaRPr lang="en-US" b="1" dirty="0">
              <a:solidFill>
                <a:srgbClr val="006600"/>
              </a:solidFill>
              <a:latin typeface="Times New Roman" pitchFamily="18" charset="0"/>
              <a:cs typeface="Times New Roman" pitchFamily="18" charset="0"/>
            </a:endParaRPr>
          </a:p>
          <a:p>
            <a:pPr marL="0" indent="0">
              <a:buNone/>
            </a:pPr>
            <a:r>
              <a:rPr lang="en-US" dirty="0" smtClean="0"/>
              <a:t> </a:t>
            </a:r>
          </a:p>
          <a:p>
            <a:endParaRPr lang="en-US" dirty="0"/>
          </a:p>
          <a:p>
            <a:r>
              <a:rPr lang="en-US" b="1" dirty="0" smtClean="0">
                <a:latin typeface="Times New Roman" pitchFamily="18" charset="0"/>
                <a:cs typeface="Times New Roman" pitchFamily="18" charset="0"/>
              </a:rPr>
              <a:t>AUTHOR</a:t>
            </a:r>
            <a:r>
              <a:rPr lang="en-US" dirty="0" smtClean="0"/>
              <a:t>: </a:t>
            </a:r>
            <a:r>
              <a:rPr lang="en-US" b="1" dirty="0" smtClean="0">
                <a:solidFill>
                  <a:srgbClr val="000066"/>
                </a:solidFill>
                <a:latin typeface="Times New Roman" pitchFamily="18" charset="0"/>
                <a:cs typeface="Times New Roman" pitchFamily="18" charset="0"/>
              </a:rPr>
              <a:t>Cyrus </a:t>
            </a:r>
            <a:r>
              <a:rPr lang="en-US" b="1" dirty="0">
                <a:solidFill>
                  <a:srgbClr val="000066"/>
                </a:solidFill>
                <a:latin typeface="Times New Roman" pitchFamily="18" charset="0"/>
                <a:cs typeface="Times New Roman" pitchFamily="18" charset="0"/>
              </a:rPr>
              <a:t>Maxwell </a:t>
            </a:r>
            <a:r>
              <a:rPr lang="en-US" b="1" dirty="0" err="1">
                <a:solidFill>
                  <a:srgbClr val="000066"/>
                </a:solidFill>
                <a:latin typeface="Times New Roman" pitchFamily="18" charset="0"/>
                <a:cs typeface="Times New Roman" pitchFamily="18" charset="0"/>
              </a:rPr>
              <a:t>Boger</a:t>
            </a:r>
            <a:r>
              <a:rPr lang="en-US" b="1" dirty="0">
                <a:solidFill>
                  <a:srgbClr val="000066"/>
                </a:solidFill>
                <a:latin typeface="Times New Roman" pitchFamily="18" charset="0"/>
                <a:cs typeface="Times New Roman" pitchFamily="18" charset="0"/>
              </a:rPr>
              <a:t>[1861-1935]</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31670076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92500" lnSpcReduction="10000"/>
          </a:bodyPr>
          <a:lstStyle/>
          <a:p>
            <a:r>
              <a:rPr lang="en-US" b="1" dirty="0"/>
              <a:t>MALE ORGANS.</a:t>
            </a:r>
          </a:p>
          <a:p>
            <a:pPr marL="365760" lvl="1" indent="0">
              <a:buNone/>
            </a:pPr>
            <a:r>
              <a:rPr lang="en-US" dirty="0">
                <a:hlinkClick r:id="rId2"/>
              </a:rPr>
              <a:t>Male organs</a:t>
            </a:r>
            <a:r>
              <a:rPr lang="en-US" dirty="0"/>
              <a:t>. (p. 646)</a:t>
            </a:r>
            <a:br>
              <a:rPr lang="en-US" dirty="0"/>
            </a:br>
            <a:r>
              <a:rPr lang="en-US" dirty="0">
                <a:hlinkClick r:id="rId2"/>
              </a:rPr>
              <a:t>Penis</a:t>
            </a:r>
            <a:r>
              <a:rPr lang="en-US" dirty="0"/>
              <a:t>. (p. 648)</a:t>
            </a:r>
            <a:br>
              <a:rPr lang="en-US" dirty="0"/>
            </a:br>
            <a:r>
              <a:rPr lang="en-US" dirty="0">
                <a:hlinkClick r:id="rId2"/>
              </a:rPr>
              <a:t>Glans</a:t>
            </a:r>
            <a:r>
              <a:rPr lang="en-US" dirty="0"/>
              <a:t>. (p. 649)</a:t>
            </a:r>
            <a:br>
              <a:rPr lang="en-US" dirty="0"/>
            </a:br>
            <a:r>
              <a:rPr lang="en-US" dirty="0">
                <a:hlinkClick r:id="rId2"/>
              </a:rPr>
              <a:t>Prepuce</a:t>
            </a:r>
            <a:r>
              <a:rPr lang="en-US" dirty="0"/>
              <a:t>. (p. 651)</a:t>
            </a:r>
            <a:br>
              <a:rPr lang="en-US" dirty="0"/>
            </a:br>
            <a:r>
              <a:rPr lang="en-US" dirty="0">
                <a:hlinkClick r:id="rId2"/>
              </a:rPr>
              <a:t>Spermatic cord</a:t>
            </a:r>
            <a:r>
              <a:rPr lang="en-US" dirty="0"/>
              <a:t>. (p. 652)</a:t>
            </a:r>
            <a:br>
              <a:rPr lang="en-US" dirty="0"/>
            </a:br>
            <a:r>
              <a:rPr lang="en-US" dirty="0">
                <a:hlinkClick r:id="rId2"/>
              </a:rPr>
              <a:t>Testes</a:t>
            </a:r>
            <a:r>
              <a:rPr lang="en-US" dirty="0"/>
              <a:t>. (p. 653)</a:t>
            </a:r>
            <a:br>
              <a:rPr lang="en-US" dirty="0"/>
            </a:br>
            <a:r>
              <a:rPr lang="en-US" dirty="0">
                <a:hlinkClick r:id="rId2"/>
              </a:rPr>
              <a:t>Scrotum</a:t>
            </a:r>
            <a:r>
              <a:rPr lang="en-US" dirty="0"/>
              <a:t>. (p. 655</a:t>
            </a:r>
            <a:r>
              <a:rPr lang="en-US" dirty="0" smtClean="0"/>
              <a:t>)</a:t>
            </a:r>
          </a:p>
          <a:p>
            <a:pPr marL="365760" lvl="1" indent="0">
              <a:buNone/>
            </a:pPr>
            <a:endParaRPr lang="en-US" dirty="0"/>
          </a:p>
          <a:p>
            <a:r>
              <a:rPr lang="en-US" b="1" dirty="0"/>
              <a:t>FEMALE ORGANS.</a:t>
            </a:r>
          </a:p>
          <a:p>
            <a:pPr marL="365760" lvl="1" indent="0">
              <a:buNone/>
            </a:pPr>
            <a:r>
              <a:rPr lang="en-US" dirty="0" smtClean="0">
                <a:hlinkClick r:id="rId3"/>
              </a:rPr>
              <a:t>Female organs</a:t>
            </a:r>
            <a:r>
              <a:rPr lang="en-US" dirty="0" smtClean="0"/>
              <a:t>. (p. 656)</a:t>
            </a:r>
            <a:br>
              <a:rPr lang="en-US" dirty="0" smtClean="0"/>
            </a:br>
            <a:r>
              <a:rPr lang="en-US" dirty="0" smtClean="0">
                <a:hlinkClick r:id="rId3"/>
              </a:rPr>
              <a:t>Time</a:t>
            </a:r>
            <a:r>
              <a:rPr lang="en-US" dirty="0" smtClean="0"/>
              <a:t>. (p. 664)</a:t>
            </a:r>
            <a:br>
              <a:rPr lang="en-US" dirty="0" smtClean="0"/>
            </a:br>
            <a:r>
              <a:rPr lang="en-US" dirty="0" smtClean="0">
                <a:hlinkClick r:id="rId3"/>
              </a:rPr>
              <a:t>Conditions</a:t>
            </a:r>
            <a:r>
              <a:rPr lang="en-US" dirty="0" smtClean="0"/>
              <a:t>. (p. 665)</a:t>
            </a:r>
            <a:endParaRPr lang="en-US" dirty="0"/>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3463034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92500" lnSpcReduction="20000"/>
          </a:bodyPr>
          <a:lstStyle/>
          <a:p>
            <a:r>
              <a:rPr lang="en-US" b="1" dirty="0"/>
              <a:t>SEXUAL IMPULSE.</a:t>
            </a:r>
          </a:p>
          <a:p>
            <a:pPr marL="365760" lvl="1" indent="0">
              <a:buNone/>
            </a:pPr>
            <a:r>
              <a:rPr lang="en-US" dirty="0">
                <a:hlinkClick r:id="rId2"/>
              </a:rPr>
              <a:t>Sexual impulse</a:t>
            </a:r>
            <a:r>
              <a:rPr lang="en-US" dirty="0"/>
              <a:t>. (p. 669)</a:t>
            </a:r>
            <a:br>
              <a:rPr lang="en-US" dirty="0"/>
            </a:br>
            <a:r>
              <a:rPr lang="en-US" dirty="0">
                <a:hlinkClick r:id="rId2"/>
              </a:rPr>
              <a:t>Concomitants of coition</a:t>
            </a:r>
            <a:r>
              <a:rPr lang="en-US" dirty="0"/>
              <a:t>. (p. 673)</a:t>
            </a:r>
            <a:br>
              <a:rPr lang="en-US" dirty="0"/>
            </a:br>
            <a:r>
              <a:rPr lang="en-US" dirty="0">
                <a:hlinkClick r:id="rId2"/>
              </a:rPr>
              <a:t>Concomitants after coition</a:t>
            </a:r>
            <a:r>
              <a:rPr lang="en-US" dirty="0"/>
              <a:t>. (p. 673)</a:t>
            </a:r>
            <a:br>
              <a:rPr lang="en-US" dirty="0"/>
            </a:br>
            <a:r>
              <a:rPr lang="en-US" dirty="0">
                <a:hlinkClick r:id="rId2"/>
              </a:rPr>
              <a:t>Concomitants after pollutions</a:t>
            </a:r>
            <a:r>
              <a:rPr lang="en-US" dirty="0"/>
              <a:t>. (p. 674</a:t>
            </a:r>
            <a:r>
              <a:rPr lang="en-US" dirty="0" smtClean="0"/>
              <a:t>)</a:t>
            </a:r>
          </a:p>
          <a:p>
            <a:pPr marL="365760" lvl="1" indent="0">
              <a:buNone/>
            </a:pPr>
            <a:endParaRPr lang="en-US" dirty="0"/>
          </a:p>
          <a:p>
            <a:r>
              <a:rPr lang="en-US" b="1" dirty="0"/>
              <a:t>MENSTRUATION.</a:t>
            </a:r>
          </a:p>
          <a:p>
            <a:pPr marL="365760" lvl="1" indent="0">
              <a:buNone/>
            </a:pPr>
            <a:r>
              <a:rPr lang="en-US" dirty="0">
                <a:hlinkClick r:id="rId3"/>
              </a:rPr>
              <a:t>Menstruation</a:t>
            </a:r>
            <a:r>
              <a:rPr lang="en-US" dirty="0"/>
              <a:t>. (p. 675)</a:t>
            </a:r>
            <a:br>
              <a:rPr lang="en-US" dirty="0"/>
            </a:br>
            <a:r>
              <a:rPr lang="en-US" dirty="0">
                <a:hlinkClick r:id="rId3"/>
              </a:rPr>
              <a:t>Concomitants before menses</a:t>
            </a:r>
            <a:r>
              <a:rPr lang="en-US" dirty="0"/>
              <a:t>. (p. 678)</a:t>
            </a:r>
            <a:br>
              <a:rPr lang="en-US" dirty="0"/>
            </a:br>
            <a:r>
              <a:rPr lang="en-US" dirty="0">
                <a:hlinkClick r:id="rId3"/>
              </a:rPr>
              <a:t>Concomitants at start of menses</a:t>
            </a:r>
            <a:r>
              <a:rPr lang="en-US" dirty="0"/>
              <a:t>. (p. 681)</a:t>
            </a:r>
            <a:br>
              <a:rPr lang="en-US" dirty="0"/>
            </a:br>
            <a:r>
              <a:rPr lang="en-US" dirty="0">
                <a:hlinkClick r:id="rId3"/>
              </a:rPr>
              <a:t>Concomitants during menses</a:t>
            </a:r>
            <a:r>
              <a:rPr lang="en-US" dirty="0"/>
              <a:t>. (p. 682)</a:t>
            </a:r>
            <a:br>
              <a:rPr lang="en-US" dirty="0"/>
            </a:br>
            <a:r>
              <a:rPr lang="en-US" dirty="0">
                <a:hlinkClick r:id="rId3"/>
              </a:rPr>
              <a:t>Concomitants after menses</a:t>
            </a:r>
            <a:r>
              <a:rPr lang="en-US" dirty="0"/>
              <a:t>. (p. 686)</a:t>
            </a:r>
            <a:br>
              <a:rPr lang="en-US" dirty="0"/>
            </a:br>
            <a:r>
              <a:rPr lang="en-US" dirty="0" err="1">
                <a:hlinkClick r:id="rId3"/>
              </a:rPr>
              <a:t>Leucorrhœa</a:t>
            </a:r>
            <a:r>
              <a:rPr lang="en-US" dirty="0"/>
              <a:t>. (p. 687)</a:t>
            </a:r>
            <a:br>
              <a:rPr lang="en-US" dirty="0"/>
            </a:br>
            <a:r>
              <a:rPr lang="en-US" dirty="0">
                <a:hlinkClick r:id="rId3"/>
              </a:rPr>
              <a:t>Concomitants to </a:t>
            </a:r>
            <a:r>
              <a:rPr lang="en-US" dirty="0" err="1">
                <a:hlinkClick r:id="rId3"/>
              </a:rPr>
              <a:t>Leucorrhœa</a:t>
            </a:r>
            <a:r>
              <a:rPr lang="en-US" dirty="0"/>
              <a:t>. (p. 689)</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10528834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00108"/>
            <a:ext cx="8229600" cy="5097467"/>
          </a:xfrm>
        </p:spPr>
        <p:txBody>
          <a:bodyPr/>
          <a:lstStyle/>
          <a:p>
            <a:r>
              <a:rPr lang="en-US" b="1" dirty="0"/>
              <a:t>RESPIRATION.</a:t>
            </a:r>
          </a:p>
          <a:p>
            <a:pPr marL="365760" lvl="1" indent="0">
              <a:buNone/>
            </a:pPr>
            <a:r>
              <a:rPr lang="en-US" dirty="0">
                <a:hlinkClick r:id="rId2"/>
              </a:rPr>
              <a:t>Respiration</a:t>
            </a:r>
            <a:r>
              <a:rPr lang="en-US" dirty="0"/>
              <a:t>. (p. 690)</a:t>
            </a:r>
            <a:br>
              <a:rPr lang="en-US" dirty="0"/>
            </a:br>
            <a:r>
              <a:rPr lang="en-US" dirty="0">
                <a:hlinkClick r:id="rId2"/>
              </a:rPr>
              <a:t>Impeded by</a:t>
            </a:r>
            <a:r>
              <a:rPr lang="en-US" dirty="0"/>
              <a:t>. (p. 695)</a:t>
            </a:r>
            <a:br>
              <a:rPr lang="en-US" dirty="0"/>
            </a:br>
            <a:r>
              <a:rPr lang="en-US" dirty="0">
                <a:hlinkClick r:id="rId2"/>
              </a:rPr>
              <a:t>Time</a:t>
            </a:r>
            <a:r>
              <a:rPr lang="en-US" dirty="0"/>
              <a:t>. (p. 698)</a:t>
            </a:r>
            <a:br>
              <a:rPr lang="en-US" dirty="0"/>
            </a:br>
            <a:r>
              <a:rPr lang="en-US" dirty="0">
                <a:hlinkClick r:id="rId2"/>
              </a:rPr>
              <a:t>Aggravation</a:t>
            </a:r>
            <a:r>
              <a:rPr lang="en-US" dirty="0"/>
              <a:t>. (p. 699)</a:t>
            </a:r>
            <a:br>
              <a:rPr lang="en-US" dirty="0"/>
            </a:br>
            <a:r>
              <a:rPr lang="en-US" dirty="0">
                <a:hlinkClick r:id="rId2"/>
              </a:rPr>
              <a:t>Amelioration</a:t>
            </a:r>
            <a:r>
              <a:rPr lang="en-US" dirty="0"/>
              <a:t>. (p. 704)</a:t>
            </a:r>
            <a:br>
              <a:rPr lang="en-US" dirty="0"/>
            </a:br>
            <a:r>
              <a:rPr lang="en-US" dirty="0">
                <a:hlinkClick r:id="rId2"/>
              </a:rPr>
              <a:t>Concomitants</a:t>
            </a:r>
            <a:r>
              <a:rPr lang="en-US" dirty="0"/>
              <a:t>. (p. 705)</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20132574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92500" lnSpcReduction="10000"/>
          </a:bodyPr>
          <a:lstStyle/>
          <a:p>
            <a:r>
              <a:rPr lang="en-US" b="1" dirty="0"/>
              <a:t>COUGH.</a:t>
            </a:r>
          </a:p>
          <a:p>
            <a:pPr marL="365760" lvl="1" indent="0">
              <a:buNone/>
            </a:pPr>
            <a:r>
              <a:rPr lang="en-US" dirty="0">
                <a:hlinkClick r:id="rId2"/>
              </a:rPr>
              <a:t>Cough</a:t>
            </a:r>
            <a:r>
              <a:rPr lang="en-US" dirty="0"/>
              <a:t>. (p. 705)</a:t>
            </a:r>
            <a:br>
              <a:rPr lang="en-US" dirty="0"/>
            </a:br>
            <a:r>
              <a:rPr lang="en-US" dirty="0">
                <a:hlinkClick r:id="rId2"/>
              </a:rPr>
              <a:t>Time</a:t>
            </a:r>
            <a:r>
              <a:rPr lang="en-US" dirty="0"/>
              <a:t>. (p. 708)</a:t>
            </a:r>
            <a:br>
              <a:rPr lang="en-US" dirty="0"/>
            </a:br>
            <a:r>
              <a:rPr lang="en-US" dirty="0">
                <a:hlinkClick r:id="rId2"/>
              </a:rPr>
              <a:t>Excited or aggravated by</a:t>
            </a:r>
            <a:r>
              <a:rPr lang="en-US" dirty="0"/>
              <a:t>. (p. 709)</a:t>
            </a:r>
            <a:br>
              <a:rPr lang="en-US" dirty="0"/>
            </a:br>
            <a:r>
              <a:rPr lang="en-US" dirty="0">
                <a:hlinkClick r:id="rId2"/>
              </a:rPr>
              <a:t>Amelioration</a:t>
            </a:r>
            <a:r>
              <a:rPr lang="en-US" dirty="0"/>
              <a:t>. (p. 719)</a:t>
            </a:r>
            <a:br>
              <a:rPr lang="en-US" dirty="0"/>
            </a:br>
            <a:r>
              <a:rPr lang="en-US" dirty="0">
                <a:hlinkClick r:id="rId2"/>
              </a:rPr>
              <a:t>Concomitants</a:t>
            </a:r>
            <a:r>
              <a:rPr lang="en-US" dirty="0"/>
              <a:t>. (p. 720)</a:t>
            </a:r>
            <a:br>
              <a:rPr lang="en-US" dirty="0"/>
            </a:br>
            <a:r>
              <a:rPr lang="en-US" dirty="0">
                <a:hlinkClick r:id="rId2"/>
              </a:rPr>
              <a:t>Expectoration</a:t>
            </a:r>
            <a:r>
              <a:rPr lang="en-US" dirty="0"/>
              <a:t>. (p. 727)</a:t>
            </a:r>
            <a:br>
              <a:rPr lang="en-US" dirty="0"/>
            </a:br>
            <a:r>
              <a:rPr lang="en-US" dirty="0">
                <a:hlinkClick r:id="rId2"/>
              </a:rPr>
              <a:t>Expectoration, taste of</a:t>
            </a:r>
            <a:r>
              <a:rPr lang="en-US" dirty="0"/>
              <a:t>. (p. 731)</a:t>
            </a:r>
            <a:br>
              <a:rPr lang="en-US" dirty="0"/>
            </a:br>
            <a:r>
              <a:rPr lang="en-US" dirty="0">
                <a:hlinkClick r:id="rId2"/>
              </a:rPr>
              <a:t>Expectoration, odor of</a:t>
            </a:r>
            <a:r>
              <a:rPr lang="en-US" dirty="0"/>
              <a:t>. (p. 733</a:t>
            </a:r>
            <a:r>
              <a:rPr lang="en-US" dirty="0" smtClean="0"/>
              <a:t>)</a:t>
            </a:r>
          </a:p>
          <a:p>
            <a:pPr marL="365760" lvl="1" indent="0">
              <a:buNone/>
            </a:pPr>
            <a:endParaRPr lang="en-US" dirty="0"/>
          </a:p>
          <a:p>
            <a:r>
              <a:rPr lang="en-US" b="1" dirty="0"/>
              <a:t>LARYNX AND TRACHEA.</a:t>
            </a:r>
          </a:p>
          <a:p>
            <a:pPr marL="365760" lvl="1" indent="0">
              <a:buNone/>
            </a:pPr>
            <a:r>
              <a:rPr lang="en-US" dirty="0">
                <a:hlinkClick r:id="rId3"/>
              </a:rPr>
              <a:t>Larynx and Trachea</a:t>
            </a:r>
            <a:r>
              <a:rPr lang="en-US" dirty="0"/>
              <a:t>. (p. 734)</a:t>
            </a:r>
            <a:br>
              <a:rPr lang="en-US" dirty="0"/>
            </a:br>
            <a:r>
              <a:rPr lang="en-US" dirty="0">
                <a:hlinkClick r:id="rId3"/>
              </a:rPr>
              <a:t>Aggravation</a:t>
            </a:r>
            <a:r>
              <a:rPr lang="en-US" dirty="0"/>
              <a:t>. (p. 738)</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18639556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r>
              <a:rPr lang="en-US" b="1" dirty="0"/>
              <a:t>VOICE AND SPEECH.</a:t>
            </a:r>
          </a:p>
          <a:p>
            <a:pPr marL="365760" lvl="1" indent="0">
              <a:buNone/>
            </a:pPr>
            <a:r>
              <a:rPr lang="en-US" dirty="0">
                <a:hlinkClick r:id="rId2"/>
              </a:rPr>
              <a:t>Voice and Speech</a:t>
            </a:r>
            <a:r>
              <a:rPr lang="en-US" dirty="0"/>
              <a:t>. (p. 738)</a:t>
            </a:r>
            <a:br>
              <a:rPr lang="en-US" dirty="0"/>
            </a:br>
            <a:r>
              <a:rPr lang="en-US" dirty="0">
                <a:hlinkClick r:id="rId2"/>
              </a:rPr>
              <a:t>Time</a:t>
            </a:r>
            <a:r>
              <a:rPr lang="en-US" dirty="0"/>
              <a:t>. (p. 741)</a:t>
            </a:r>
            <a:br>
              <a:rPr lang="en-US" dirty="0"/>
            </a:br>
            <a:r>
              <a:rPr lang="en-US" dirty="0">
                <a:hlinkClick r:id="rId2"/>
              </a:rPr>
              <a:t>Conditions of voice</a:t>
            </a:r>
            <a:r>
              <a:rPr lang="en-US" dirty="0"/>
              <a:t>. (p. 742</a:t>
            </a:r>
            <a:r>
              <a:rPr lang="en-US" dirty="0" smtClean="0"/>
              <a:t>)</a:t>
            </a:r>
          </a:p>
          <a:p>
            <a:pPr marL="365760" lvl="1" indent="0">
              <a:buNone/>
            </a:pPr>
            <a:endParaRPr lang="en-US" dirty="0"/>
          </a:p>
          <a:p>
            <a:r>
              <a:rPr lang="en-US" b="1" dirty="0"/>
              <a:t>NECK AND EXTERNAL THROAT.</a:t>
            </a:r>
          </a:p>
          <a:p>
            <a:pPr marL="365760" lvl="1" indent="0">
              <a:buNone/>
            </a:pPr>
            <a:r>
              <a:rPr lang="en-US" dirty="0">
                <a:hlinkClick r:id="rId3"/>
              </a:rPr>
              <a:t>Neck and External Throat</a:t>
            </a:r>
            <a:r>
              <a:rPr lang="en-US" dirty="0"/>
              <a:t>. (p. 743)</a:t>
            </a:r>
            <a:br>
              <a:rPr lang="en-US" dirty="0"/>
            </a:br>
            <a:r>
              <a:rPr lang="en-US" dirty="0">
                <a:hlinkClick r:id="rId3"/>
              </a:rPr>
              <a:t>Nape</a:t>
            </a:r>
            <a:r>
              <a:rPr lang="en-US" dirty="0"/>
              <a:t>. (p. 748)</a:t>
            </a:r>
            <a:br>
              <a:rPr lang="en-US" dirty="0"/>
            </a:br>
            <a:r>
              <a:rPr lang="en-US" dirty="0">
                <a:hlinkClick r:id="rId3"/>
              </a:rPr>
              <a:t>Time</a:t>
            </a:r>
            <a:r>
              <a:rPr lang="en-US" dirty="0"/>
              <a:t>. (p. 751)</a:t>
            </a:r>
            <a:br>
              <a:rPr lang="en-US" dirty="0"/>
            </a:br>
            <a:r>
              <a:rPr lang="en-US" dirty="0">
                <a:hlinkClick r:id="rId3"/>
              </a:rPr>
              <a:t>Aggravation</a:t>
            </a:r>
            <a:r>
              <a:rPr lang="en-US" dirty="0"/>
              <a:t>. (p. 751)</a:t>
            </a:r>
            <a:br>
              <a:rPr lang="en-US" dirty="0"/>
            </a:br>
            <a:r>
              <a:rPr lang="en-US" dirty="0">
                <a:hlinkClick r:id="rId3"/>
              </a:rPr>
              <a:t>Amelioration</a:t>
            </a:r>
            <a:r>
              <a:rPr lang="en-US" dirty="0"/>
              <a:t>. (p. 753)</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17008877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lstStyle/>
          <a:p>
            <a:r>
              <a:rPr lang="en-US" b="1" dirty="0"/>
              <a:t>CHEST.</a:t>
            </a:r>
          </a:p>
          <a:p>
            <a:pPr marL="365760" lvl="1" indent="0">
              <a:buNone/>
            </a:pPr>
            <a:r>
              <a:rPr lang="en-US" dirty="0">
                <a:hlinkClick r:id="rId2"/>
              </a:rPr>
              <a:t>Inner Chest</a:t>
            </a:r>
            <a:r>
              <a:rPr lang="en-US" dirty="0"/>
              <a:t>. (p. 753)</a:t>
            </a:r>
            <a:br>
              <a:rPr lang="en-US" dirty="0"/>
            </a:br>
            <a:r>
              <a:rPr lang="en-US" dirty="0">
                <a:hlinkClick r:id="rId2"/>
              </a:rPr>
              <a:t>External Chest</a:t>
            </a:r>
            <a:r>
              <a:rPr lang="en-US" dirty="0"/>
              <a:t>. (p. 764)</a:t>
            </a:r>
            <a:br>
              <a:rPr lang="en-US" dirty="0"/>
            </a:br>
            <a:r>
              <a:rPr lang="en-US" dirty="0" err="1">
                <a:hlinkClick r:id="rId2"/>
              </a:rPr>
              <a:t>Axillæ</a:t>
            </a:r>
            <a:r>
              <a:rPr lang="en-US" dirty="0"/>
              <a:t>. (p. 767)</a:t>
            </a:r>
            <a:br>
              <a:rPr lang="en-US" dirty="0"/>
            </a:br>
            <a:r>
              <a:rPr lang="en-US" dirty="0" err="1">
                <a:hlinkClick r:id="rId2"/>
              </a:rPr>
              <a:t>Mammæ</a:t>
            </a:r>
            <a:r>
              <a:rPr lang="en-US" dirty="0"/>
              <a:t>. (p. 769)</a:t>
            </a:r>
            <a:br>
              <a:rPr lang="en-US" dirty="0"/>
            </a:br>
            <a:r>
              <a:rPr lang="en-US" dirty="0">
                <a:hlinkClick r:id="rId2"/>
              </a:rPr>
              <a:t>Nipples</a:t>
            </a:r>
            <a:r>
              <a:rPr lang="en-US" dirty="0"/>
              <a:t>. (p. 771)</a:t>
            </a:r>
            <a:br>
              <a:rPr lang="en-US" dirty="0"/>
            </a:br>
            <a:r>
              <a:rPr lang="en-US" dirty="0">
                <a:hlinkClick r:id="rId2"/>
              </a:rPr>
              <a:t>Heart and region of</a:t>
            </a:r>
            <a:r>
              <a:rPr lang="en-US" dirty="0"/>
              <a:t>. (p. 772)</a:t>
            </a:r>
            <a:br>
              <a:rPr lang="en-US" dirty="0"/>
            </a:br>
            <a:r>
              <a:rPr lang="en-US" dirty="0">
                <a:hlinkClick r:id="rId2"/>
              </a:rPr>
              <a:t>Time</a:t>
            </a:r>
            <a:r>
              <a:rPr lang="en-US" dirty="0"/>
              <a:t>. (p. 777)</a:t>
            </a:r>
            <a:br>
              <a:rPr lang="en-US" dirty="0"/>
            </a:br>
            <a:r>
              <a:rPr lang="en-US" dirty="0">
                <a:hlinkClick r:id="rId2"/>
              </a:rPr>
              <a:t>Aggravation</a:t>
            </a:r>
            <a:r>
              <a:rPr lang="en-US" dirty="0"/>
              <a:t>. (p. 778)</a:t>
            </a:r>
            <a:br>
              <a:rPr lang="en-US" dirty="0"/>
            </a:br>
            <a:r>
              <a:rPr lang="en-US" dirty="0">
                <a:hlinkClick r:id="rId2"/>
              </a:rPr>
              <a:t>Amelioration</a:t>
            </a:r>
            <a:r>
              <a:rPr lang="en-US" dirty="0"/>
              <a:t>. (p. 783)</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29417103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lstStyle/>
          <a:p>
            <a:r>
              <a:rPr lang="en-US" b="1" dirty="0"/>
              <a:t>BACK.</a:t>
            </a:r>
          </a:p>
          <a:p>
            <a:pPr marL="365760" lvl="1" indent="0">
              <a:buNone/>
            </a:pPr>
            <a:r>
              <a:rPr lang="en-US" dirty="0">
                <a:hlinkClick r:id="rId2"/>
              </a:rPr>
              <a:t>Scapular region</a:t>
            </a:r>
            <a:r>
              <a:rPr lang="en-US" dirty="0"/>
              <a:t>. (p. 784).</a:t>
            </a:r>
            <a:br>
              <a:rPr lang="en-US" dirty="0"/>
            </a:br>
            <a:r>
              <a:rPr lang="en-US" dirty="0">
                <a:hlinkClick r:id="rId2"/>
              </a:rPr>
              <a:t>Back proper-Dorsal region</a:t>
            </a:r>
            <a:r>
              <a:rPr lang="en-US" dirty="0"/>
              <a:t>. (p. 788)</a:t>
            </a:r>
            <a:br>
              <a:rPr lang="en-US" dirty="0"/>
            </a:br>
            <a:r>
              <a:rPr lang="en-US" dirty="0">
                <a:hlinkClick r:id="rId2"/>
              </a:rPr>
              <a:t>Lumbar region-small of back in general</a:t>
            </a:r>
            <a:r>
              <a:rPr lang="en-US" dirty="0"/>
              <a:t>. (p. 793)</a:t>
            </a:r>
            <a:br>
              <a:rPr lang="en-US" dirty="0"/>
            </a:br>
            <a:r>
              <a:rPr lang="en-US" dirty="0">
                <a:hlinkClick r:id="rId2"/>
              </a:rPr>
              <a:t>Sacrum and Coccyx</a:t>
            </a:r>
            <a:r>
              <a:rPr lang="en-US" dirty="0"/>
              <a:t>. (p. 797)</a:t>
            </a:r>
            <a:br>
              <a:rPr lang="en-US" dirty="0"/>
            </a:br>
            <a:r>
              <a:rPr lang="en-US" dirty="0">
                <a:hlinkClick r:id="rId2"/>
              </a:rPr>
              <a:t>Spinal column and </a:t>
            </a:r>
            <a:r>
              <a:rPr lang="en-US" dirty="0" err="1">
                <a:hlinkClick r:id="rId2"/>
              </a:rPr>
              <a:t>Vertebræ</a:t>
            </a:r>
            <a:r>
              <a:rPr lang="en-US" dirty="0"/>
              <a:t>. (p. 799)</a:t>
            </a:r>
            <a:br>
              <a:rPr lang="en-US" dirty="0"/>
            </a:br>
            <a:r>
              <a:rPr lang="en-US" dirty="0">
                <a:hlinkClick r:id="rId2"/>
              </a:rPr>
              <a:t>Time</a:t>
            </a:r>
            <a:r>
              <a:rPr lang="en-US" dirty="0"/>
              <a:t>. (p. 800)</a:t>
            </a:r>
            <a:br>
              <a:rPr lang="en-US" dirty="0"/>
            </a:br>
            <a:r>
              <a:rPr lang="en-US" dirty="0">
                <a:hlinkClick r:id="rId2"/>
              </a:rPr>
              <a:t>Aggravation</a:t>
            </a:r>
            <a:r>
              <a:rPr lang="en-US" dirty="0"/>
              <a:t>. (p. 801)</a:t>
            </a:r>
            <a:br>
              <a:rPr lang="en-US" dirty="0"/>
            </a:br>
            <a:r>
              <a:rPr lang="en-US" dirty="0">
                <a:hlinkClick r:id="rId2"/>
              </a:rPr>
              <a:t>Amelioration</a:t>
            </a:r>
            <a:r>
              <a:rPr lang="en-US" dirty="0"/>
              <a:t>. (p. 804)</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15326425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a:bodyPr>
          <a:lstStyle/>
          <a:p>
            <a:r>
              <a:rPr lang="en-US" b="1" dirty="0"/>
              <a:t>UPPER EXTREMITIES.</a:t>
            </a:r>
          </a:p>
          <a:p>
            <a:pPr marL="365760" lvl="1" indent="0">
              <a:buNone/>
            </a:pPr>
            <a:r>
              <a:rPr lang="en-US" dirty="0">
                <a:hlinkClick r:id="rId2"/>
              </a:rPr>
              <a:t>Upper Extremities</a:t>
            </a:r>
            <a:r>
              <a:rPr lang="en-US" dirty="0"/>
              <a:t>. (p. 805)</a:t>
            </a:r>
            <a:br>
              <a:rPr lang="en-US" dirty="0"/>
            </a:br>
            <a:r>
              <a:rPr lang="en-US" dirty="0">
                <a:hlinkClick r:id="rId2"/>
              </a:rPr>
              <a:t>Time</a:t>
            </a:r>
            <a:r>
              <a:rPr lang="en-US" dirty="0"/>
              <a:t>. (p. 837)</a:t>
            </a:r>
            <a:br>
              <a:rPr lang="en-US" dirty="0"/>
            </a:br>
            <a:r>
              <a:rPr lang="en-US" dirty="0">
                <a:hlinkClick r:id="rId2"/>
              </a:rPr>
              <a:t>Aggravation</a:t>
            </a:r>
            <a:r>
              <a:rPr lang="en-US" dirty="0"/>
              <a:t>. (p. 838)</a:t>
            </a:r>
            <a:br>
              <a:rPr lang="en-US" dirty="0"/>
            </a:br>
            <a:r>
              <a:rPr lang="en-US" dirty="0">
                <a:hlinkClick r:id="rId2"/>
              </a:rPr>
              <a:t>Amelioration</a:t>
            </a:r>
            <a:r>
              <a:rPr lang="en-US" dirty="0"/>
              <a:t>. (p. 841</a:t>
            </a:r>
            <a:r>
              <a:rPr lang="en-US" dirty="0" smtClean="0"/>
              <a:t>)</a:t>
            </a:r>
          </a:p>
          <a:p>
            <a:pPr marL="365760" lvl="1" indent="0">
              <a:buNone/>
            </a:pPr>
            <a:endParaRPr lang="en-US" dirty="0"/>
          </a:p>
          <a:p>
            <a:r>
              <a:rPr lang="en-US" b="1" dirty="0"/>
              <a:t>LOWER EXTREMITIES.</a:t>
            </a:r>
          </a:p>
          <a:p>
            <a:pPr marL="365760" lvl="1" indent="0">
              <a:buNone/>
            </a:pPr>
            <a:r>
              <a:rPr lang="en-US" dirty="0">
                <a:hlinkClick r:id="rId3"/>
              </a:rPr>
              <a:t>Lower Extremities</a:t>
            </a:r>
            <a:r>
              <a:rPr lang="en-US" dirty="0"/>
              <a:t>. (p. 842)</a:t>
            </a:r>
            <a:br>
              <a:rPr lang="en-US" dirty="0"/>
            </a:br>
            <a:r>
              <a:rPr lang="en-US" dirty="0">
                <a:hlinkClick r:id="rId3"/>
              </a:rPr>
              <a:t>Time</a:t>
            </a:r>
            <a:r>
              <a:rPr lang="en-US" dirty="0"/>
              <a:t>. (p. 874)</a:t>
            </a:r>
            <a:br>
              <a:rPr lang="en-US" dirty="0"/>
            </a:br>
            <a:r>
              <a:rPr lang="en-US" dirty="0">
                <a:hlinkClick r:id="rId3"/>
              </a:rPr>
              <a:t>Aggravation</a:t>
            </a:r>
            <a:r>
              <a:rPr lang="en-US" dirty="0"/>
              <a:t>. (p. 875)</a:t>
            </a:r>
            <a:br>
              <a:rPr lang="en-US" dirty="0"/>
            </a:br>
            <a:r>
              <a:rPr lang="en-US" dirty="0">
                <a:hlinkClick r:id="rId3"/>
              </a:rPr>
              <a:t>Amelioration</a:t>
            </a:r>
            <a:r>
              <a:rPr lang="en-US" dirty="0"/>
              <a:t>. (p. 880)</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36969171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lstStyle/>
          <a:p>
            <a:r>
              <a:rPr lang="en-US" b="1" dirty="0"/>
              <a:t>SENSATIONS AND COMPLAINTS IN GENERAL.</a:t>
            </a:r>
          </a:p>
          <a:p>
            <a:pPr marL="365760" lvl="1" indent="0">
              <a:buNone/>
            </a:pPr>
            <a:r>
              <a:rPr lang="en-US" dirty="0">
                <a:hlinkClick r:id="rId2"/>
              </a:rPr>
              <a:t>Sensations and Complaints in general</a:t>
            </a:r>
            <a:r>
              <a:rPr lang="en-US" dirty="0"/>
              <a:t>. (p. 881</a:t>
            </a:r>
            <a:r>
              <a:rPr lang="en-US" dirty="0" smtClean="0"/>
              <a:t>)</a:t>
            </a:r>
            <a:r>
              <a:rPr lang="en-US" dirty="0"/>
              <a:t/>
            </a:r>
            <a:br>
              <a:rPr lang="en-US" dirty="0"/>
            </a:br>
            <a:r>
              <a:rPr lang="en-US" dirty="0">
                <a:hlinkClick r:id="rId3"/>
              </a:rPr>
              <a:t>Glands</a:t>
            </a:r>
            <a:r>
              <a:rPr lang="en-US" dirty="0"/>
              <a:t>. (p. 937)</a:t>
            </a:r>
            <a:br>
              <a:rPr lang="en-US" dirty="0"/>
            </a:br>
            <a:r>
              <a:rPr lang="en-US" dirty="0">
                <a:hlinkClick r:id="rId4"/>
              </a:rPr>
              <a:t>Bones</a:t>
            </a:r>
            <a:r>
              <a:rPr lang="en-US" dirty="0"/>
              <a:t>. (p. 940</a:t>
            </a:r>
            <a:r>
              <a:rPr lang="en-US" dirty="0" smtClean="0"/>
              <a:t>)</a:t>
            </a:r>
          </a:p>
          <a:p>
            <a:pPr marL="365760" lvl="1" indent="0">
              <a:buNone/>
            </a:pPr>
            <a:endParaRPr lang="en-US" dirty="0"/>
          </a:p>
          <a:p>
            <a:r>
              <a:rPr lang="en-US" b="1" dirty="0"/>
              <a:t>SKIN AND EXTERIOR BODY.</a:t>
            </a:r>
          </a:p>
          <a:p>
            <a:pPr marL="365760" lvl="1" indent="0">
              <a:buNone/>
            </a:pPr>
            <a:r>
              <a:rPr lang="en-US" dirty="0">
                <a:hlinkClick r:id="rId5"/>
              </a:rPr>
              <a:t>Skin and Exterior body</a:t>
            </a:r>
            <a:r>
              <a:rPr lang="en-US" dirty="0"/>
              <a:t>. (p. 944)</a:t>
            </a:r>
            <a:br>
              <a:rPr lang="en-US" dirty="0"/>
            </a:br>
            <a:r>
              <a:rPr lang="en-US" dirty="0">
                <a:hlinkClick r:id="rId5"/>
              </a:rPr>
              <a:t>Aggravation</a:t>
            </a:r>
            <a:r>
              <a:rPr lang="en-US" dirty="0"/>
              <a:t>. (p. 980)</a:t>
            </a:r>
            <a:br>
              <a:rPr lang="en-US" dirty="0"/>
            </a:br>
            <a:r>
              <a:rPr lang="en-US" dirty="0">
                <a:hlinkClick r:id="rId5"/>
              </a:rPr>
              <a:t>Time</a:t>
            </a:r>
            <a:r>
              <a:rPr lang="en-US" dirty="0"/>
              <a:t>. (p. 980)</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28996296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fontScale="92500" lnSpcReduction="10000"/>
          </a:bodyPr>
          <a:lstStyle/>
          <a:p>
            <a:r>
              <a:rPr lang="en-US" b="1" dirty="0"/>
              <a:t>SLEEP.</a:t>
            </a:r>
          </a:p>
          <a:p>
            <a:pPr marL="365760" lvl="1" indent="0">
              <a:buNone/>
            </a:pPr>
            <a:r>
              <a:rPr lang="en-US" dirty="0">
                <a:hlinkClick r:id="rId2"/>
              </a:rPr>
              <a:t>Sleep</a:t>
            </a:r>
            <a:r>
              <a:rPr lang="en-US" dirty="0"/>
              <a:t>. (p. 980)</a:t>
            </a:r>
            <a:br>
              <a:rPr lang="en-US" dirty="0"/>
            </a:br>
            <a:r>
              <a:rPr lang="en-US" dirty="0">
                <a:hlinkClick r:id="rId2"/>
              </a:rPr>
              <a:t>Falling asleep</a:t>
            </a:r>
            <a:r>
              <a:rPr lang="en-US" dirty="0"/>
              <a:t>. (p. 981)</a:t>
            </a:r>
            <a:br>
              <a:rPr lang="en-US" dirty="0"/>
            </a:br>
            <a:r>
              <a:rPr lang="en-US" dirty="0">
                <a:hlinkClick r:id="rId2"/>
              </a:rPr>
              <a:t>Sleepiness</a:t>
            </a:r>
            <a:r>
              <a:rPr lang="en-US" dirty="0"/>
              <a:t>. (p. 984)</a:t>
            </a:r>
            <a:br>
              <a:rPr lang="en-US" dirty="0"/>
            </a:br>
            <a:r>
              <a:rPr lang="en-US" dirty="0">
                <a:hlinkClick r:id="rId2"/>
              </a:rPr>
              <a:t>Character of</a:t>
            </a:r>
            <a:r>
              <a:rPr lang="en-US" dirty="0"/>
              <a:t>. (p. 986).</a:t>
            </a:r>
            <a:br>
              <a:rPr lang="en-US" dirty="0"/>
            </a:br>
            <a:r>
              <a:rPr lang="en-US" dirty="0">
                <a:hlinkClick r:id="rId2"/>
              </a:rPr>
              <a:t>During</a:t>
            </a:r>
            <a:r>
              <a:rPr lang="en-US" dirty="0"/>
              <a:t>. (p. 988)</a:t>
            </a:r>
            <a:br>
              <a:rPr lang="en-US" dirty="0"/>
            </a:br>
            <a:r>
              <a:rPr lang="en-US" dirty="0">
                <a:hlinkClick r:id="rId2"/>
              </a:rPr>
              <a:t>Positions</a:t>
            </a:r>
            <a:r>
              <a:rPr lang="en-US" dirty="0"/>
              <a:t>. (p. 991)</a:t>
            </a:r>
            <a:br>
              <a:rPr lang="en-US" dirty="0"/>
            </a:br>
            <a:r>
              <a:rPr lang="en-US" dirty="0">
                <a:hlinkClick r:id="rId2"/>
              </a:rPr>
              <a:t>Waking</a:t>
            </a:r>
            <a:r>
              <a:rPr lang="en-US" dirty="0"/>
              <a:t>. (p. 991)</a:t>
            </a:r>
            <a:br>
              <a:rPr lang="en-US" dirty="0"/>
            </a:br>
            <a:r>
              <a:rPr lang="en-US" dirty="0">
                <a:hlinkClick r:id="rId2"/>
              </a:rPr>
              <a:t>Sleeplessness</a:t>
            </a:r>
            <a:r>
              <a:rPr lang="en-US" dirty="0"/>
              <a:t>. (p. 994</a:t>
            </a:r>
            <a:r>
              <a:rPr lang="en-US" dirty="0" smtClean="0"/>
              <a:t>)</a:t>
            </a:r>
          </a:p>
          <a:p>
            <a:pPr marL="365760" lvl="1" indent="0">
              <a:buNone/>
            </a:pPr>
            <a:endParaRPr lang="en-US" dirty="0"/>
          </a:p>
          <a:p>
            <a:r>
              <a:rPr lang="en-US" b="1" dirty="0"/>
              <a:t>DREAMS.</a:t>
            </a:r>
            <a:endParaRPr lang="en-US" dirty="0"/>
          </a:p>
          <a:p>
            <a:pPr marL="365760" lvl="1" indent="0">
              <a:buNone/>
            </a:pPr>
            <a:r>
              <a:rPr lang="en-US" dirty="0">
                <a:hlinkClick r:id="rId3"/>
              </a:rPr>
              <a:t>Dreams</a:t>
            </a:r>
            <a:r>
              <a:rPr lang="en-US" dirty="0"/>
              <a:t>. (p. 997)</a:t>
            </a:r>
            <a:br>
              <a:rPr lang="en-US" dirty="0"/>
            </a:br>
            <a:r>
              <a:rPr lang="en-US" dirty="0">
                <a:hlinkClick r:id="rId3"/>
              </a:rPr>
              <a:t>Aggravation</a:t>
            </a:r>
            <a:r>
              <a:rPr lang="en-US" dirty="0"/>
              <a:t>. (p. 1002)</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3356230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642918"/>
            <a:ext cx="8229600" cy="4525963"/>
          </a:xfrm>
        </p:spPr>
        <p:txBody>
          <a:bodyPr>
            <a:noAutofit/>
          </a:bodyPr>
          <a:lstStyle/>
          <a:p>
            <a:pPr marL="0" indent="0">
              <a:buNone/>
            </a:pPr>
            <a:r>
              <a:rPr lang="en-US" sz="4000" b="1" dirty="0">
                <a:latin typeface="Arial Rounded MT Bold" pitchFamily="34" charset="0"/>
              </a:rPr>
              <a:t>EDITIONS:</a:t>
            </a:r>
          </a:p>
          <a:p>
            <a:endParaRPr lang="en-US" sz="4000" dirty="0" smtClean="0"/>
          </a:p>
          <a:p>
            <a:r>
              <a:rPr lang="en-US" sz="4000" dirty="0" smtClean="0"/>
              <a:t>1st </a:t>
            </a:r>
            <a:r>
              <a:rPr lang="en-US" sz="4000" dirty="0"/>
              <a:t>edition:1905(</a:t>
            </a:r>
            <a:r>
              <a:rPr lang="en-US" sz="4000" dirty="0" err="1"/>
              <a:t>boericke</a:t>
            </a:r>
            <a:r>
              <a:rPr lang="en-US" sz="4000" dirty="0"/>
              <a:t> and </a:t>
            </a:r>
            <a:r>
              <a:rPr lang="en-US" sz="4000" dirty="0" err="1"/>
              <a:t>tafel</a:t>
            </a:r>
            <a:r>
              <a:rPr lang="en-US" sz="4000" dirty="0" smtClean="0"/>
              <a:t>)</a:t>
            </a:r>
          </a:p>
          <a:p>
            <a:endParaRPr lang="en-US" sz="4000" dirty="0"/>
          </a:p>
          <a:p>
            <a:pPr marL="0" indent="0">
              <a:buNone/>
            </a:pPr>
            <a:endParaRPr lang="en-US" sz="4000" dirty="0"/>
          </a:p>
          <a:p>
            <a:r>
              <a:rPr lang="en-US" sz="4000" dirty="0" smtClean="0"/>
              <a:t>2nd </a:t>
            </a:r>
            <a:r>
              <a:rPr lang="en-US" sz="4000" dirty="0"/>
              <a:t>edition:1937(</a:t>
            </a:r>
            <a:r>
              <a:rPr lang="en-US" sz="4000" dirty="0" err="1"/>
              <a:t>roy</a:t>
            </a:r>
            <a:r>
              <a:rPr lang="en-US" sz="4000" dirty="0"/>
              <a:t> and company)</a:t>
            </a:r>
          </a:p>
          <a:p>
            <a:endParaRPr lang="en-US" sz="4000"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22139203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92500" lnSpcReduction="10000"/>
          </a:bodyPr>
          <a:lstStyle/>
          <a:p>
            <a:r>
              <a:rPr lang="en-US" b="1" dirty="0"/>
              <a:t>FEVER.</a:t>
            </a:r>
          </a:p>
          <a:p>
            <a:pPr marL="365760" lvl="1" indent="0">
              <a:buNone/>
            </a:pPr>
            <a:r>
              <a:rPr lang="en-US" dirty="0">
                <a:hlinkClick r:id="rId2"/>
              </a:rPr>
              <a:t>Pathological types</a:t>
            </a:r>
            <a:r>
              <a:rPr lang="en-US" dirty="0"/>
              <a:t>. (p. 1002)</a:t>
            </a:r>
          </a:p>
          <a:p>
            <a:r>
              <a:rPr lang="en-US" b="1" dirty="0"/>
              <a:t>BLOOD.</a:t>
            </a:r>
          </a:p>
          <a:p>
            <a:pPr marL="365760" lvl="1" indent="0">
              <a:buNone/>
            </a:pPr>
            <a:r>
              <a:rPr lang="en-US" dirty="0">
                <a:hlinkClick r:id="rId3"/>
              </a:rPr>
              <a:t>Blood</a:t>
            </a:r>
            <a:r>
              <a:rPr lang="en-US" dirty="0"/>
              <a:t>. (p. 1005)</a:t>
            </a:r>
          </a:p>
          <a:p>
            <a:r>
              <a:rPr lang="en-US" b="1" dirty="0"/>
              <a:t>CIRCULATION.</a:t>
            </a:r>
          </a:p>
          <a:p>
            <a:pPr marL="365760" lvl="1" indent="0">
              <a:buNone/>
            </a:pPr>
            <a:r>
              <a:rPr lang="en-US" dirty="0">
                <a:hlinkClick r:id="rId4"/>
              </a:rPr>
              <a:t>Circulation</a:t>
            </a:r>
            <a:r>
              <a:rPr lang="en-US" dirty="0"/>
              <a:t>. (p. 1006)</a:t>
            </a:r>
            <a:br>
              <a:rPr lang="en-US" dirty="0"/>
            </a:br>
            <a:r>
              <a:rPr lang="en-US" dirty="0">
                <a:hlinkClick r:id="rId4"/>
              </a:rPr>
              <a:t>Congestions</a:t>
            </a:r>
            <a:r>
              <a:rPr lang="en-US" dirty="0"/>
              <a:t>. (p. 1008)</a:t>
            </a:r>
            <a:br>
              <a:rPr lang="en-US" dirty="0"/>
            </a:br>
            <a:r>
              <a:rPr lang="en-US" dirty="0">
                <a:hlinkClick r:id="rId4"/>
              </a:rPr>
              <a:t>Palpitation</a:t>
            </a:r>
            <a:r>
              <a:rPr lang="en-US" dirty="0"/>
              <a:t>. (p. 1010)</a:t>
            </a:r>
            <a:br>
              <a:rPr lang="en-US" dirty="0"/>
            </a:br>
            <a:r>
              <a:rPr lang="en-US" dirty="0">
                <a:hlinkClick r:id="rId4"/>
              </a:rPr>
              <a:t>Time</a:t>
            </a:r>
            <a:r>
              <a:rPr lang="en-US" dirty="0"/>
              <a:t>. (p. 1012)</a:t>
            </a:r>
            <a:br>
              <a:rPr lang="en-US" dirty="0"/>
            </a:br>
            <a:r>
              <a:rPr lang="en-US" dirty="0">
                <a:hlinkClick r:id="rId4"/>
              </a:rPr>
              <a:t>Heart beat</a:t>
            </a:r>
            <a:r>
              <a:rPr lang="en-US" dirty="0"/>
              <a:t>. (p. 1013)</a:t>
            </a:r>
            <a:br>
              <a:rPr lang="en-US" dirty="0"/>
            </a:br>
            <a:r>
              <a:rPr lang="en-US" dirty="0">
                <a:hlinkClick r:id="rId4"/>
              </a:rPr>
              <a:t>Pulse</a:t>
            </a:r>
            <a:r>
              <a:rPr lang="en-US" dirty="0"/>
              <a:t>. (p. 1014)</a:t>
            </a:r>
            <a:br>
              <a:rPr lang="en-US" dirty="0"/>
            </a:br>
            <a:r>
              <a:rPr lang="en-US" dirty="0">
                <a:hlinkClick r:id="rId4"/>
              </a:rPr>
              <a:t>Time</a:t>
            </a:r>
            <a:r>
              <a:rPr lang="en-US" dirty="0"/>
              <a:t>. (p. 1017)</a:t>
            </a:r>
            <a:br>
              <a:rPr lang="en-US" dirty="0"/>
            </a:br>
            <a:r>
              <a:rPr lang="en-US" dirty="0">
                <a:hlinkClick r:id="rId4"/>
              </a:rPr>
              <a:t>Aggravation</a:t>
            </a:r>
            <a:r>
              <a:rPr lang="en-US" dirty="0"/>
              <a:t>. (p. 1017)</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32753906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a:bodyPr>
          <a:lstStyle/>
          <a:p>
            <a:r>
              <a:rPr lang="en-US" b="1" dirty="0"/>
              <a:t>FEVER, CHILL, ETC.</a:t>
            </a:r>
          </a:p>
          <a:p>
            <a:pPr marL="365760" lvl="1" indent="0">
              <a:buNone/>
            </a:pPr>
            <a:r>
              <a:rPr lang="en-US" dirty="0">
                <a:hlinkClick r:id="rId2"/>
              </a:rPr>
              <a:t>Chill</a:t>
            </a:r>
            <a:r>
              <a:rPr lang="en-US" dirty="0"/>
              <a:t>. (p. 1020)</a:t>
            </a:r>
            <a:br>
              <a:rPr lang="en-US" dirty="0"/>
            </a:br>
            <a:r>
              <a:rPr lang="en-US" dirty="0">
                <a:hlinkClick r:id="rId2"/>
              </a:rPr>
              <a:t>Partial chill</a:t>
            </a:r>
            <a:r>
              <a:rPr lang="en-US" dirty="0"/>
              <a:t>. (p. 1022)</a:t>
            </a:r>
            <a:br>
              <a:rPr lang="en-US" dirty="0"/>
            </a:br>
            <a:r>
              <a:rPr lang="en-US" dirty="0">
                <a:hlinkClick r:id="rId2"/>
              </a:rPr>
              <a:t>Coldness</a:t>
            </a:r>
            <a:r>
              <a:rPr lang="en-US" dirty="0"/>
              <a:t>. (p. 1024)</a:t>
            </a:r>
            <a:br>
              <a:rPr lang="en-US" dirty="0"/>
            </a:br>
            <a:r>
              <a:rPr lang="en-US" dirty="0">
                <a:hlinkClick r:id="rId2"/>
              </a:rPr>
              <a:t>Partial coldness</a:t>
            </a:r>
            <a:r>
              <a:rPr lang="en-US" dirty="0"/>
              <a:t>. (p. 1025)</a:t>
            </a:r>
            <a:br>
              <a:rPr lang="en-US" dirty="0"/>
            </a:br>
            <a:r>
              <a:rPr lang="en-US" dirty="0">
                <a:hlinkClick r:id="rId2"/>
              </a:rPr>
              <a:t>Sense of partial coldness</a:t>
            </a:r>
            <a:r>
              <a:rPr lang="en-US" dirty="0"/>
              <a:t>. (p. 1027)</a:t>
            </a:r>
            <a:br>
              <a:rPr lang="en-US" dirty="0"/>
            </a:br>
            <a:r>
              <a:rPr lang="en-US" dirty="0">
                <a:hlinkClick r:id="rId2"/>
              </a:rPr>
              <a:t>Shivering</a:t>
            </a:r>
            <a:r>
              <a:rPr lang="en-US" dirty="0"/>
              <a:t>. (p. 1030)</a:t>
            </a:r>
            <a:br>
              <a:rPr lang="en-US" dirty="0"/>
            </a:br>
            <a:r>
              <a:rPr lang="en-US" dirty="0">
                <a:hlinkClick r:id="rId2"/>
              </a:rPr>
              <a:t>Time</a:t>
            </a:r>
            <a:r>
              <a:rPr lang="en-US" dirty="0"/>
              <a:t>. (p. 1031)</a:t>
            </a:r>
            <a:br>
              <a:rPr lang="en-US" dirty="0"/>
            </a:br>
            <a:r>
              <a:rPr lang="en-US" dirty="0">
                <a:hlinkClick r:id="rId2"/>
              </a:rPr>
              <a:t>Aggravation</a:t>
            </a:r>
            <a:r>
              <a:rPr lang="en-US" dirty="0"/>
              <a:t>. (p. 1033)</a:t>
            </a:r>
            <a:br>
              <a:rPr lang="en-US" dirty="0"/>
            </a:br>
            <a:r>
              <a:rPr lang="en-US" dirty="0">
                <a:hlinkClick r:id="rId2"/>
              </a:rPr>
              <a:t>Amelioration</a:t>
            </a:r>
            <a:r>
              <a:rPr lang="en-US" dirty="0"/>
              <a:t>. (p. 1036)</a:t>
            </a:r>
            <a:br>
              <a:rPr lang="en-US" dirty="0"/>
            </a:br>
            <a:r>
              <a:rPr lang="en-US" dirty="0">
                <a:hlinkClick r:id="rId2"/>
              </a:rPr>
              <a:t>Concomitants</a:t>
            </a:r>
            <a:r>
              <a:rPr lang="en-US" dirty="0"/>
              <a:t>. (p. 1036)</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16317943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lstStyle/>
          <a:p>
            <a:r>
              <a:rPr lang="en-US" b="1" dirty="0"/>
              <a:t>HEAT AND FEVER IN GENERAL.</a:t>
            </a:r>
          </a:p>
          <a:p>
            <a:pPr marL="365760" lvl="1" indent="0">
              <a:buNone/>
            </a:pPr>
            <a:r>
              <a:rPr lang="en-US" dirty="0">
                <a:hlinkClick r:id="rId2"/>
              </a:rPr>
              <a:t>Heat and Fever in general</a:t>
            </a:r>
            <a:r>
              <a:rPr lang="en-US" dirty="0"/>
              <a:t>. (p. 1047).</a:t>
            </a:r>
            <a:br>
              <a:rPr lang="en-US" dirty="0"/>
            </a:br>
            <a:r>
              <a:rPr lang="en-US" dirty="0">
                <a:hlinkClick r:id="rId2"/>
              </a:rPr>
              <a:t>Partial heat</a:t>
            </a:r>
            <a:r>
              <a:rPr lang="en-US" dirty="0"/>
              <a:t>. (p. 1049)</a:t>
            </a:r>
            <a:br>
              <a:rPr lang="en-US" dirty="0"/>
            </a:br>
            <a:r>
              <a:rPr lang="en-US" dirty="0">
                <a:hlinkClick r:id="rId2"/>
              </a:rPr>
              <a:t>Time</a:t>
            </a:r>
            <a:r>
              <a:rPr lang="en-US" dirty="0"/>
              <a:t>. (p. 1059)</a:t>
            </a:r>
            <a:br>
              <a:rPr lang="en-US" dirty="0"/>
            </a:br>
            <a:r>
              <a:rPr lang="en-US" dirty="0">
                <a:hlinkClick r:id="rId2"/>
              </a:rPr>
              <a:t>Aggravation</a:t>
            </a:r>
            <a:r>
              <a:rPr lang="en-US" dirty="0"/>
              <a:t>. (p. 1060)</a:t>
            </a:r>
            <a:br>
              <a:rPr lang="en-US" dirty="0"/>
            </a:br>
            <a:r>
              <a:rPr lang="en-US" dirty="0">
                <a:hlinkClick r:id="rId2"/>
              </a:rPr>
              <a:t>Amelioration</a:t>
            </a:r>
            <a:r>
              <a:rPr lang="en-US" dirty="0"/>
              <a:t>. (p. 1062)</a:t>
            </a:r>
            <a:br>
              <a:rPr lang="en-US" dirty="0"/>
            </a:br>
            <a:r>
              <a:rPr lang="en-US" dirty="0">
                <a:hlinkClick r:id="rId2"/>
              </a:rPr>
              <a:t>Concomitants</a:t>
            </a:r>
            <a:r>
              <a:rPr lang="en-US" dirty="0"/>
              <a:t>. (p. 1063)</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29159987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lnSpcReduction="10000"/>
          </a:bodyPr>
          <a:lstStyle/>
          <a:p>
            <a:r>
              <a:rPr lang="en-US" b="1" dirty="0"/>
              <a:t>SWEAT.</a:t>
            </a:r>
          </a:p>
          <a:p>
            <a:pPr marL="365760" lvl="1" indent="0">
              <a:buNone/>
            </a:pPr>
            <a:r>
              <a:rPr lang="en-US" dirty="0">
                <a:hlinkClick r:id="rId2"/>
              </a:rPr>
              <a:t>Sweat</a:t>
            </a:r>
            <a:r>
              <a:rPr lang="en-US" dirty="0"/>
              <a:t>. (p. 1076)</a:t>
            </a:r>
            <a:br>
              <a:rPr lang="en-US" dirty="0"/>
            </a:br>
            <a:r>
              <a:rPr lang="en-US" dirty="0">
                <a:hlinkClick r:id="rId2"/>
              </a:rPr>
              <a:t>Partial sweat</a:t>
            </a:r>
            <a:r>
              <a:rPr lang="en-US" dirty="0"/>
              <a:t>. (p. 1079)</a:t>
            </a:r>
            <a:br>
              <a:rPr lang="en-US" dirty="0"/>
            </a:br>
            <a:r>
              <a:rPr lang="en-US" dirty="0">
                <a:hlinkClick r:id="rId2"/>
              </a:rPr>
              <a:t>Time</a:t>
            </a:r>
            <a:r>
              <a:rPr lang="en-US" dirty="0"/>
              <a:t>. (p. 1083)</a:t>
            </a:r>
            <a:br>
              <a:rPr lang="en-US" dirty="0"/>
            </a:br>
            <a:r>
              <a:rPr lang="en-US" dirty="0">
                <a:hlinkClick r:id="rId2"/>
              </a:rPr>
              <a:t>Aggravation</a:t>
            </a:r>
            <a:r>
              <a:rPr lang="en-US" dirty="0"/>
              <a:t>. (p. 1084)</a:t>
            </a:r>
            <a:br>
              <a:rPr lang="en-US" dirty="0"/>
            </a:br>
            <a:r>
              <a:rPr lang="en-US" dirty="0">
                <a:hlinkClick r:id="rId2"/>
              </a:rPr>
              <a:t>Amelioration</a:t>
            </a:r>
            <a:r>
              <a:rPr lang="en-US" dirty="0"/>
              <a:t>. (p. 1087)</a:t>
            </a:r>
            <a:br>
              <a:rPr lang="en-US" dirty="0"/>
            </a:br>
            <a:r>
              <a:rPr lang="en-US" dirty="0">
                <a:hlinkClick r:id="rId2"/>
              </a:rPr>
              <a:t>Concomitants</a:t>
            </a:r>
            <a:r>
              <a:rPr lang="en-US" dirty="0"/>
              <a:t>. (p. 1088)</a:t>
            </a:r>
          </a:p>
          <a:p>
            <a:r>
              <a:rPr lang="en-US" b="1" dirty="0"/>
              <a:t>COMPOUND FEVER.</a:t>
            </a:r>
          </a:p>
          <a:p>
            <a:pPr marL="365760" lvl="1" indent="0">
              <a:buNone/>
            </a:pPr>
            <a:r>
              <a:rPr lang="en-US" dirty="0">
                <a:hlinkClick r:id="rId3"/>
              </a:rPr>
              <a:t>Beginning with chill</a:t>
            </a:r>
            <a:r>
              <a:rPr lang="en-US" dirty="0"/>
              <a:t>. (p. 1099)</a:t>
            </a:r>
            <a:br>
              <a:rPr lang="en-US" dirty="0"/>
            </a:br>
            <a:r>
              <a:rPr lang="en-US" dirty="0">
                <a:hlinkClick r:id="rId3"/>
              </a:rPr>
              <a:t>Beginning with shivering</a:t>
            </a:r>
            <a:r>
              <a:rPr lang="en-US" dirty="0"/>
              <a:t>. (p. 1101)</a:t>
            </a:r>
            <a:br>
              <a:rPr lang="en-US" dirty="0"/>
            </a:br>
            <a:r>
              <a:rPr lang="en-US" dirty="0">
                <a:hlinkClick r:id="rId3"/>
              </a:rPr>
              <a:t>Beginning with heat</a:t>
            </a:r>
            <a:r>
              <a:rPr lang="en-US" dirty="0"/>
              <a:t>. (p. 1101)</a:t>
            </a:r>
            <a:br>
              <a:rPr lang="en-US" dirty="0"/>
            </a:br>
            <a:r>
              <a:rPr lang="en-US" dirty="0">
                <a:hlinkClick r:id="rId3"/>
              </a:rPr>
              <a:t>Beginning with sweat</a:t>
            </a:r>
            <a:r>
              <a:rPr lang="en-US" dirty="0"/>
              <a:t>. (p. 1102)</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34310773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4840303"/>
          </a:xfrm>
        </p:spPr>
        <p:txBody>
          <a:bodyPr/>
          <a:lstStyle/>
          <a:p>
            <a:r>
              <a:rPr lang="en-US" b="1" dirty="0"/>
              <a:t>CONDITIONS IN GENERAL - TIME.</a:t>
            </a:r>
          </a:p>
          <a:p>
            <a:pPr marL="365760" lvl="1" indent="0">
              <a:buNone/>
            </a:pPr>
            <a:r>
              <a:rPr lang="en-US" dirty="0" smtClean="0">
                <a:hlinkClick r:id="rId2"/>
              </a:rPr>
              <a:t>Time</a:t>
            </a:r>
            <a:r>
              <a:rPr lang="en-US" dirty="0" smtClean="0"/>
              <a:t>. (p. 1103)</a:t>
            </a:r>
            <a:endParaRPr lang="en-US" dirty="0"/>
          </a:p>
          <a:p>
            <a:r>
              <a:rPr lang="en-US" b="1" dirty="0"/>
              <a:t>CONDITIONS OF AGGRAVATION AND AMELIORATION IN GENERAL.</a:t>
            </a:r>
          </a:p>
          <a:p>
            <a:pPr marL="365760" lvl="1" indent="0">
              <a:buNone/>
            </a:pPr>
            <a:r>
              <a:rPr lang="en-US" dirty="0">
                <a:hlinkClick r:id="rId3"/>
              </a:rPr>
              <a:t>Conditions of aggravation and amelioration in general</a:t>
            </a:r>
            <a:r>
              <a:rPr lang="en-US" dirty="0"/>
              <a:t>. (p. 1105)</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9819490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357298"/>
            <a:ext cx="8229600" cy="1868478"/>
          </a:xfrm>
        </p:spPr>
        <p:txBody>
          <a:bodyPr>
            <a:normAutofit fontScale="90000"/>
          </a:bodyPr>
          <a:lstStyle/>
          <a:p>
            <a:r>
              <a:rPr lang="en-US" dirty="0" smtClean="0"/>
              <a:t/>
            </a:r>
            <a:br>
              <a:rPr lang="en-US" dirty="0" smtClean="0"/>
            </a:br>
            <a:r>
              <a:rPr lang="en-US" sz="6700" dirty="0" err="1" smtClean="0">
                <a:solidFill>
                  <a:srgbClr val="000066"/>
                </a:solidFill>
                <a:latin typeface="Berlin Sans FB Demi" pitchFamily="34" charset="0"/>
              </a:rPr>
              <a:t>BOGER’S</a:t>
            </a:r>
            <a:r>
              <a:rPr lang="en-US" sz="6700" dirty="0" smtClean="0">
                <a:solidFill>
                  <a:srgbClr val="000066"/>
                </a:solidFill>
                <a:latin typeface="Berlin Sans FB Demi" pitchFamily="34" charset="0"/>
              </a:rPr>
              <a:t> CONCEPT</a:t>
            </a:r>
            <a:r>
              <a:rPr lang="en-US" dirty="0" smtClean="0"/>
              <a:t/>
            </a:r>
            <a:br>
              <a:rPr lang="en-US" dirty="0" smtClean="0"/>
            </a:br>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16627679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smtClean="0"/>
              <a:t>	True </a:t>
            </a:r>
            <a:r>
              <a:rPr lang="en-US" sz="3200" dirty="0"/>
              <a:t>to the Hahnemann's teaching </a:t>
            </a:r>
            <a:r>
              <a:rPr lang="en-US" sz="3200" dirty="0" err="1" smtClean="0"/>
              <a:t>Boenninghausen</a:t>
            </a:r>
            <a:r>
              <a:rPr lang="en-US" sz="3200" dirty="0" smtClean="0"/>
              <a:t> </a:t>
            </a:r>
            <a:r>
              <a:rPr lang="en-US" sz="3200" dirty="0"/>
              <a:t>recognized that every symptom </a:t>
            </a:r>
            <a:r>
              <a:rPr lang="en-US" sz="3200" dirty="0" smtClean="0"/>
              <a:t>or </a:t>
            </a:r>
            <a:r>
              <a:rPr lang="en-US" sz="3200" dirty="0"/>
              <a:t>part of the symptom belong to the case as a </a:t>
            </a:r>
            <a:r>
              <a:rPr lang="en-US" sz="3200" dirty="0" smtClean="0"/>
              <a:t>whole</a:t>
            </a:r>
            <a:r>
              <a:rPr lang="en-US" sz="3200" dirty="0"/>
              <a:t>, and consequently enables us to complete </a:t>
            </a:r>
            <a:r>
              <a:rPr lang="en-US" sz="3200" dirty="0" smtClean="0"/>
              <a:t>the </a:t>
            </a:r>
            <a:r>
              <a:rPr lang="en-US" sz="3200" dirty="0"/>
              <a:t>partial symptom. </a:t>
            </a:r>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9841460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3200" dirty="0"/>
              <a:t>It is the man who is sick </a:t>
            </a:r>
            <a:r>
              <a:rPr lang="en-US" sz="3200" dirty="0" smtClean="0"/>
              <a:t>and </a:t>
            </a:r>
            <a:r>
              <a:rPr lang="en-US" sz="3200" dirty="0"/>
              <a:t>that all the discomforts are part of his </a:t>
            </a:r>
            <a:r>
              <a:rPr lang="en-US" sz="3200" dirty="0" smtClean="0"/>
              <a:t>condition </a:t>
            </a:r>
            <a:r>
              <a:rPr lang="en-US" sz="3200" dirty="0"/>
              <a:t>and should therefore be considered in </a:t>
            </a:r>
            <a:r>
              <a:rPr lang="en-US" sz="3200" dirty="0" smtClean="0"/>
              <a:t>our </a:t>
            </a:r>
            <a:r>
              <a:rPr lang="en-US" sz="3200" dirty="0"/>
              <a:t>attempt to bring him to perfect cure. Guided </a:t>
            </a:r>
            <a:r>
              <a:rPr lang="en-US" sz="3200" dirty="0" smtClean="0"/>
              <a:t>by </a:t>
            </a:r>
            <a:r>
              <a:rPr lang="en-US" sz="3200" dirty="0"/>
              <a:t>the sound and scientific </a:t>
            </a:r>
            <a:r>
              <a:rPr lang="en-US" sz="3200" dirty="0" smtClean="0"/>
              <a:t>approach </a:t>
            </a:r>
            <a:r>
              <a:rPr lang="en-US" sz="3200" dirty="0" err="1" smtClean="0"/>
              <a:t>boennighausen</a:t>
            </a:r>
            <a:r>
              <a:rPr lang="en-US" sz="3200" dirty="0" smtClean="0"/>
              <a:t> </a:t>
            </a:r>
            <a:r>
              <a:rPr lang="en-US" sz="3200" dirty="0"/>
              <a:t>broke up the symptoms </a:t>
            </a:r>
            <a:r>
              <a:rPr lang="en-US" sz="3200" dirty="0" smtClean="0"/>
              <a:t>according </a:t>
            </a:r>
            <a:r>
              <a:rPr lang="en-US" sz="3200" dirty="0"/>
              <a:t>to L S M C.</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16456858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600" dirty="0" err="1">
                <a:latin typeface="Times New Roman" pitchFamily="18" charset="0"/>
                <a:cs typeface="Times New Roman" pitchFamily="18" charset="0"/>
              </a:rPr>
              <a:t>Boger's</a:t>
            </a:r>
            <a:r>
              <a:rPr lang="en-US" sz="3600" dirty="0">
                <a:latin typeface="Times New Roman" pitchFamily="18" charset="0"/>
                <a:cs typeface="Times New Roman" pitchFamily="18" charset="0"/>
              </a:rPr>
              <a:t> concepts denotes that all symptom can </a:t>
            </a:r>
            <a:r>
              <a:rPr lang="en-US" sz="3600" dirty="0" smtClean="0">
                <a:latin typeface="Times New Roman" pitchFamily="18" charset="0"/>
                <a:cs typeface="Times New Roman" pitchFamily="18" charset="0"/>
              </a:rPr>
              <a:t>be split </a:t>
            </a:r>
            <a:r>
              <a:rPr lang="en-US" sz="3600" dirty="0">
                <a:latin typeface="Times New Roman" pitchFamily="18" charset="0"/>
                <a:cs typeface="Times New Roman" pitchFamily="18" charset="0"/>
              </a:rPr>
              <a:t>into its component and with the help </a:t>
            </a:r>
            <a:r>
              <a:rPr lang="en-US" sz="3600" dirty="0" smtClean="0">
                <a:latin typeface="Times New Roman" pitchFamily="18" charset="0"/>
                <a:cs typeface="Times New Roman" pitchFamily="18" charset="0"/>
              </a:rPr>
              <a:t>of </a:t>
            </a:r>
            <a:r>
              <a:rPr lang="en-US" sz="3600" dirty="0">
                <a:latin typeface="Times New Roman" pitchFamily="18" charset="0"/>
                <a:cs typeface="Times New Roman" pitchFamily="18" charset="0"/>
              </a:rPr>
              <a:t>the these </a:t>
            </a:r>
            <a:r>
              <a:rPr lang="en-US" sz="3600" dirty="0" err="1">
                <a:latin typeface="Times New Roman" pitchFamily="18" charset="0"/>
                <a:cs typeface="Times New Roman" pitchFamily="18" charset="0"/>
              </a:rPr>
              <a:t>splitted</a:t>
            </a:r>
            <a:r>
              <a:rPr lang="en-US" sz="3600" dirty="0">
                <a:latin typeface="Times New Roman" pitchFamily="18" charset="0"/>
                <a:cs typeface="Times New Roman" pitchFamily="18" charset="0"/>
              </a:rPr>
              <a:t> components of various </a:t>
            </a:r>
            <a:r>
              <a:rPr lang="en-US" sz="3600" dirty="0" smtClean="0">
                <a:latin typeface="Times New Roman" pitchFamily="18" charset="0"/>
                <a:cs typeface="Times New Roman" pitchFamily="18" charset="0"/>
              </a:rPr>
              <a:t>symptom </a:t>
            </a:r>
            <a:r>
              <a:rPr lang="en-US" sz="3600" dirty="0">
                <a:latin typeface="Times New Roman" pitchFamily="18" charset="0"/>
                <a:cs typeface="Times New Roman" pitchFamily="18" charset="0"/>
              </a:rPr>
              <a:t>a comprehensive picture can emerge if </a:t>
            </a:r>
            <a:r>
              <a:rPr lang="en-US" sz="3600" dirty="0" smtClean="0">
                <a:latin typeface="Times New Roman" pitchFamily="18" charset="0"/>
                <a:cs typeface="Times New Roman" pitchFamily="18" charset="0"/>
              </a:rPr>
              <a:t>arranged </a:t>
            </a:r>
            <a:r>
              <a:rPr lang="en-US" sz="3600" dirty="0">
                <a:latin typeface="Times New Roman" pitchFamily="18" charset="0"/>
                <a:cs typeface="Times New Roman" pitchFamily="18" charset="0"/>
              </a:rPr>
              <a:t>properly and perceived carefully</a:t>
            </a: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16392173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latin typeface="Times New Roman" pitchFamily="18" charset="0"/>
                <a:cs typeface="Times New Roman" pitchFamily="18" charset="0"/>
              </a:rPr>
              <a:t>He </a:t>
            </a:r>
            <a:r>
              <a:rPr lang="en-US" sz="3200" dirty="0" smtClean="0">
                <a:latin typeface="Times New Roman" pitchFamily="18" charset="0"/>
                <a:cs typeface="Times New Roman" pitchFamily="18" charset="0"/>
              </a:rPr>
              <a:t>favored </a:t>
            </a:r>
            <a:r>
              <a:rPr lang="en-US" sz="3200" dirty="0">
                <a:latin typeface="Times New Roman" pitchFamily="18" charset="0"/>
                <a:cs typeface="Times New Roman" pitchFamily="18" charset="0"/>
              </a:rPr>
              <a:t>the idea of understanding each symptoms completely by analysis in relation to its L,S,M,&amp;C and also in relation with the origin, duration and progress. He went one step ahead to explore the cause and effect phenomena in totality so that not only the details but also the central thread would be available</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2122746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785794"/>
            <a:ext cx="8229600" cy="5340369"/>
          </a:xfrm>
        </p:spPr>
        <p:txBody>
          <a:bodyPr>
            <a:normAutofit fontScale="77500" lnSpcReduction="20000"/>
          </a:bodyPr>
          <a:lstStyle/>
          <a:p>
            <a:pPr marL="0" indent="0">
              <a:buNone/>
            </a:pPr>
            <a:r>
              <a:rPr lang="en-US" sz="5800" dirty="0" smtClean="0">
                <a:latin typeface="Times New Roman" pitchFamily="18" charset="0"/>
                <a:cs typeface="Times New Roman" pitchFamily="18" charset="0"/>
              </a:rPr>
              <a:t>	</a:t>
            </a:r>
          </a:p>
          <a:p>
            <a:pPr marL="0" indent="0">
              <a:buNone/>
            </a:pPr>
            <a:r>
              <a:rPr lang="en-US" sz="5800" dirty="0" smtClean="0">
                <a:latin typeface="Times New Roman" pitchFamily="18" charset="0"/>
                <a:cs typeface="Times New Roman" pitchFamily="18" charset="0"/>
              </a:rPr>
              <a:t>	</a:t>
            </a:r>
            <a:r>
              <a:rPr lang="en-US" sz="4600" dirty="0" smtClean="0">
                <a:latin typeface="Times New Roman" pitchFamily="18" charset="0"/>
                <a:cs typeface="Times New Roman" pitchFamily="18" charset="0"/>
              </a:rPr>
              <a:t>Dr</a:t>
            </a:r>
            <a:r>
              <a:rPr lang="en-US" sz="4600" dirty="0">
                <a:latin typeface="Times New Roman" pitchFamily="18" charset="0"/>
                <a:cs typeface="Times New Roman" pitchFamily="18" charset="0"/>
              </a:rPr>
              <a:t>: Cyrus </a:t>
            </a:r>
            <a:r>
              <a:rPr lang="en-US" sz="4600" dirty="0" smtClean="0">
                <a:latin typeface="Times New Roman" pitchFamily="18" charset="0"/>
                <a:cs typeface="Times New Roman" pitchFamily="18" charset="0"/>
              </a:rPr>
              <a:t>Maxwell </a:t>
            </a:r>
            <a:r>
              <a:rPr lang="en-US" sz="4600" dirty="0">
                <a:latin typeface="Times New Roman" pitchFamily="18" charset="0"/>
                <a:cs typeface="Times New Roman" pitchFamily="18" charset="0"/>
              </a:rPr>
              <a:t>Boger was born as the son </a:t>
            </a:r>
            <a:r>
              <a:rPr lang="en-US" sz="4600" dirty="0" smtClean="0">
                <a:latin typeface="Times New Roman" pitchFamily="18" charset="0"/>
                <a:cs typeface="Times New Roman" pitchFamily="18" charset="0"/>
              </a:rPr>
              <a:t>of Professor Cyrus </a:t>
            </a:r>
            <a:r>
              <a:rPr lang="en-US" sz="4600" dirty="0">
                <a:latin typeface="Times New Roman" pitchFamily="18" charset="0"/>
                <a:cs typeface="Times New Roman" pitchFamily="18" charset="0"/>
              </a:rPr>
              <a:t>and Isabelle Maxwell Boger on </a:t>
            </a:r>
            <a:r>
              <a:rPr lang="en-US" sz="4600" dirty="0" smtClean="0">
                <a:latin typeface="Times New Roman" pitchFamily="18" charset="0"/>
                <a:cs typeface="Times New Roman" pitchFamily="18" charset="0"/>
              </a:rPr>
              <a:t>1861.</a:t>
            </a:r>
          </a:p>
          <a:p>
            <a:pPr marL="0" indent="0">
              <a:buNone/>
            </a:pPr>
            <a:r>
              <a:rPr lang="en-US" sz="4600" dirty="0" smtClean="0">
                <a:latin typeface="Times New Roman" pitchFamily="18" charset="0"/>
                <a:cs typeface="Times New Roman" pitchFamily="18" charset="0"/>
              </a:rPr>
              <a:t> 	</a:t>
            </a:r>
          </a:p>
          <a:p>
            <a:pPr marL="0" indent="0">
              <a:buNone/>
            </a:pPr>
            <a:r>
              <a:rPr lang="en-US" sz="4600" dirty="0" smtClean="0">
                <a:latin typeface="Times New Roman" pitchFamily="18" charset="0"/>
                <a:cs typeface="Times New Roman" pitchFamily="18" charset="0"/>
              </a:rPr>
              <a:t>	He </a:t>
            </a:r>
            <a:r>
              <a:rPr lang="en-US" sz="4600" dirty="0">
                <a:latin typeface="Times New Roman" pitchFamily="18" charset="0"/>
                <a:cs typeface="Times New Roman" pitchFamily="18" charset="0"/>
              </a:rPr>
              <a:t>received his early education in the </a:t>
            </a:r>
          </a:p>
          <a:p>
            <a:pPr marL="0" indent="0">
              <a:buNone/>
            </a:pPr>
            <a:r>
              <a:rPr lang="en-US" sz="4600" dirty="0">
                <a:latin typeface="Times New Roman" pitchFamily="18" charset="0"/>
                <a:cs typeface="Times New Roman" pitchFamily="18" charset="0"/>
              </a:rPr>
              <a:t>public school of Lebanon Pa and graduated </a:t>
            </a:r>
          </a:p>
          <a:p>
            <a:pPr marL="0" indent="0">
              <a:buNone/>
            </a:pPr>
            <a:r>
              <a:rPr lang="en-US" sz="4600" dirty="0">
                <a:latin typeface="Times New Roman" pitchFamily="18" charset="0"/>
                <a:cs typeface="Times New Roman" pitchFamily="18" charset="0"/>
              </a:rPr>
              <a:t>from the </a:t>
            </a:r>
            <a:r>
              <a:rPr lang="en-US" sz="4600" dirty="0" smtClean="0">
                <a:latin typeface="Times New Roman" pitchFamily="18" charset="0"/>
                <a:cs typeface="Times New Roman" pitchFamily="18" charset="0"/>
              </a:rPr>
              <a:t>Philadelphia </a:t>
            </a:r>
            <a:r>
              <a:rPr lang="en-US" sz="4600" dirty="0">
                <a:latin typeface="Times New Roman" pitchFamily="18" charset="0"/>
                <a:cs typeface="Times New Roman" pitchFamily="18" charset="0"/>
              </a:rPr>
              <a:t>college of medicine. </a:t>
            </a:r>
            <a:endParaRPr lang="en-US" sz="4600"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39686064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8585"/>
            <a:ext cx="8229600" cy="672961"/>
          </a:xfrm>
        </p:spPr>
        <p:txBody>
          <a:bodyPr>
            <a:normAutofit fontScale="90000"/>
          </a:bodyPr>
          <a:lstStyle/>
          <a:p>
            <a:r>
              <a:rPr lang="en-US" dirty="0"/>
              <a:t> </a:t>
            </a:r>
            <a:r>
              <a:rPr lang="en-US" b="1" dirty="0" err="1" smtClean="0">
                <a:solidFill>
                  <a:srgbClr val="000066"/>
                </a:solidFill>
              </a:rPr>
              <a:t>BOGER’S</a:t>
            </a:r>
            <a:r>
              <a:rPr lang="en-US" b="1" dirty="0" smtClean="0">
                <a:solidFill>
                  <a:srgbClr val="000066"/>
                </a:solidFill>
              </a:rPr>
              <a:t> CONCEPT OF TOTALITY</a:t>
            </a:r>
            <a:endParaRPr lang="en-US" b="1" dirty="0"/>
          </a:p>
        </p:txBody>
      </p:sp>
      <p:sp>
        <p:nvSpPr>
          <p:cNvPr id="3" name="Content Placeholder 2"/>
          <p:cNvSpPr>
            <a:spLocks noGrp="1"/>
          </p:cNvSpPr>
          <p:nvPr>
            <p:ph idx="1"/>
          </p:nvPr>
        </p:nvSpPr>
        <p:spPr>
          <a:xfrm>
            <a:off x="457200" y="1500174"/>
            <a:ext cx="8229600" cy="4824426"/>
          </a:xfrm>
        </p:spPr>
        <p:txBody>
          <a:bodyPr>
            <a:normAutofit/>
          </a:bodyPr>
          <a:lstStyle/>
          <a:p>
            <a:pPr>
              <a:buNone/>
            </a:pPr>
            <a:r>
              <a:rPr lang="en-US" sz="3200" dirty="0" smtClean="0"/>
              <a:t>It </a:t>
            </a:r>
            <a:r>
              <a:rPr lang="en-US" dirty="0" smtClean="0"/>
              <a:t>include 7 points</a:t>
            </a:r>
            <a:endParaRPr lang="en-US" sz="3200" dirty="0" smtClean="0"/>
          </a:p>
          <a:p>
            <a:r>
              <a:rPr lang="en-US" sz="3200" dirty="0" smtClean="0"/>
              <a:t>Changes </a:t>
            </a:r>
            <a:r>
              <a:rPr lang="en-US" sz="3200" dirty="0"/>
              <a:t>in personality and </a:t>
            </a:r>
            <a:r>
              <a:rPr lang="en-US" sz="3200" dirty="0" smtClean="0"/>
              <a:t>temperament</a:t>
            </a:r>
            <a:endParaRPr lang="en-US" sz="3200" dirty="0"/>
          </a:p>
          <a:p>
            <a:r>
              <a:rPr lang="en-US" sz="3200" dirty="0" smtClean="0"/>
              <a:t>Peculiarities </a:t>
            </a:r>
            <a:r>
              <a:rPr lang="en-US" sz="3200" dirty="0"/>
              <a:t>of disease</a:t>
            </a:r>
          </a:p>
          <a:p>
            <a:r>
              <a:rPr lang="en-US" sz="3200" dirty="0" smtClean="0"/>
              <a:t>The </a:t>
            </a:r>
            <a:r>
              <a:rPr lang="en-US" sz="3200" dirty="0"/>
              <a:t>seat of disease</a:t>
            </a:r>
          </a:p>
          <a:p>
            <a:r>
              <a:rPr lang="en-US" sz="3200" dirty="0" smtClean="0"/>
              <a:t>Concomitants </a:t>
            </a:r>
            <a:endParaRPr lang="en-US" sz="3200" dirty="0"/>
          </a:p>
          <a:p>
            <a:r>
              <a:rPr lang="en-US" sz="3200" dirty="0" smtClean="0"/>
              <a:t>The </a:t>
            </a:r>
            <a:r>
              <a:rPr lang="en-US" sz="3200" dirty="0"/>
              <a:t>cause </a:t>
            </a:r>
          </a:p>
          <a:p>
            <a:r>
              <a:rPr lang="en-US" sz="3200" dirty="0" smtClean="0"/>
              <a:t>Modalities</a:t>
            </a:r>
            <a:endParaRPr lang="en-US" sz="3200" dirty="0"/>
          </a:p>
          <a:p>
            <a:r>
              <a:rPr lang="en-US" sz="3200" dirty="0" smtClean="0"/>
              <a:t>Time</a:t>
            </a:r>
            <a:endParaRPr lang="en-US" sz="3200" dirty="0"/>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64095859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571612"/>
            <a:ext cx="8229600" cy="1143000"/>
          </a:xfrm>
        </p:spPr>
        <p:txBody>
          <a:bodyPr>
            <a:normAutofit/>
          </a:bodyPr>
          <a:lstStyle/>
          <a:p>
            <a:r>
              <a:rPr lang="en-US" sz="5400" b="1" dirty="0" smtClean="0">
                <a:solidFill>
                  <a:srgbClr val="000066"/>
                </a:solidFill>
              </a:rPr>
              <a:t>FUNDAMENTAL CONCEPTS</a:t>
            </a:r>
            <a:endParaRPr lang="en-IN" sz="5400" dirty="0">
              <a:solidFill>
                <a:srgbClr val="000066"/>
              </a:solidFill>
            </a:endParaRPr>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Doctrine of complete symptom</a:t>
            </a:r>
            <a:endParaRPr lang="en-US" b="1" dirty="0"/>
          </a:p>
        </p:txBody>
      </p:sp>
      <p:sp>
        <p:nvSpPr>
          <p:cNvPr id="3" name="Content Placeholder 2"/>
          <p:cNvSpPr>
            <a:spLocks noGrp="1"/>
          </p:cNvSpPr>
          <p:nvPr>
            <p:ph idx="1"/>
          </p:nvPr>
        </p:nvSpPr>
        <p:spPr/>
        <p:txBody>
          <a:bodyPr>
            <a:normAutofit/>
          </a:bodyPr>
          <a:lstStyle/>
          <a:p>
            <a:pPr marL="0" indent="0">
              <a:buNone/>
            </a:pPr>
            <a:r>
              <a:rPr lang="en-US" sz="3200" dirty="0" smtClean="0"/>
              <a:t>Boger </a:t>
            </a:r>
            <a:r>
              <a:rPr lang="en-US" sz="3200" dirty="0"/>
              <a:t>got the idea of complete symptom from BH's </a:t>
            </a:r>
            <a:r>
              <a:rPr lang="en-US" sz="3200" dirty="0" smtClean="0"/>
              <a:t>method </a:t>
            </a:r>
            <a:r>
              <a:rPr lang="en-US" sz="3200" dirty="0"/>
              <a:t>of erecting totality but Boger improved the </a:t>
            </a:r>
            <a:r>
              <a:rPr lang="en-US" sz="3200" dirty="0" smtClean="0"/>
              <a:t>idea </a:t>
            </a:r>
            <a:r>
              <a:rPr lang="en-US" sz="3200" dirty="0"/>
              <a:t>by relating sensations and modalities to specific </a:t>
            </a:r>
            <a:r>
              <a:rPr lang="en-US" sz="3200" dirty="0" smtClean="0"/>
              <a:t>parts</a:t>
            </a:r>
            <a:r>
              <a:rPr lang="en-US" sz="3200" dirty="0"/>
              <a:t>. In </a:t>
            </a:r>
            <a:r>
              <a:rPr lang="en-US" sz="3200" dirty="0" err="1" smtClean="0"/>
              <a:t>Boger’s</a:t>
            </a:r>
            <a:r>
              <a:rPr lang="en-US" sz="3200" dirty="0" smtClean="0"/>
              <a:t> </a:t>
            </a:r>
            <a:r>
              <a:rPr lang="en-US" sz="3200" dirty="0"/>
              <a:t>Repertory complete symptoms are </a:t>
            </a:r>
            <a:r>
              <a:rPr lang="en-US" sz="3200" dirty="0" smtClean="0"/>
              <a:t>well </a:t>
            </a:r>
            <a:r>
              <a:rPr lang="en-US" sz="3200" dirty="0"/>
              <a:t>arranged and it is seldom necessary to do grand </a:t>
            </a:r>
            <a:r>
              <a:rPr lang="en-US" sz="3200" dirty="0" smtClean="0"/>
              <a:t>generalization </a:t>
            </a:r>
            <a:r>
              <a:rPr lang="en-US" sz="3200" dirty="0"/>
              <a:t>regarding sensations and modalities</a:t>
            </a:r>
            <a:r>
              <a:rPr lang="en-US" sz="3200" dirty="0" smtClean="0"/>
              <a:t>.</a:t>
            </a:r>
            <a:endParaRPr lang="en-US" sz="3200"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22445537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3200" dirty="0"/>
              <a:t> Concomitants are also given greater importance. </a:t>
            </a:r>
            <a:r>
              <a:rPr lang="en-US" sz="3200" dirty="0" smtClean="0"/>
              <a:t>They </a:t>
            </a:r>
            <a:r>
              <a:rPr lang="en-US" sz="3200" dirty="0"/>
              <a:t>typify the individual reactions and they </a:t>
            </a:r>
            <a:r>
              <a:rPr lang="en-US" sz="3200" dirty="0" smtClean="0"/>
              <a:t>corresponds </a:t>
            </a:r>
            <a:r>
              <a:rPr lang="en-US" sz="3200" dirty="0"/>
              <a:t>to the strange rare and peculiar </a:t>
            </a:r>
            <a:r>
              <a:rPr lang="en-US" sz="3200" dirty="0" smtClean="0"/>
              <a:t>symptoms </a:t>
            </a:r>
            <a:r>
              <a:rPr lang="en-US" sz="3200" dirty="0"/>
              <a:t>of Hahnemann. Common concomitants are </a:t>
            </a:r>
            <a:r>
              <a:rPr lang="en-US" sz="3200" dirty="0" smtClean="0"/>
              <a:t>unimportant </a:t>
            </a:r>
            <a:r>
              <a:rPr lang="en-US" sz="3200" dirty="0"/>
              <a:t>unless they are present in an </a:t>
            </a:r>
            <a:r>
              <a:rPr lang="en-US" sz="3200" dirty="0" smtClean="0"/>
              <a:t>extraordinary </a:t>
            </a:r>
            <a:r>
              <a:rPr lang="en-US" sz="3200" dirty="0"/>
              <a:t>degree</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234264055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Doctrine of pathological generals</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Not </a:t>
            </a:r>
            <a:r>
              <a:rPr lang="en-US" sz="3200" dirty="0"/>
              <a:t>satisfied merely with complete symptom he </a:t>
            </a:r>
            <a:r>
              <a:rPr lang="en-US" sz="3200" dirty="0" smtClean="0"/>
              <a:t>went further </a:t>
            </a:r>
            <a:r>
              <a:rPr lang="en-US" sz="3200" dirty="0"/>
              <a:t>to seek general changes in tissues </a:t>
            </a:r>
            <a:r>
              <a:rPr lang="en-US" sz="3200" dirty="0" smtClean="0"/>
              <a:t>and </a:t>
            </a:r>
            <a:r>
              <a:rPr lang="en-US" sz="3200" dirty="0"/>
              <a:t>parts of body. </a:t>
            </a:r>
            <a:endParaRPr lang="en-US" sz="3200" dirty="0" smtClean="0"/>
          </a:p>
          <a:p>
            <a:pPr marL="0" indent="0">
              <a:buNone/>
            </a:pPr>
            <a:r>
              <a:rPr lang="en-US" sz="3200" dirty="0" smtClean="0"/>
              <a:t>Pathological </a:t>
            </a:r>
            <a:r>
              <a:rPr lang="en-US" sz="3200" dirty="0"/>
              <a:t>changes tells us </a:t>
            </a:r>
            <a:r>
              <a:rPr lang="en-US" sz="3200" dirty="0" smtClean="0"/>
              <a:t>the </a:t>
            </a:r>
            <a:r>
              <a:rPr lang="en-US" sz="3200" dirty="0"/>
              <a:t>state of whole body and its changes in </a:t>
            </a:r>
            <a:r>
              <a:rPr lang="en-US" sz="3200" dirty="0" smtClean="0"/>
              <a:t>relation </a:t>
            </a:r>
            <a:r>
              <a:rPr lang="en-US" sz="3200" dirty="0"/>
              <a:t>to the constitution. </a:t>
            </a:r>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3591044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3200" dirty="0" smtClean="0"/>
              <a:t>Pathological </a:t>
            </a:r>
            <a:r>
              <a:rPr lang="en-US" sz="3200" dirty="0"/>
              <a:t>generals </a:t>
            </a:r>
            <a:r>
              <a:rPr lang="en-US" sz="3200" dirty="0" smtClean="0"/>
              <a:t>are expressions </a:t>
            </a:r>
            <a:r>
              <a:rPr lang="en-US" sz="3200" dirty="0"/>
              <a:t>of the person which can be known </a:t>
            </a:r>
          </a:p>
          <a:p>
            <a:pPr marL="0" indent="0">
              <a:buNone/>
            </a:pPr>
            <a:r>
              <a:rPr lang="en-US" sz="3200" dirty="0"/>
              <a:t>by the study of changes at the tissue level</a:t>
            </a:r>
            <a:r>
              <a:rPr lang="en-US" sz="3200" dirty="0" smtClean="0"/>
              <a:t>.</a:t>
            </a:r>
          </a:p>
          <a:p>
            <a:pPr marL="0" indent="0">
              <a:buNone/>
            </a:pPr>
            <a:r>
              <a:rPr lang="en-US" sz="3200" dirty="0" smtClean="0"/>
              <a:t>Sen</a:t>
            </a:r>
            <a:r>
              <a:rPr lang="en-US" sz="3200" dirty="0"/>
              <a:t>. </a:t>
            </a:r>
            <a:r>
              <a:rPr lang="en-US" sz="3200" dirty="0" smtClean="0"/>
              <a:t>&amp; Com.in </a:t>
            </a:r>
            <a:r>
              <a:rPr lang="en-US" sz="3200" dirty="0"/>
              <a:t>Gen chapter contain </a:t>
            </a:r>
            <a:r>
              <a:rPr lang="en-US" sz="3200" dirty="0" err="1" smtClean="0"/>
              <a:t>eg</a:t>
            </a:r>
            <a:r>
              <a:rPr lang="en-US" sz="3200" dirty="0" smtClean="0"/>
              <a:t>: </a:t>
            </a:r>
            <a:r>
              <a:rPr lang="en-US" sz="3200" dirty="0"/>
              <a:t>of pathological </a:t>
            </a:r>
          </a:p>
          <a:p>
            <a:pPr marL="0" indent="0">
              <a:buNone/>
            </a:pPr>
            <a:r>
              <a:rPr lang="en-US" sz="3200" dirty="0"/>
              <a:t>generals.</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16010760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Doctrine of causation &amp; Time</a:t>
            </a:r>
            <a:endParaRPr lang="en-US" dirty="0"/>
          </a:p>
        </p:txBody>
      </p:sp>
      <p:sp>
        <p:nvSpPr>
          <p:cNvPr id="3" name="Content Placeholder 2"/>
          <p:cNvSpPr>
            <a:spLocks noGrp="1"/>
          </p:cNvSpPr>
          <p:nvPr>
            <p:ph idx="1"/>
          </p:nvPr>
        </p:nvSpPr>
        <p:spPr/>
        <p:txBody>
          <a:bodyPr/>
          <a:lstStyle/>
          <a:p>
            <a:pPr marL="0" indent="0">
              <a:buNone/>
            </a:pPr>
            <a:r>
              <a:rPr lang="en-US" sz="3200" dirty="0" smtClean="0"/>
              <a:t>In </a:t>
            </a:r>
            <a:r>
              <a:rPr lang="en-US" sz="3200" dirty="0" err="1"/>
              <a:t>Boger's</a:t>
            </a:r>
            <a:r>
              <a:rPr lang="en-US" sz="3200" dirty="0"/>
              <a:t> hierarchy of evaluating symptoms He </a:t>
            </a:r>
            <a:r>
              <a:rPr lang="en-US" sz="3200" dirty="0" err="1" smtClean="0"/>
              <a:t>gaves</a:t>
            </a:r>
            <a:r>
              <a:rPr lang="en-US" sz="3200" dirty="0" smtClean="0"/>
              <a:t> </a:t>
            </a:r>
            <a:r>
              <a:rPr lang="en-US" sz="3200" dirty="0"/>
              <a:t>more importance to causation &amp; general </a:t>
            </a:r>
            <a:r>
              <a:rPr lang="en-US" sz="3200" dirty="0" smtClean="0"/>
              <a:t>modalities</a:t>
            </a:r>
            <a:r>
              <a:rPr lang="en-US" sz="3200" dirty="0"/>
              <a:t>. In his synoptic key he </a:t>
            </a:r>
            <a:r>
              <a:rPr lang="en-US" sz="3200" dirty="0" smtClean="0"/>
              <a:t>emphasizes that </a:t>
            </a:r>
            <a:r>
              <a:rPr lang="en-US" sz="3200" dirty="0"/>
              <a:t>while taking the case we should first try to </a:t>
            </a:r>
            <a:r>
              <a:rPr lang="en-US" sz="3200" dirty="0" smtClean="0"/>
              <a:t>elicit </a:t>
            </a:r>
            <a:r>
              <a:rPr lang="en-US" sz="3200" dirty="0"/>
              <a:t>the evident cause and course of </a:t>
            </a:r>
            <a:r>
              <a:rPr lang="en-US" sz="3200" dirty="0" smtClean="0"/>
              <a:t>sickness.</a:t>
            </a:r>
            <a:endParaRPr lang="en-US" sz="3200"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92463137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smtClean="0"/>
              <a:t>	Every </a:t>
            </a:r>
            <a:r>
              <a:rPr lang="en-US" sz="3200" dirty="0"/>
              <a:t>chapter in his Repertory is followed by sub </a:t>
            </a:r>
            <a:r>
              <a:rPr lang="en-US" sz="3200" dirty="0" smtClean="0"/>
              <a:t>chapters </a:t>
            </a:r>
            <a:r>
              <a:rPr lang="en-US" sz="3200" dirty="0"/>
              <a:t>on Time, Aggravation, Ameliorations </a:t>
            </a:r>
            <a:r>
              <a:rPr lang="en-US" sz="3200" dirty="0" smtClean="0"/>
              <a:t>and </a:t>
            </a:r>
            <a:r>
              <a:rPr lang="en-US" sz="3200" dirty="0"/>
              <a:t>concomitants. Every chapter in his Repertory </a:t>
            </a:r>
            <a:r>
              <a:rPr lang="en-US" sz="3200" dirty="0" smtClean="0"/>
              <a:t>is </a:t>
            </a:r>
            <a:r>
              <a:rPr lang="en-US" sz="3200" dirty="0"/>
              <a:t>followed by sub chapters on Time, </a:t>
            </a:r>
            <a:r>
              <a:rPr lang="en-US" sz="3200" dirty="0" smtClean="0"/>
              <a:t>Aggravation</a:t>
            </a:r>
            <a:r>
              <a:rPr lang="en-US" sz="3200" dirty="0"/>
              <a:t>, Ameliorations and concomitants</a:t>
            </a:r>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35637083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Clinical Rubrics</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sz="3200" dirty="0" smtClean="0"/>
              <a:t>	</a:t>
            </a:r>
            <a:r>
              <a:rPr lang="en-US" sz="3200" dirty="0" err="1" smtClean="0"/>
              <a:t>Boger</a:t>
            </a:r>
            <a:r>
              <a:rPr lang="en-US" sz="3200" dirty="0" smtClean="0"/>
              <a:t> appreciated </a:t>
            </a:r>
            <a:r>
              <a:rPr lang="en-US" sz="3200" dirty="0"/>
              <a:t>several new clinical </a:t>
            </a:r>
          </a:p>
          <a:p>
            <a:pPr marL="0" indent="0">
              <a:buNone/>
            </a:pPr>
            <a:r>
              <a:rPr lang="en-US" sz="3200" dirty="0"/>
              <a:t>conditions,. They help the physician in case </a:t>
            </a:r>
          </a:p>
          <a:p>
            <a:pPr marL="0" indent="0">
              <a:buNone/>
            </a:pPr>
            <a:r>
              <a:rPr lang="en-US" sz="3200" dirty="0"/>
              <a:t>of advanced pathology </a:t>
            </a:r>
            <a:r>
              <a:rPr lang="en-US" sz="3200" dirty="0" smtClean="0"/>
              <a:t>where </a:t>
            </a:r>
            <a:r>
              <a:rPr lang="en-US" sz="3200" dirty="0"/>
              <a:t>he left without a </a:t>
            </a:r>
          </a:p>
          <a:p>
            <a:pPr marL="0" indent="0">
              <a:buNone/>
            </a:pPr>
            <a:r>
              <a:rPr lang="en-US" sz="3200" dirty="0"/>
              <a:t>clear picture because of poor susceptibility.</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2869398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Evaluation of Remedies</a:t>
            </a:r>
            <a:endParaRPr lang="en-US" b="1" dirty="0">
              <a:solidFill>
                <a:srgbClr val="FF0000"/>
              </a:solidFill>
            </a:endParaRPr>
          </a:p>
        </p:txBody>
      </p:sp>
      <p:sp>
        <p:nvSpPr>
          <p:cNvPr id="3" name="Content Placeholder 2"/>
          <p:cNvSpPr>
            <a:spLocks noGrp="1"/>
          </p:cNvSpPr>
          <p:nvPr>
            <p:ph idx="1"/>
          </p:nvPr>
        </p:nvSpPr>
        <p:spPr/>
        <p:txBody>
          <a:bodyPr/>
          <a:lstStyle/>
          <a:p>
            <a:pPr marL="0" indent="0">
              <a:buNone/>
            </a:pPr>
            <a:r>
              <a:rPr lang="en-US" dirty="0"/>
              <a:t> </a:t>
            </a:r>
            <a:r>
              <a:rPr lang="en-US" dirty="0" err="1"/>
              <a:t>Boger</a:t>
            </a:r>
            <a:r>
              <a:rPr lang="en-US" dirty="0"/>
              <a:t> followed the same method used by BH. </a:t>
            </a:r>
          </a:p>
          <a:p>
            <a:r>
              <a:rPr lang="en-US" sz="2800" dirty="0"/>
              <a:t>Medicines are graded into 5 rank by the use </a:t>
            </a:r>
            <a:r>
              <a:rPr lang="en-US" sz="2800" dirty="0" smtClean="0"/>
              <a:t>of </a:t>
            </a:r>
            <a:r>
              <a:rPr lang="en-US" sz="2800" dirty="0"/>
              <a:t>different typography such as</a:t>
            </a:r>
          </a:p>
          <a:p>
            <a:r>
              <a:rPr lang="en-US" sz="2800" dirty="0" err="1" smtClean="0"/>
              <a:t>Ist</a:t>
            </a:r>
            <a:r>
              <a:rPr lang="en-US" sz="2800" dirty="0" smtClean="0"/>
              <a:t> </a:t>
            </a:r>
            <a:r>
              <a:rPr lang="en-US" sz="2800" dirty="0"/>
              <a:t>Grade CAPITALS 5Marks</a:t>
            </a:r>
          </a:p>
          <a:p>
            <a:r>
              <a:rPr lang="en-US" sz="2800" dirty="0" smtClean="0"/>
              <a:t>2nd </a:t>
            </a:r>
            <a:r>
              <a:rPr lang="en-US" sz="2800" dirty="0"/>
              <a:t>Grade bold 4Marks</a:t>
            </a:r>
          </a:p>
          <a:p>
            <a:r>
              <a:rPr lang="en-US" sz="2800" dirty="0" smtClean="0"/>
              <a:t>3rd </a:t>
            </a:r>
            <a:r>
              <a:rPr lang="en-US" sz="2800" dirty="0"/>
              <a:t>Grade italics 3Marks</a:t>
            </a:r>
          </a:p>
          <a:p>
            <a:r>
              <a:rPr lang="en-US" sz="2800" dirty="0" smtClean="0"/>
              <a:t>4th </a:t>
            </a:r>
            <a:r>
              <a:rPr lang="en-US" sz="2800" dirty="0"/>
              <a:t>Grade Roman 2Marks</a:t>
            </a:r>
          </a:p>
          <a:p>
            <a:r>
              <a:rPr lang="en-US" sz="2800" dirty="0" smtClean="0"/>
              <a:t>5th </a:t>
            </a:r>
            <a:r>
              <a:rPr lang="en-US" sz="2800" dirty="0"/>
              <a:t>Grade (Roman) I Marks</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2925414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71546"/>
            <a:ext cx="8229600" cy="4525963"/>
          </a:xfrm>
        </p:spPr>
        <p:txBody>
          <a:bodyPr/>
          <a:lstStyle/>
          <a:p>
            <a:pPr marL="0" indent="0">
              <a:buNone/>
            </a:pPr>
            <a:r>
              <a:rPr lang="en-US" sz="3200" dirty="0">
                <a:latin typeface="Times New Roman" pitchFamily="18" charset="0"/>
                <a:cs typeface="Times New Roman" pitchFamily="18" charset="0"/>
              </a:rPr>
              <a:t>	He later studied at </a:t>
            </a:r>
            <a:r>
              <a:rPr lang="en-US" sz="3200" dirty="0" smtClean="0">
                <a:latin typeface="Times New Roman" pitchFamily="18" charset="0"/>
                <a:cs typeface="Times New Roman" pitchFamily="18" charset="0"/>
              </a:rPr>
              <a:t>Homoeopathic college </a:t>
            </a:r>
            <a:r>
              <a:rPr lang="en-US" sz="3200" dirty="0">
                <a:latin typeface="Times New Roman" pitchFamily="18" charset="0"/>
                <a:cs typeface="Times New Roman" pitchFamily="18" charset="0"/>
              </a:rPr>
              <a:t>in </a:t>
            </a:r>
            <a:r>
              <a:rPr lang="en-US" sz="3200" dirty="0" smtClean="0">
                <a:latin typeface="Times New Roman" pitchFamily="18" charset="0"/>
                <a:cs typeface="Times New Roman" pitchFamily="18" charset="0"/>
              </a:rPr>
              <a:t>Philadelphia </a:t>
            </a:r>
            <a:r>
              <a:rPr lang="en-US" sz="3200" dirty="0">
                <a:latin typeface="Times New Roman" pitchFamily="18" charset="0"/>
                <a:cs typeface="Times New Roman" pitchFamily="18" charset="0"/>
              </a:rPr>
              <a:t>and qualified himself as </a:t>
            </a:r>
            <a:r>
              <a:rPr lang="en-US" sz="3200" dirty="0" smtClean="0">
                <a:latin typeface="Times New Roman" pitchFamily="18" charset="0"/>
                <a:cs typeface="Times New Roman" pitchFamily="18" charset="0"/>
              </a:rPr>
              <a:t>a </a:t>
            </a:r>
            <a:r>
              <a:rPr lang="en-US" sz="3200" dirty="0">
                <a:latin typeface="Times New Roman" pitchFamily="18" charset="0"/>
                <a:cs typeface="Times New Roman" pitchFamily="18" charset="0"/>
              </a:rPr>
              <a:t>homoeopath and practiced in West Virginia </a:t>
            </a:r>
            <a:r>
              <a:rPr lang="en-US" sz="3200" dirty="0" smtClean="0">
                <a:latin typeface="Times New Roman" pitchFamily="18" charset="0"/>
                <a:cs typeface="Times New Roman" pitchFamily="18" charset="0"/>
              </a:rPr>
              <a:t>in </a:t>
            </a:r>
            <a:r>
              <a:rPr lang="en-US" sz="3200" dirty="0">
                <a:latin typeface="Times New Roman" pitchFamily="18" charset="0"/>
                <a:cs typeface="Times New Roman" pitchFamily="18" charset="0"/>
              </a:rPr>
              <a:t>the first third of </a:t>
            </a:r>
            <a:r>
              <a:rPr lang="en-US" sz="3200" dirty="0" smtClean="0">
                <a:latin typeface="Times New Roman" pitchFamily="18" charset="0"/>
                <a:cs typeface="Times New Roman" pitchFamily="18" charset="0"/>
              </a:rPr>
              <a:t>the twentieth </a:t>
            </a:r>
            <a:r>
              <a:rPr lang="en-US" sz="3200" dirty="0">
                <a:latin typeface="Times New Roman" pitchFamily="18" charset="0"/>
                <a:cs typeface="Times New Roman" pitchFamily="18" charset="0"/>
              </a:rPr>
              <a:t>century.. </a:t>
            </a:r>
          </a:p>
          <a:p>
            <a:pPr marL="0" indent="0">
              <a:buNone/>
            </a:pPr>
            <a:r>
              <a:rPr lang="en-US" sz="3200" dirty="0" smtClean="0">
                <a:latin typeface="Times New Roman" pitchFamily="18" charset="0"/>
                <a:cs typeface="Times New Roman" pitchFamily="18" charset="0"/>
              </a:rPr>
              <a:t>	</a:t>
            </a:r>
          </a:p>
          <a:p>
            <a:pPr marL="0" indent="0">
              <a:buNone/>
            </a:pPr>
            <a:r>
              <a:rPr lang="en-US"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He </a:t>
            </a:r>
            <a:r>
              <a:rPr lang="en-US" sz="3200" dirty="0">
                <a:latin typeface="Times New Roman" pitchFamily="18" charset="0"/>
                <a:cs typeface="Times New Roman" pitchFamily="18" charset="0"/>
              </a:rPr>
              <a:t>was as American homoeopath of German </a:t>
            </a:r>
            <a:r>
              <a:rPr lang="en-US" sz="3200" dirty="0" smtClean="0">
                <a:latin typeface="Times New Roman" pitchFamily="18" charset="0"/>
                <a:cs typeface="Times New Roman" pitchFamily="18" charset="0"/>
              </a:rPr>
              <a:t>origin </a:t>
            </a:r>
            <a:r>
              <a:rPr lang="en-US" sz="3200" dirty="0">
                <a:latin typeface="Times New Roman" pitchFamily="18" charset="0"/>
                <a:cs typeface="Times New Roman" pitchFamily="18" charset="0"/>
              </a:rPr>
              <a:t>and was a contemporary of </a:t>
            </a:r>
            <a:r>
              <a:rPr lang="en-US" sz="3200" dirty="0" err="1" smtClean="0">
                <a:latin typeface="Times New Roman" pitchFamily="18" charset="0"/>
                <a:cs typeface="Times New Roman" pitchFamily="18" charset="0"/>
              </a:rPr>
              <a:t>Dr.Kent</a:t>
            </a:r>
            <a:r>
              <a:rPr lang="en-US" sz="3200" dirty="0">
                <a:latin typeface="Times New Roman" pitchFamily="18" charset="0"/>
                <a:cs typeface="Times New Roman" pitchFamily="18" charset="0"/>
              </a:rPr>
              <a:t>.</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179934993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Fever Totality</a:t>
            </a:r>
            <a:endParaRPr lang="en-US" dirty="0"/>
          </a:p>
        </p:txBody>
      </p:sp>
      <p:sp>
        <p:nvSpPr>
          <p:cNvPr id="3" name="Content Placeholder 2"/>
          <p:cNvSpPr>
            <a:spLocks noGrp="1"/>
          </p:cNvSpPr>
          <p:nvPr>
            <p:ph idx="1"/>
          </p:nvPr>
        </p:nvSpPr>
        <p:spPr>
          <a:xfrm>
            <a:off x="457200" y="1295400"/>
            <a:ext cx="8229600" cy="5029200"/>
          </a:xfrm>
        </p:spPr>
        <p:txBody>
          <a:bodyPr>
            <a:normAutofit lnSpcReduction="10000"/>
          </a:bodyPr>
          <a:lstStyle/>
          <a:p>
            <a:pPr marL="0" indent="0">
              <a:buNone/>
            </a:pPr>
            <a:endParaRPr lang="en-US" sz="3200" dirty="0" smtClean="0"/>
          </a:p>
          <a:p>
            <a:pPr marL="0" indent="0">
              <a:buNone/>
            </a:pPr>
            <a:r>
              <a:rPr lang="en-US" sz="3200" dirty="0" smtClean="0"/>
              <a:t>Is </a:t>
            </a:r>
            <a:r>
              <a:rPr lang="en-US" sz="3200" dirty="0"/>
              <a:t>a unique contribution of Boger. This </a:t>
            </a:r>
            <a:r>
              <a:rPr lang="en-US" sz="3200" dirty="0" smtClean="0"/>
              <a:t>section </a:t>
            </a:r>
            <a:r>
              <a:rPr lang="en-US" sz="3200" dirty="0"/>
              <a:t>can be considered as a self contained </a:t>
            </a:r>
            <a:r>
              <a:rPr lang="en-US" sz="3200" dirty="0" smtClean="0"/>
              <a:t>repertory </a:t>
            </a:r>
            <a:r>
              <a:rPr lang="en-US" sz="3200" dirty="0"/>
              <a:t>within the large </a:t>
            </a:r>
            <a:r>
              <a:rPr lang="en-US" sz="3200" dirty="0" smtClean="0"/>
              <a:t>Repertory.</a:t>
            </a:r>
          </a:p>
          <a:p>
            <a:pPr marL="0" indent="0">
              <a:buNone/>
            </a:pPr>
            <a:r>
              <a:rPr lang="en-US" sz="3200" dirty="0" smtClean="0"/>
              <a:t>Each stage </a:t>
            </a:r>
            <a:r>
              <a:rPr lang="en-US" sz="3200" dirty="0"/>
              <a:t>of fever is completed by </a:t>
            </a:r>
            <a:endParaRPr lang="en-US" sz="3200" dirty="0" smtClean="0"/>
          </a:p>
          <a:p>
            <a:pPr marL="0" indent="0">
              <a:buNone/>
            </a:pPr>
            <a:r>
              <a:rPr lang="en-US" sz="3200" dirty="0" smtClean="0">
                <a:solidFill>
                  <a:srgbClr val="FF0000"/>
                </a:solidFill>
              </a:rPr>
              <a:t>Time </a:t>
            </a:r>
            <a:r>
              <a:rPr lang="en-US" sz="3200" dirty="0">
                <a:solidFill>
                  <a:srgbClr val="FF0000"/>
                </a:solidFill>
              </a:rPr>
              <a:t>, </a:t>
            </a:r>
          </a:p>
          <a:p>
            <a:pPr marL="0" indent="0">
              <a:buNone/>
            </a:pPr>
            <a:r>
              <a:rPr lang="en-US" sz="3200" dirty="0">
                <a:solidFill>
                  <a:srgbClr val="FF0000"/>
                </a:solidFill>
              </a:rPr>
              <a:t>Aggravation, </a:t>
            </a:r>
            <a:endParaRPr lang="en-US" sz="3200" dirty="0" smtClean="0">
              <a:solidFill>
                <a:srgbClr val="FF0000"/>
              </a:solidFill>
            </a:endParaRPr>
          </a:p>
          <a:p>
            <a:pPr marL="0" indent="0">
              <a:buNone/>
            </a:pPr>
            <a:r>
              <a:rPr lang="en-US" sz="3200" dirty="0" smtClean="0">
                <a:solidFill>
                  <a:srgbClr val="FF0000"/>
                </a:solidFill>
              </a:rPr>
              <a:t>Amelioration </a:t>
            </a:r>
            <a:r>
              <a:rPr lang="en-US" sz="3200" dirty="0">
                <a:solidFill>
                  <a:srgbClr val="FF0000"/>
                </a:solidFill>
              </a:rPr>
              <a:t>&amp; </a:t>
            </a:r>
            <a:endParaRPr lang="en-US" sz="3200" dirty="0" smtClean="0">
              <a:solidFill>
                <a:srgbClr val="FF0000"/>
              </a:solidFill>
            </a:endParaRPr>
          </a:p>
          <a:p>
            <a:pPr marL="0" indent="0">
              <a:buNone/>
            </a:pPr>
            <a:r>
              <a:rPr lang="en-US" sz="3200" dirty="0" smtClean="0">
                <a:solidFill>
                  <a:srgbClr val="FF0000"/>
                </a:solidFill>
              </a:rPr>
              <a:t>concomitant</a:t>
            </a:r>
            <a:r>
              <a:rPr lang="en-US" sz="3200" dirty="0"/>
              <a:t>.</a:t>
            </a:r>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61428030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Concordance</a:t>
            </a:r>
            <a:endParaRPr lang="en-US" dirty="0"/>
          </a:p>
        </p:txBody>
      </p:sp>
      <p:sp>
        <p:nvSpPr>
          <p:cNvPr id="3" name="Content Placeholder 2"/>
          <p:cNvSpPr>
            <a:spLocks noGrp="1"/>
          </p:cNvSpPr>
          <p:nvPr>
            <p:ph idx="1"/>
          </p:nvPr>
        </p:nvSpPr>
        <p:spPr/>
        <p:txBody>
          <a:bodyPr/>
          <a:lstStyle/>
          <a:p>
            <a:pPr marL="0" indent="0">
              <a:buNone/>
            </a:pPr>
            <a:endParaRPr lang="en-US" dirty="0"/>
          </a:p>
          <a:p>
            <a:r>
              <a:rPr lang="en-US" sz="3200" dirty="0" smtClean="0"/>
              <a:t> </a:t>
            </a:r>
            <a:r>
              <a:rPr lang="en-US" sz="3200" dirty="0"/>
              <a:t>Deals with relationship of 125 remedies. </a:t>
            </a:r>
            <a:endParaRPr lang="en-US" sz="3200" dirty="0" smtClean="0"/>
          </a:p>
          <a:p>
            <a:endParaRPr lang="en-US" sz="3200" dirty="0"/>
          </a:p>
          <a:p>
            <a:r>
              <a:rPr lang="en-US" sz="3200" dirty="0" smtClean="0"/>
              <a:t>It can </a:t>
            </a:r>
            <a:r>
              <a:rPr lang="en-US" sz="3200" dirty="0"/>
              <a:t>be used for studying the relationship of </a:t>
            </a:r>
            <a:r>
              <a:rPr lang="en-US" sz="3200" dirty="0" smtClean="0"/>
              <a:t>remedies </a:t>
            </a:r>
            <a:r>
              <a:rPr lang="en-US" sz="3200" dirty="0"/>
              <a:t>at various levels as mind, parts, </a:t>
            </a:r>
            <a:r>
              <a:rPr lang="en-US" sz="3200" dirty="0" smtClean="0"/>
              <a:t>sensation </a:t>
            </a:r>
            <a:r>
              <a:rPr lang="en-US" sz="3200" dirty="0"/>
              <a:t>and modalities.</a:t>
            </a:r>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126787758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785926"/>
            <a:ext cx="8229600" cy="1654164"/>
          </a:xfrm>
        </p:spPr>
        <p:txBody>
          <a:bodyPr>
            <a:noAutofit/>
          </a:bodyPr>
          <a:lstStyle/>
          <a:p>
            <a:r>
              <a:rPr lang="en-US" sz="6000" b="1" dirty="0" smtClean="0">
                <a:solidFill>
                  <a:srgbClr val="000066"/>
                </a:solidFill>
              </a:rPr>
              <a:t>METHODS </a:t>
            </a:r>
            <a:br>
              <a:rPr lang="en-US" sz="6000" b="1" dirty="0" smtClean="0">
                <a:solidFill>
                  <a:srgbClr val="000066"/>
                </a:solidFill>
              </a:rPr>
            </a:br>
            <a:r>
              <a:rPr lang="en-US" sz="6000" b="1" dirty="0" smtClean="0">
                <a:solidFill>
                  <a:srgbClr val="000066"/>
                </a:solidFill>
              </a:rPr>
              <a:t>OF </a:t>
            </a:r>
            <a:br>
              <a:rPr lang="en-US" sz="6000" b="1" dirty="0" smtClean="0">
                <a:solidFill>
                  <a:srgbClr val="000066"/>
                </a:solidFill>
              </a:rPr>
            </a:br>
            <a:r>
              <a:rPr lang="en-US" sz="6000" b="1" dirty="0" smtClean="0">
                <a:solidFill>
                  <a:srgbClr val="000066"/>
                </a:solidFill>
              </a:rPr>
              <a:t>REPERTORISATION</a:t>
            </a:r>
            <a:endParaRPr lang="en-US" sz="6000" dirty="0">
              <a:solidFill>
                <a:srgbClr val="000066"/>
              </a:solidFill>
            </a:endParaRPr>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pPr marL="0" indent="0">
              <a:buNone/>
            </a:pPr>
            <a:r>
              <a:rPr lang="en-US" dirty="0" smtClean="0"/>
              <a:t>        </a:t>
            </a:r>
            <a:endParaRPr lang="en-US" b="1" dirty="0" smtClean="0">
              <a:solidFill>
                <a:srgbClr val="FF0000"/>
              </a:solidFill>
            </a:endParaRPr>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20173059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a:bodyPr>
          <a:lstStyle/>
          <a:p>
            <a:endParaRPr lang="en-US" sz="3200" dirty="0" smtClean="0"/>
          </a:p>
          <a:p>
            <a:r>
              <a:rPr lang="en-US" sz="3200" dirty="0" smtClean="0"/>
              <a:t>Boger </a:t>
            </a:r>
            <a:r>
              <a:rPr lang="en-US" sz="3200" dirty="0"/>
              <a:t>has given greater importance to </a:t>
            </a:r>
            <a:r>
              <a:rPr lang="en-US" sz="3200" dirty="0" smtClean="0"/>
              <a:t>causation</a:t>
            </a:r>
            <a:r>
              <a:rPr lang="en-US" sz="3200" dirty="0"/>
              <a:t>, time dimension, modalities and </a:t>
            </a:r>
            <a:r>
              <a:rPr lang="en-US" sz="3200" dirty="0" smtClean="0"/>
              <a:t>finally generals.</a:t>
            </a:r>
          </a:p>
          <a:p>
            <a:pPr>
              <a:buNone/>
            </a:pPr>
            <a:endParaRPr lang="en-US" sz="3200" dirty="0" smtClean="0"/>
          </a:p>
          <a:p>
            <a:r>
              <a:rPr lang="en-US" sz="3200" dirty="0"/>
              <a:t>The repertory can be used in different </a:t>
            </a:r>
            <a:r>
              <a:rPr lang="en-US" sz="3200" dirty="0" smtClean="0"/>
              <a:t>method and </a:t>
            </a:r>
            <a:r>
              <a:rPr lang="en-US" sz="3200" dirty="0"/>
              <a:t>the case which decides the </a:t>
            </a:r>
            <a:r>
              <a:rPr lang="en-US" sz="3200" dirty="0" smtClean="0"/>
              <a:t>method </a:t>
            </a:r>
            <a:r>
              <a:rPr lang="en-US" sz="3200" dirty="0"/>
              <a:t>to be applied to </a:t>
            </a:r>
            <a:r>
              <a:rPr lang="en-US" sz="3200" dirty="0" smtClean="0"/>
              <a:t>select </a:t>
            </a:r>
            <a:r>
              <a:rPr lang="en-US" sz="3200" dirty="0"/>
              <a:t>a </a:t>
            </a:r>
            <a:r>
              <a:rPr lang="en-US" sz="3200" dirty="0" err="1"/>
              <a:t>similimum</a:t>
            </a:r>
            <a:r>
              <a:rPr lang="en-US" sz="3200" dirty="0"/>
              <a:t>, </a:t>
            </a:r>
            <a:r>
              <a:rPr lang="en-US" sz="3200" dirty="0" smtClean="0"/>
              <a:t>not </a:t>
            </a:r>
            <a:r>
              <a:rPr lang="en-US" sz="3200" dirty="0"/>
              <a:t>the physician. </a:t>
            </a:r>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15011724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66"/>
                </a:solidFill>
              </a:rPr>
              <a:t>SEVEN METHODS</a:t>
            </a:r>
            <a:endParaRPr lang="en-US" b="1" dirty="0">
              <a:solidFill>
                <a:srgbClr val="000066"/>
              </a:solidFill>
            </a:endParaRPr>
          </a:p>
        </p:txBody>
      </p:sp>
      <p:sp>
        <p:nvSpPr>
          <p:cNvPr id="3" name="Content Placeholder 2"/>
          <p:cNvSpPr>
            <a:spLocks noGrp="1"/>
          </p:cNvSpPr>
          <p:nvPr>
            <p:ph idx="1"/>
          </p:nvPr>
        </p:nvSpPr>
        <p:spPr/>
        <p:txBody>
          <a:bodyPr>
            <a:normAutofit fontScale="25000" lnSpcReduction="20000"/>
          </a:bodyPr>
          <a:lstStyle/>
          <a:p>
            <a:pPr marL="0" indent="0">
              <a:buNone/>
            </a:pPr>
            <a:r>
              <a:rPr lang="en-US" sz="12800" b="1" dirty="0" smtClean="0">
                <a:solidFill>
                  <a:srgbClr val="006600"/>
                </a:solidFill>
              </a:rPr>
              <a:t>1. Using </a:t>
            </a:r>
            <a:r>
              <a:rPr lang="en-US" sz="12800" b="1" dirty="0">
                <a:solidFill>
                  <a:srgbClr val="006600"/>
                </a:solidFill>
              </a:rPr>
              <a:t>causative </a:t>
            </a:r>
            <a:r>
              <a:rPr lang="en-US" sz="12800" b="1" dirty="0" smtClean="0">
                <a:solidFill>
                  <a:srgbClr val="006600"/>
                </a:solidFill>
              </a:rPr>
              <a:t>modalities as first</a:t>
            </a:r>
          </a:p>
          <a:p>
            <a:pPr marL="0" indent="0">
              <a:buNone/>
            </a:pPr>
            <a:r>
              <a:rPr lang="en-US" sz="12800" b="1" dirty="0" smtClean="0">
                <a:solidFill>
                  <a:srgbClr val="006600"/>
                </a:solidFill>
              </a:rPr>
              <a:t>2. Using modalities as first</a:t>
            </a:r>
          </a:p>
          <a:p>
            <a:pPr marL="0" indent="0">
              <a:buNone/>
            </a:pPr>
            <a:r>
              <a:rPr lang="en-US" sz="12800" b="1" dirty="0" smtClean="0">
                <a:solidFill>
                  <a:srgbClr val="006600"/>
                </a:solidFill>
              </a:rPr>
              <a:t>3. Using concomitants as first</a:t>
            </a:r>
          </a:p>
          <a:p>
            <a:pPr marL="0" indent="0">
              <a:buNone/>
            </a:pPr>
            <a:r>
              <a:rPr lang="en-US" sz="12800" b="1" dirty="0" smtClean="0">
                <a:solidFill>
                  <a:srgbClr val="006600"/>
                </a:solidFill>
              </a:rPr>
              <a:t>4. Using pathological generals as first</a:t>
            </a:r>
          </a:p>
          <a:p>
            <a:pPr marL="0" indent="0">
              <a:buNone/>
            </a:pPr>
            <a:r>
              <a:rPr lang="en-US" sz="12800" b="1" dirty="0" smtClean="0">
                <a:solidFill>
                  <a:srgbClr val="006600"/>
                </a:solidFill>
              </a:rPr>
              <a:t>5. Using diagnostic rubrics as first</a:t>
            </a:r>
          </a:p>
          <a:p>
            <a:pPr marL="0" indent="0">
              <a:buNone/>
            </a:pPr>
            <a:r>
              <a:rPr lang="en-US" sz="12800" b="1" dirty="0" smtClean="0">
                <a:solidFill>
                  <a:srgbClr val="006600"/>
                </a:solidFill>
              </a:rPr>
              <a:t>6. Using Robert’s method</a:t>
            </a:r>
          </a:p>
          <a:p>
            <a:pPr marL="0" indent="0">
              <a:buNone/>
            </a:pPr>
            <a:r>
              <a:rPr lang="en-US" sz="12800" b="1" dirty="0" smtClean="0">
                <a:solidFill>
                  <a:srgbClr val="006600"/>
                </a:solidFill>
              </a:rPr>
              <a:t>7. Fever totality</a:t>
            </a:r>
          </a:p>
          <a:p>
            <a:pPr marL="0" indent="0">
              <a:buNone/>
            </a:pPr>
            <a:r>
              <a:rPr lang="en-US" sz="12800" b="1" dirty="0" smtClean="0">
                <a:solidFill>
                  <a:srgbClr val="006600"/>
                </a:solidFill>
              </a:rPr>
              <a:t>8. Using  concordance chapter</a:t>
            </a:r>
          </a:p>
          <a:p>
            <a:pPr marL="0" indent="0">
              <a:buNone/>
            </a:pPr>
            <a:endParaRPr lang="en-US" dirty="0" smtClean="0">
              <a:solidFill>
                <a:srgbClr val="FF0000"/>
              </a:solidFill>
            </a:endParaRPr>
          </a:p>
          <a:p>
            <a:pPr marL="0" indent="0">
              <a:buNone/>
            </a:pPr>
            <a:endParaRPr lang="en-US" dirty="0" smtClean="0">
              <a:solidFill>
                <a:srgbClr val="FF0000"/>
              </a:solidFill>
            </a:endParaRPr>
          </a:p>
          <a:p>
            <a:pPr marL="0" indent="0">
              <a:buNone/>
            </a:pPr>
            <a:endParaRPr lang="en-US" dirty="0" smtClean="0">
              <a:solidFill>
                <a:srgbClr val="FF0000"/>
              </a:solidFill>
            </a:endParaRPr>
          </a:p>
          <a:p>
            <a:pPr marL="0" indent="0">
              <a:buNone/>
            </a:pPr>
            <a:r>
              <a:rPr lang="en-US" dirty="0" smtClean="0">
                <a:solidFill>
                  <a:srgbClr val="FF0000"/>
                </a:solidFill>
              </a:rPr>
              <a:t> </a:t>
            </a:r>
          </a:p>
          <a:p>
            <a:pPr marL="0" indent="0">
              <a:buNone/>
            </a:pPr>
            <a:r>
              <a:rPr lang="en-US" dirty="0" smtClean="0">
                <a:solidFill>
                  <a:srgbClr val="FF0000"/>
                </a:solidFill>
              </a:rPr>
              <a:t> </a:t>
            </a:r>
          </a:p>
          <a:p>
            <a:pPr marL="0" indent="0">
              <a:buNone/>
            </a:pPr>
            <a:r>
              <a:rPr lang="en-US" dirty="0" smtClean="0">
                <a:solidFill>
                  <a:srgbClr val="FF0000"/>
                </a:solidFill>
              </a:rPr>
              <a:t> </a:t>
            </a:r>
          </a:p>
          <a:p>
            <a:pPr marL="0" indent="0">
              <a:buNone/>
            </a:pPr>
            <a:r>
              <a:rPr lang="en-US" sz="3200" dirty="0" smtClean="0">
                <a:solidFill>
                  <a:srgbClr val="FF0000"/>
                </a:solidFill>
              </a:rPr>
              <a:t> </a:t>
            </a:r>
            <a:endParaRPr lang="en-US" sz="3200" dirty="0">
              <a:solidFill>
                <a:srgbClr val="FF0000"/>
              </a:solidFill>
            </a:endParaRPr>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26682317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571612"/>
            <a:ext cx="8229600" cy="1643074"/>
          </a:xfrm>
        </p:spPr>
        <p:txBody>
          <a:bodyPr>
            <a:normAutofit/>
          </a:bodyPr>
          <a:lstStyle/>
          <a:p>
            <a:r>
              <a:rPr lang="en-US" b="1" dirty="0" smtClean="0">
                <a:solidFill>
                  <a:srgbClr val="000066"/>
                </a:solidFill>
              </a:rPr>
              <a:t>SPECIAL FEATURES OF BOGER REPERTORY</a:t>
            </a:r>
            <a:endParaRPr lang="en-US" dirty="0">
              <a:solidFill>
                <a:srgbClr val="000066"/>
              </a:solidFill>
            </a:endParaRPr>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12234732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lstStyle/>
          <a:p>
            <a:pPr>
              <a:buNone/>
            </a:pPr>
            <a:r>
              <a:rPr lang="en-US" sz="3200" dirty="0" smtClean="0"/>
              <a:t>1. Complete symptom</a:t>
            </a:r>
          </a:p>
          <a:p>
            <a:pPr>
              <a:buNone/>
            </a:pPr>
            <a:r>
              <a:rPr lang="en-US" sz="3200" dirty="0" smtClean="0"/>
              <a:t>2. Diagnostic rubric(clinical rubrics)</a:t>
            </a:r>
          </a:p>
          <a:p>
            <a:pPr>
              <a:buNone/>
            </a:pPr>
            <a:r>
              <a:rPr lang="en-US" sz="3200" dirty="0" smtClean="0"/>
              <a:t>3. Pathological generals</a:t>
            </a:r>
          </a:p>
          <a:p>
            <a:pPr>
              <a:buNone/>
            </a:pPr>
            <a:r>
              <a:rPr lang="en-US" sz="3200" dirty="0" smtClean="0"/>
              <a:t>4. Fever chapter: one of the best repertories for fever cases</a:t>
            </a:r>
          </a:p>
          <a:p>
            <a:pPr>
              <a:buNone/>
            </a:pPr>
            <a:r>
              <a:rPr lang="en-US" sz="3200" dirty="0" smtClean="0"/>
              <a:t>5. Rubric-infant affection of: in chapter S&amp;C. Very useful in pediatric practice</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26891066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714488"/>
            <a:ext cx="8229600" cy="1511288"/>
          </a:xfrm>
        </p:spPr>
        <p:txBody>
          <a:bodyPr>
            <a:normAutofit/>
          </a:bodyPr>
          <a:lstStyle/>
          <a:p>
            <a:r>
              <a:rPr lang="en-US" sz="6000" b="1" dirty="0" smtClean="0">
                <a:solidFill>
                  <a:srgbClr val="000066"/>
                </a:solidFill>
              </a:rPr>
              <a:t>DEMERITS</a:t>
            </a:r>
            <a:endParaRPr lang="en-US" sz="6000" dirty="0">
              <a:solidFill>
                <a:srgbClr val="000066"/>
              </a:solidFill>
            </a:endParaRPr>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42399841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normAutofit/>
          </a:bodyPr>
          <a:lstStyle/>
          <a:p>
            <a:r>
              <a:rPr lang="en-US" dirty="0"/>
              <a:t>Concordance section </a:t>
            </a:r>
            <a:r>
              <a:rPr lang="en-US" dirty="0" smtClean="0"/>
              <a:t>contains </a:t>
            </a:r>
            <a:r>
              <a:rPr lang="en-US" dirty="0"/>
              <a:t>only </a:t>
            </a:r>
            <a:r>
              <a:rPr lang="en-US" dirty="0" smtClean="0"/>
              <a:t>125remedies,148 </a:t>
            </a:r>
            <a:r>
              <a:rPr lang="en-US" dirty="0"/>
              <a:t>in </a:t>
            </a:r>
            <a:r>
              <a:rPr lang="en-US" dirty="0" err="1" smtClean="0"/>
              <a:t>BTP</a:t>
            </a:r>
            <a:r>
              <a:rPr lang="en-US" dirty="0" smtClean="0"/>
              <a:t>.</a:t>
            </a:r>
          </a:p>
          <a:p>
            <a:endParaRPr lang="en-US" dirty="0"/>
          </a:p>
          <a:p>
            <a:r>
              <a:rPr lang="en-US" dirty="0" smtClean="0"/>
              <a:t>There </a:t>
            </a:r>
            <a:r>
              <a:rPr lang="en-US" dirty="0"/>
              <a:t>are 53 chapters in </a:t>
            </a:r>
            <a:r>
              <a:rPr lang="en-US" dirty="0" smtClean="0"/>
              <a:t>the </a:t>
            </a:r>
            <a:r>
              <a:rPr lang="en-US" dirty="0"/>
              <a:t>repertory</a:t>
            </a:r>
            <a:r>
              <a:rPr lang="en-US" dirty="0" smtClean="0"/>
              <a:t>, a </a:t>
            </a:r>
            <a:r>
              <a:rPr lang="en-US" dirty="0"/>
              <a:t>definite </a:t>
            </a:r>
            <a:r>
              <a:rPr lang="en-US" dirty="0" smtClean="0"/>
              <a:t>order </a:t>
            </a:r>
            <a:r>
              <a:rPr lang="en-US" dirty="0"/>
              <a:t>is not </a:t>
            </a:r>
            <a:r>
              <a:rPr lang="en-US" dirty="0" smtClean="0"/>
              <a:t>followed.</a:t>
            </a:r>
          </a:p>
          <a:p>
            <a:endParaRPr lang="en-US" dirty="0" smtClean="0"/>
          </a:p>
          <a:p>
            <a:r>
              <a:rPr lang="en-US" dirty="0" smtClean="0"/>
              <a:t>Similar </a:t>
            </a:r>
            <a:r>
              <a:rPr lang="en-US" dirty="0"/>
              <a:t>rubrics in </a:t>
            </a:r>
            <a:r>
              <a:rPr lang="en-US" dirty="0" smtClean="0"/>
              <a:t>different sections, causing confusion, </a:t>
            </a:r>
            <a:r>
              <a:rPr lang="en-US" dirty="0" err="1" smtClean="0"/>
              <a:t>eg:confuse</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274617930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a:bodyPr>
          <a:lstStyle/>
          <a:p>
            <a:r>
              <a:rPr lang="en-US" sz="3200" dirty="0"/>
              <a:t>Some </a:t>
            </a:r>
            <a:r>
              <a:rPr lang="en-US" sz="3200" dirty="0" smtClean="0"/>
              <a:t>Information's </a:t>
            </a:r>
            <a:r>
              <a:rPr lang="en-US" sz="3200" dirty="0"/>
              <a:t>available in synoptic key is </a:t>
            </a:r>
            <a:r>
              <a:rPr lang="en-US" sz="3200" dirty="0" smtClean="0"/>
              <a:t>not </a:t>
            </a:r>
            <a:r>
              <a:rPr lang="en-US" sz="3200" dirty="0"/>
              <a:t>available in repertory</a:t>
            </a:r>
          </a:p>
          <a:p>
            <a:pPr marL="0" indent="0">
              <a:buNone/>
            </a:pPr>
            <a:r>
              <a:rPr lang="en-US" sz="3200" dirty="0" smtClean="0"/>
              <a:t>	</a:t>
            </a:r>
            <a:r>
              <a:rPr lang="en-US" sz="3200" dirty="0" err="1" smtClean="0"/>
              <a:t>Eg:dreams</a:t>
            </a:r>
            <a:r>
              <a:rPr lang="en-US" sz="3200" dirty="0" smtClean="0"/>
              <a:t> </a:t>
            </a:r>
            <a:r>
              <a:rPr lang="en-US" sz="3200" dirty="0"/>
              <a:t>of snake---</a:t>
            </a:r>
            <a:r>
              <a:rPr lang="en-US" sz="3200" dirty="0" err="1"/>
              <a:t>lachesis</a:t>
            </a:r>
            <a:r>
              <a:rPr lang="en-US" sz="3200" dirty="0"/>
              <a:t> not given</a:t>
            </a:r>
          </a:p>
          <a:p>
            <a:pPr marL="0" indent="0">
              <a:buNone/>
            </a:pPr>
            <a:endParaRPr lang="en-US" sz="3200" dirty="0"/>
          </a:p>
          <a:p>
            <a:endParaRPr lang="en-US" sz="3200" dirty="0" smtClean="0"/>
          </a:p>
          <a:p>
            <a:r>
              <a:rPr lang="en-US" sz="3200" dirty="0" err="1" smtClean="0"/>
              <a:t>Nosodes</a:t>
            </a:r>
            <a:r>
              <a:rPr lang="en-US" sz="3200" dirty="0" smtClean="0"/>
              <a:t> </a:t>
            </a:r>
            <a:r>
              <a:rPr lang="en-US" sz="3200" dirty="0"/>
              <a:t>are not well represented in this </a:t>
            </a:r>
            <a:r>
              <a:rPr lang="en-US" sz="3200" dirty="0" smtClean="0"/>
              <a:t>repertory</a:t>
            </a:r>
            <a:endParaRPr lang="en-US" sz="3200"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3795353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571612"/>
            <a:ext cx="8229600" cy="1033466"/>
          </a:xfrm>
        </p:spPr>
        <p:txBody>
          <a:bodyPr>
            <a:noAutofit/>
          </a:bodyPr>
          <a:lstStyle/>
          <a:p>
            <a:pPr marL="0" indent="0" algn="ctr">
              <a:buNone/>
            </a:pPr>
            <a:r>
              <a:rPr lang="en-US" sz="4400" dirty="0" smtClean="0">
                <a:latin typeface="Berlin Sans FB Demi" pitchFamily="34" charset="0"/>
              </a:rPr>
              <a:t>      </a:t>
            </a:r>
            <a:r>
              <a:rPr lang="en-US" sz="6000" b="1" dirty="0" smtClean="0">
                <a:solidFill>
                  <a:srgbClr val="660033"/>
                </a:solidFill>
                <a:latin typeface="Berlin Sans FB Demi" pitchFamily="34" charset="0"/>
              </a:rPr>
              <a:t>SOURCE BOOKS OF BBCR</a:t>
            </a:r>
            <a:endParaRPr lang="en-US" sz="5400" b="1" dirty="0">
              <a:solidFill>
                <a:srgbClr val="660033"/>
              </a:solidFill>
              <a:latin typeface="Berlin Sans FB Demi" pitchFamily="34" charset="0"/>
            </a:endParaRPr>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35795962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4840303"/>
          </a:xfrm>
        </p:spPr>
        <p:txBody>
          <a:bodyPr/>
          <a:lstStyle/>
          <a:p>
            <a:r>
              <a:rPr lang="en-US" dirty="0" smtClean="0"/>
              <a:t>Chapters </a:t>
            </a:r>
            <a:r>
              <a:rPr lang="en-US" dirty="0"/>
              <a:t>without subchapters---stomach and </a:t>
            </a:r>
            <a:r>
              <a:rPr lang="en-US" dirty="0" smtClean="0"/>
              <a:t>prostate gland</a:t>
            </a:r>
          </a:p>
          <a:p>
            <a:pPr marL="0" indent="0">
              <a:buNone/>
            </a:pPr>
            <a:endParaRPr lang="en-US" dirty="0" smtClean="0"/>
          </a:p>
          <a:p>
            <a:pPr marL="0" indent="0">
              <a:buNone/>
            </a:pPr>
            <a:endParaRPr lang="en-US" dirty="0"/>
          </a:p>
          <a:p>
            <a:r>
              <a:rPr lang="en-US" dirty="0" smtClean="0"/>
              <a:t>Chapter </a:t>
            </a:r>
            <a:r>
              <a:rPr lang="en-US" dirty="0"/>
              <a:t>which is not </a:t>
            </a:r>
            <a:r>
              <a:rPr lang="en-US" dirty="0" smtClean="0"/>
              <a:t>alphabetic—</a:t>
            </a:r>
          </a:p>
          <a:p>
            <a:pPr marL="0" indent="0">
              <a:buNone/>
            </a:pPr>
            <a:r>
              <a:rPr lang="en-US" dirty="0" smtClean="0"/>
              <a:t>sensorium(</a:t>
            </a:r>
            <a:r>
              <a:rPr lang="en-US" dirty="0" err="1" smtClean="0"/>
              <a:t>confusion,alcoholism,ascending</a:t>
            </a:r>
            <a:r>
              <a:rPr lang="en-US" dirty="0" smtClean="0"/>
              <a:t>…)</a:t>
            </a:r>
          </a:p>
          <a:p>
            <a:endParaRPr lang="en-US"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329780291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endParaRPr lang="en-IN" dirty="0" smtClean="0"/>
          </a:p>
          <a:p>
            <a:endParaRPr lang="en-IN" dirty="0" smtClean="0"/>
          </a:p>
          <a:p>
            <a:endParaRPr lang="en-IN" dirty="0" smtClean="0"/>
          </a:p>
          <a:p>
            <a:endParaRPr lang="en-IN" dirty="0" smtClean="0"/>
          </a:p>
          <a:p>
            <a:endParaRPr lang="en-IN" dirty="0" smtClean="0"/>
          </a:p>
          <a:p>
            <a:endParaRPr lang="en-IN" dirty="0" smtClean="0"/>
          </a:p>
          <a:p>
            <a:pPr algn="r">
              <a:buNone/>
            </a:pPr>
            <a:r>
              <a:rPr lang="en-IN" sz="8000" dirty="0" smtClean="0">
                <a:latin typeface="Berlin Sans FB Demi" pitchFamily="34" charset="0"/>
              </a:rPr>
              <a:t>THANK YOU</a:t>
            </a:r>
            <a:endParaRPr lang="en-IN" dirty="0" smtClean="0">
              <a:latin typeface="Berlin Sans FB Demi" pitchFamily="34" charset="0"/>
            </a:endParaRPr>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normAutofit/>
          </a:bodyPr>
          <a:lstStyle/>
          <a:p>
            <a:pPr>
              <a:buNone/>
            </a:pPr>
            <a:r>
              <a:rPr lang="en-US" sz="3600" dirty="0" smtClean="0"/>
              <a:t>• </a:t>
            </a:r>
            <a:r>
              <a:rPr lang="en-US" sz="3600" dirty="0"/>
              <a:t>TPB</a:t>
            </a:r>
          </a:p>
          <a:p>
            <a:pPr>
              <a:buNone/>
            </a:pPr>
            <a:r>
              <a:rPr lang="en-US" sz="3600" dirty="0"/>
              <a:t>• Repertory of </a:t>
            </a:r>
            <a:r>
              <a:rPr lang="en-US" sz="3600" dirty="0" err="1"/>
              <a:t>antipsorics</a:t>
            </a:r>
            <a:endParaRPr lang="en-US" sz="3600" dirty="0"/>
          </a:p>
          <a:p>
            <a:pPr>
              <a:buNone/>
            </a:pPr>
            <a:r>
              <a:rPr lang="en-US" sz="3600" dirty="0"/>
              <a:t>• Repertory of medicines not </a:t>
            </a:r>
            <a:r>
              <a:rPr lang="en-US" sz="3600" dirty="0" err="1"/>
              <a:t>antipsorics</a:t>
            </a:r>
            <a:endParaRPr lang="en-US" sz="3600" dirty="0"/>
          </a:p>
          <a:p>
            <a:pPr>
              <a:buNone/>
            </a:pPr>
            <a:r>
              <a:rPr lang="en-US" sz="3600" dirty="0"/>
              <a:t>• </a:t>
            </a:r>
            <a:r>
              <a:rPr lang="en-US" sz="3600" dirty="0" err="1" smtClean="0"/>
              <a:t>Boenninghausen’s</a:t>
            </a:r>
            <a:r>
              <a:rPr lang="en-US" sz="3600" dirty="0" smtClean="0"/>
              <a:t> </a:t>
            </a:r>
            <a:r>
              <a:rPr lang="en-US" sz="3600" dirty="0"/>
              <a:t>sides of body</a:t>
            </a:r>
          </a:p>
          <a:p>
            <a:pPr>
              <a:buNone/>
            </a:pPr>
            <a:r>
              <a:rPr lang="en-US" sz="3600" dirty="0"/>
              <a:t>• </a:t>
            </a:r>
            <a:r>
              <a:rPr lang="en-US" sz="3600" dirty="0" smtClean="0"/>
              <a:t>Therapeutics </a:t>
            </a:r>
            <a:r>
              <a:rPr lang="en-US" sz="3600" dirty="0"/>
              <a:t>of intermittent fever</a:t>
            </a:r>
          </a:p>
          <a:p>
            <a:pPr>
              <a:buNone/>
            </a:pPr>
            <a:r>
              <a:rPr lang="en-US" sz="3600" dirty="0"/>
              <a:t>• Therapeutics of whooping cough</a:t>
            </a:r>
          </a:p>
          <a:p>
            <a:pPr>
              <a:buNone/>
            </a:pPr>
            <a:r>
              <a:rPr lang="en-US" sz="3600" dirty="0"/>
              <a:t>• Aphorisms of H</a:t>
            </a:r>
            <a:r>
              <a:rPr lang="en-US" sz="3600" dirty="0" smtClean="0"/>
              <a:t>ippocrates</a:t>
            </a:r>
            <a:endParaRPr lang="en-US" sz="3600" dirty="0"/>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3400156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785926"/>
            <a:ext cx="8229600" cy="1143000"/>
          </a:xfrm>
        </p:spPr>
        <p:txBody>
          <a:bodyPr>
            <a:noAutofit/>
          </a:bodyPr>
          <a:lstStyle/>
          <a:p>
            <a:r>
              <a:rPr lang="en-US" sz="5400" b="1" dirty="0" smtClean="0">
                <a:solidFill>
                  <a:srgbClr val="660033"/>
                </a:solidFill>
                <a:latin typeface="Bookman Old Style" pitchFamily="18" charset="0"/>
              </a:rPr>
              <a:t>PLAN </a:t>
            </a:r>
            <a:br>
              <a:rPr lang="en-US" sz="5400" b="1" dirty="0" smtClean="0">
                <a:solidFill>
                  <a:srgbClr val="660033"/>
                </a:solidFill>
                <a:latin typeface="Bookman Old Style" pitchFamily="18" charset="0"/>
              </a:rPr>
            </a:br>
            <a:r>
              <a:rPr lang="en-US" sz="5400" b="1" dirty="0" smtClean="0">
                <a:solidFill>
                  <a:srgbClr val="660033"/>
                </a:solidFill>
                <a:latin typeface="Bookman Old Style" pitchFamily="18" charset="0"/>
              </a:rPr>
              <a:t>&amp; </a:t>
            </a:r>
            <a:br>
              <a:rPr lang="en-US" sz="5400" b="1" dirty="0" smtClean="0">
                <a:solidFill>
                  <a:srgbClr val="660033"/>
                </a:solidFill>
                <a:latin typeface="Bookman Old Style" pitchFamily="18" charset="0"/>
              </a:rPr>
            </a:br>
            <a:r>
              <a:rPr lang="en-US" sz="5400" b="1" dirty="0" smtClean="0">
                <a:solidFill>
                  <a:srgbClr val="660033"/>
                </a:solidFill>
                <a:latin typeface="Bookman Old Style" pitchFamily="18" charset="0"/>
              </a:rPr>
              <a:t>CONSTRUCTION</a:t>
            </a:r>
            <a:endParaRPr lang="en-US" sz="5400" b="1" dirty="0">
              <a:solidFill>
                <a:srgbClr val="660033"/>
              </a:solidFill>
              <a:latin typeface="Bookman Old Style" pitchFamily="18" charset="0"/>
            </a:endParaRPr>
          </a:p>
        </p:txBody>
      </p:sp>
      <p:sp>
        <p:nvSpPr>
          <p:cNvPr id="4" name="Footer Placeholder 3"/>
          <p:cNvSpPr>
            <a:spLocks noGrp="1"/>
          </p:cNvSpPr>
          <p:nvPr>
            <p:ph type="ftr" sz="quarter" idx="11"/>
          </p:nvPr>
        </p:nvSpPr>
        <p:spPr/>
        <p:txBody>
          <a:bodyPr/>
          <a:lstStyle/>
          <a:p>
            <a:r>
              <a:rPr lang="en-US" smtClean="0"/>
              <a:t>SKHMC ,Dept of Repertory</a:t>
            </a:r>
            <a:endParaRPr lang="en-US"/>
          </a:p>
        </p:txBody>
      </p:sp>
    </p:spTree>
    <p:extLst>
      <p:ext uri="{BB962C8B-B14F-4D97-AF65-F5344CB8AC3E}">
        <p14:creationId xmlns:p14="http://schemas.microsoft.com/office/powerpoint/2010/main" val="1990736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312</TotalTime>
  <Words>1618</Words>
  <Application>Microsoft Office PowerPoint</Application>
  <PresentationFormat>On-screen Show (4:3)</PresentationFormat>
  <Paragraphs>355</Paragraphs>
  <Slides>71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71</vt:i4>
      </vt:variant>
    </vt:vector>
  </HeadingPairs>
  <TitlesOfParts>
    <vt:vector size="80" baseType="lpstr">
      <vt:lpstr>Algerian</vt:lpstr>
      <vt:lpstr>Arial</vt:lpstr>
      <vt:lpstr>Arial Rounded MT Bold</vt:lpstr>
      <vt:lpstr>Berlin Sans FB Demi</vt:lpstr>
      <vt:lpstr>Bookman Old Style</vt:lpstr>
      <vt:lpstr>Calibri</vt:lpstr>
      <vt:lpstr>Colonna MT</vt:lpstr>
      <vt:lpstr>Times New Roman</vt:lpstr>
      <vt:lpstr>Office Theme</vt:lpstr>
      <vt:lpstr>BOGER  BOENNINGHAUSEN’S CHARACTERISTIC REPERTORY</vt:lpstr>
      <vt:lpstr>LIFE HISTORY OF BOGER</vt:lpstr>
      <vt:lpstr>PowerPoint Presentation</vt:lpstr>
      <vt:lpstr>PowerPoint Presentation</vt:lpstr>
      <vt:lpstr> </vt:lpstr>
      <vt:lpstr>PowerPoint Presentation</vt:lpstr>
      <vt:lpstr>PowerPoint Presentation</vt:lpstr>
      <vt:lpstr>PowerPoint Presentation</vt:lpstr>
      <vt:lpstr>PLAN  &amp;  CONSTRUCTION</vt:lpstr>
      <vt:lpstr>ARRANGEMENT</vt:lpstr>
      <vt:lpstr>PowerPoint Presentation</vt:lpstr>
      <vt:lpstr>Chapters: 54 CHAPTERS AS PER THE INDEX  (INCLUDING WORD INDEX)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BOGER’S CONCEPT </vt:lpstr>
      <vt:lpstr>PowerPoint Presentation</vt:lpstr>
      <vt:lpstr>PowerPoint Presentation</vt:lpstr>
      <vt:lpstr>PowerPoint Presentation</vt:lpstr>
      <vt:lpstr>PowerPoint Presentation</vt:lpstr>
      <vt:lpstr> BOGER’S CONCEPT OF TOTALITY</vt:lpstr>
      <vt:lpstr>FUNDAMENTAL CONCEPTS</vt:lpstr>
      <vt:lpstr>Doctrine of complete symptom</vt:lpstr>
      <vt:lpstr>PowerPoint Presentation</vt:lpstr>
      <vt:lpstr>Doctrine of pathological generals</vt:lpstr>
      <vt:lpstr>PowerPoint Presentation</vt:lpstr>
      <vt:lpstr>Doctrine of causation &amp; Time</vt:lpstr>
      <vt:lpstr>PowerPoint Presentation</vt:lpstr>
      <vt:lpstr>Clinical Rubrics</vt:lpstr>
      <vt:lpstr>Evaluation of Remedies</vt:lpstr>
      <vt:lpstr>Fever Totality</vt:lpstr>
      <vt:lpstr>Concordance</vt:lpstr>
      <vt:lpstr>METHODS  OF  REPERTORISATION</vt:lpstr>
      <vt:lpstr>PowerPoint Presentation</vt:lpstr>
      <vt:lpstr>SEVEN METHODS</vt:lpstr>
      <vt:lpstr>SPECIAL FEATURES OF BOGER REPERTORY</vt:lpstr>
      <vt:lpstr>PowerPoint Presentation</vt:lpstr>
      <vt:lpstr>DEMERITS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BOGER CHARACTERISTIC REPERTORY</dc:title>
  <dc:creator>Dr.HHMC&amp;RC HOSPITAL</dc:creator>
  <cp:lastModifiedBy>Admin</cp:lastModifiedBy>
  <cp:revision>22</cp:revision>
  <dcterms:created xsi:type="dcterms:W3CDTF">2006-08-16T00:00:00Z</dcterms:created>
  <dcterms:modified xsi:type="dcterms:W3CDTF">2019-12-28T06:59:50Z</dcterms:modified>
</cp:coreProperties>
</file>