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6"/>
                </a:solidFill>
              </a:rPr>
              <a:t>BENIGN  ENLARGEMENT   OF THE   PROSTATE</a:t>
            </a:r>
            <a:endParaRPr lang="en-IN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DR.M.P.LAL.</a:t>
            </a:r>
          </a:p>
          <a:p>
            <a:r>
              <a:rPr lang="en-IN" b="1" dirty="0" smtClean="0">
                <a:solidFill>
                  <a:srgbClr val="0070C0"/>
                </a:solidFill>
              </a:rPr>
              <a:t>Professor  and Head   of  Dept  of Surgery</a:t>
            </a:r>
            <a:endParaRPr lang="en-I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chemeClr val="accent3">
                    <a:lumMod val="75000"/>
                  </a:schemeClr>
                </a:solidFill>
              </a:rPr>
              <a:t>AETIOLOGY</a:t>
            </a:r>
            <a:r>
              <a:rPr lang="en-IN" dirty="0" smtClean="0"/>
              <a:t>-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HORMONE  THEORY- Imbalance between  androgen  and  oestrogen and  imbalance  between  Dihydrotestosterone local peptide growth  factor may  be  the  causative  factor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NEOPLASTIC  THEORY-changes  are  of  two  types – overgrowth  of  glandular  elements and  overgrowth  of  connective  tissue  elements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BENIGN  PROSTATIC  HYPERTROPHY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SYMPTOMS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Hesitancy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Dysuria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Frequency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Urgency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Haematuria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Pain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Retention of urine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Renal failure</a:t>
            </a:r>
          </a:p>
          <a:p>
            <a:pPr marL="681228" indent="-571500">
              <a:buFont typeface="+mj-lt"/>
              <a:buAutoNum type="romanLcPeriod"/>
            </a:pPr>
            <a:r>
              <a:rPr lang="en-IN" b="1" dirty="0" smtClean="0"/>
              <a:t>prostatism</a:t>
            </a:r>
            <a:endParaRPr lang="en-IN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 smtClean="0"/>
              <a:t>CLINICAL  FEATURES</a:t>
            </a:r>
            <a:endParaRPr lang="en-IN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3200" b="1" dirty="0" smtClean="0"/>
              <a:t>  It  is a group  of  symptoms of  disturbed  voiding in aging  individuals.</a:t>
            </a:r>
          </a:p>
          <a:p>
            <a:pPr>
              <a:buNone/>
            </a:pPr>
            <a:r>
              <a:rPr lang="en-IN" sz="3200" b="1" dirty="0" smtClean="0"/>
              <a:t>  CLASSIFIED  INTO  TWO GROUPS</a:t>
            </a:r>
          </a:p>
          <a:p>
            <a:pPr marL="624078" indent="-514350">
              <a:buFont typeface="+mj-lt"/>
              <a:buAutoNum type="alphaUcPeriod"/>
            </a:pPr>
            <a:r>
              <a:rPr lang="en-IN" sz="3200" b="1" dirty="0" smtClean="0"/>
              <a:t>OBSTRUCTIVE- poor flow ,worsens by straining, Dribbling &amp;  Hesitancy</a:t>
            </a:r>
          </a:p>
          <a:p>
            <a:pPr marL="624078" indent="-514350">
              <a:buFont typeface="+mj-lt"/>
              <a:buAutoNum type="alphaUcPeriod"/>
            </a:pPr>
            <a:r>
              <a:rPr lang="en-IN" sz="3200" b="1" dirty="0" smtClean="0"/>
              <a:t>IRRITATIVE – Increased frequency , urgency and  Nocturnal incontinence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FF0000"/>
                </a:solidFill>
              </a:rPr>
              <a:t>   PROSTATISM</a:t>
            </a:r>
            <a:endParaRPr lang="en-IN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/>
              <a:t>General examination – to exclude renal insufficiency</a:t>
            </a:r>
          </a:p>
          <a:p>
            <a:r>
              <a:rPr lang="en-IN" sz="3200" b="1" dirty="0" smtClean="0"/>
              <a:t>Examination of the nervous system – to eliminate neurological lesions</a:t>
            </a:r>
          </a:p>
          <a:p>
            <a:r>
              <a:rPr lang="en-IN" sz="3200" b="1" dirty="0" smtClean="0"/>
              <a:t>Local  examination</a:t>
            </a:r>
          </a:p>
          <a:p>
            <a:r>
              <a:rPr lang="en-IN" sz="3200" b="1" dirty="0" smtClean="0"/>
              <a:t>Rectal examination</a:t>
            </a:r>
            <a:endParaRPr lang="en-IN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2">
                    <a:lumMod val="75000"/>
                  </a:schemeClr>
                </a:solidFill>
              </a:rPr>
              <a:t>       PHYSICAL  SIGNS</a:t>
            </a:r>
            <a:endParaRPr lang="en-IN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EXAMINATION OF URINE 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EXAMINATION  OF BLOOD – especially estimation of prostate– specific antigen(PSA)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TRANSRECTAL </a:t>
            </a:r>
            <a:r>
              <a:rPr lang="en-IN" b="1" dirty="0" smtClean="0"/>
              <a:t>ULTRASOUND SCANNING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 </a:t>
            </a:r>
            <a:r>
              <a:rPr lang="en-IN" b="1" dirty="0" smtClean="0"/>
              <a:t>EXCRETORY </a:t>
            </a:r>
            <a:r>
              <a:rPr lang="en-IN" b="1" dirty="0" smtClean="0"/>
              <a:t>UROGRAPHY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 CYSTOSCOPY</a:t>
            </a:r>
            <a:endParaRPr lang="en-IN" b="1" dirty="0" smtClean="0"/>
          </a:p>
          <a:p>
            <a:pPr marL="624078" indent="-514350">
              <a:buFont typeface="Arial" pitchFamily="34" charset="0"/>
              <a:buChar char="•"/>
            </a:pPr>
            <a:r>
              <a:rPr lang="en-IN" b="1" dirty="0" smtClean="0"/>
              <a:t> ULTRASONOGRAPHY</a:t>
            </a:r>
            <a:endParaRPr lang="en-IN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chemeClr val="accent2"/>
                </a:solidFill>
              </a:rPr>
              <a:t>SPECIAL INVESTIGATIONS</a:t>
            </a:r>
            <a:endParaRPr lang="en-IN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en-IN" sz="2800" b="1" dirty="0" smtClean="0"/>
              <a:t>CONSERVATIVE MEASURES</a:t>
            </a:r>
          </a:p>
          <a:p>
            <a:pPr marL="624078" indent="-514350">
              <a:buFont typeface="+mj-lt"/>
              <a:buAutoNum type="alphaUcPeriod"/>
            </a:pPr>
            <a:r>
              <a:rPr lang="en-IN" sz="2800" b="1" dirty="0" smtClean="0"/>
              <a:t>SURGERY-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sz="2800" b="1" dirty="0" smtClean="0"/>
              <a:t>Suprapubic prostatectomy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sz="2800" b="1" dirty="0" smtClean="0"/>
              <a:t>Retropubic prostatectomy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sz="2800" b="1" dirty="0" smtClean="0"/>
              <a:t>Transurethral prostatectomy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en-IN" sz="2800" b="1" dirty="0" smtClean="0"/>
              <a:t>Perineal prostatectomy</a:t>
            </a:r>
          </a:p>
          <a:p>
            <a:pPr marL="624078" indent="-514350">
              <a:buNone/>
            </a:pPr>
            <a:r>
              <a:rPr lang="en-IN" sz="2800" b="1" dirty="0" smtClean="0"/>
              <a:t>     NEWER  TECHNIQUES</a:t>
            </a:r>
          </a:p>
          <a:p>
            <a:pPr marL="624078" indent="-514350">
              <a:buNone/>
            </a:pPr>
            <a:r>
              <a:rPr lang="en-IN" sz="2800" b="1" dirty="0" smtClean="0"/>
              <a:t>      1. laser treatment</a:t>
            </a:r>
          </a:p>
          <a:p>
            <a:pPr marL="624078" indent="-514350">
              <a:buNone/>
            </a:pPr>
            <a:r>
              <a:rPr lang="en-IN" sz="2800" b="1" dirty="0" smtClean="0"/>
              <a:t>      2. microwave treatment   </a:t>
            </a:r>
            <a:endParaRPr lang="en-IN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 smtClean="0">
                <a:solidFill>
                  <a:schemeClr val="accent2"/>
                </a:solidFill>
              </a:rPr>
              <a:t>         TREATMENT</a:t>
            </a:r>
            <a:endParaRPr lang="en-IN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CONIUM</a:t>
            </a:r>
          </a:p>
          <a:p>
            <a:r>
              <a:rPr lang="en-IN" dirty="0" smtClean="0"/>
              <a:t>LYCOPODIUM</a:t>
            </a:r>
          </a:p>
          <a:p>
            <a:r>
              <a:rPr lang="en-IN" dirty="0" smtClean="0"/>
              <a:t>SABAL  SERRULATA</a:t>
            </a:r>
          </a:p>
          <a:p>
            <a:r>
              <a:rPr lang="en-IN" dirty="0" smtClean="0"/>
              <a:t>STAPHYSAGRIA</a:t>
            </a:r>
          </a:p>
          <a:p>
            <a:r>
              <a:rPr lang="en-IN" dirty="0" smtClean="0"/>
              <a:t>CALC  FLOUR</a:t>
            </a:r>
          </a:p>
          <a:p>
            <a:r>
              <a:rPr lang="en-IN" dirty="0" smtClean="0"/>
              <a:t>THUJA</a:t>
            </a:r>
          </a:p>
          <a:p>
            <a:r>
              <a:rPr lang="en-IN" dirty="0" smtClean="0"/>
              <a:t>MEDORRHINUM</a:t>
            </a:r>
          </a:p>
          <a:p>
            <a:r>
              <a:rPr lang="en-IN" dirty="0" smtClean="0"/>
              <a:t>BARYTA CARB</a:t>
            </a:r>
          </a:p>
          <a:p>
            <a:r>
              <a:rPr lang="en-IN" dirty="0" smtClean="0"/>
              <a:t>PHOSPHORUS</a:t>
            </a:r>
          </a:p>
          <a:p>
            <a:r>
              <a:rPr lang="en-IN" dirty="0" smtClean="0"/>
              <a:t>SULPHUR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HOMOEOPATHIC THERAPEUTICS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204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BENIGN  ENLARGEMENT   OF THE   PROSTATE</vt:lpstr>
      <vt:lpstr>BENIGN  PROSTATIC  HYPERTROPHY</vt:lpstr>
      <vt:lpstr>CLINICAL  FEATURES</vt:lpstr>
      <vt:lpstr>   PROSTATISM</vt:lpstr>
      <vt:lpstr>       PHYSICAL  SIGNS</vt:lpstr>
      <vt:lpstr>SPECIAL INVESTIGATIONS</vt:lpstr>
      <vt:lpstr>         TREATMENT</vt:lpstr>
      <vt:lpstr>HOMOEOPATHIC THERAPEUTICS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BENIGN  ENLARGEMENT   OF THE   PROSTATE</dc:title>
  <dc:creator>DRSANJUDINESH</dc:creator>
  <cp:lastModifiedBy>DRSANJUDINESH</cp:lastModifiedBy>
  <cp:revision>8</cp:revision>
  <dcterms:created xsi:type="dcterms:W3CDTF">2006-08-16T00:00:00Z</dcterms:created>
  <dcterms:modified xsi:type="dcterms:W3CDTF">2019-08-01T09:46:37Z</dcterms:modified>
</cp:coreProperties>
</file>