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0" r:id="rId24"/>
    <p:sldId id="282" r:id="rId25"/>
    <p:sldId id="283" r:id="rId26"/>
    <p:sldId id="285" r:id="rId27"/>
    <p:sldId id="287"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2372930-9595-4F65-B236-319BB93404B8}">
  <a:tblStyle styleId="{D2372930-9595-4F65-B236-319BB93404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124534c6a32507b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124534c6a32507b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124534c6a32507b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124534c6a32507b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124534c6a32507b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124534c6a32507b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124534c6a32507b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124534c6a32507b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124534c6a32507b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124534c6a32507b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124534c6a32507b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124534c6a32507b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625ca0d8866d87c7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625ca0d8866d87c7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625ca0d8866d87c7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625ca0d8866d87c7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625ca0d8866d87c7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625ca0d8866d87c7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625ca0d8866d87c7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625ca0d8866d87c7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cb5de6710bdbad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cb5de6710bdbad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625ca0d8866d87c7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625ca0d8866d87c7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625ca0d8866d87c7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625ca0d8866d87c7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625ca0d8866d87c7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625ca0d8866d87c7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625ca0d8866d87c7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625ca0d8866d87c7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625ca0d8866d87c7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625ca0d8866d87c7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625ca0d8866d87c7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625ca0d8866d87c7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674c4d72659b6d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674c4d72659b6d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674c4d72659b6d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674c4d72659b6d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674c4d72659b6d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674c4d72659b6d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674c4d72659b6d1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674c4d72659b6d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cb5de6710bdbad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cb5de6710bdbad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74c4d72659b6d1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74c4d72659b6d1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674c4d72659b6d1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674c4d72659b6d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674c4d72659b6d1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674c4d72659b6d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674c4d72659b6d1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674c4d72659b6d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674c4d72659b6d1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674c4d72659b6d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674c4d72659b6d1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674c4d72659b6d1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674c4d72659b6d1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674c4d72659b6d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674c4d72659b6d1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674c4d72659b6d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674c4d72659b6d1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674c4d72659b6d1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674c4d72659b6d1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674c4d72659b6d1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cb5de6710bdbad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cb5de6710bdbad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674c4d72659b6d1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674c4d72659b6d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674c4d72659b6d1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674c4d72659b6d1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674c4d72659b6d1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674c4d72659b6d1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674c4d72659b6d1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674c4d72659b6d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674c4d72659b6d1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674c4d72659b6d1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674c4d72659b6d1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674c4d72659b6d1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674c4d72659b6d1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674c4d72659b6d1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674c4d72659b6d1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674c4d72659b6d1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674c4d72659b6d1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674c4d72659b6d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674c4d72659b6d1_1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674c4d72659b6d1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cb5de6710bdbad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cb5de6710bdbad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674c4d72659b6d1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674c4d72659b6d1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674c4d72659b6d1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674c4d72659b6d1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cb5de6710bdbad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cb5de6710bdbad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af064459e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af064459e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124534c6a32507b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124534c6a32507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124534c6a32507b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124534c6a32507b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Bio statistics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Dr.Ezhil arasi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of health statistics</a:t>
            </a:r>
            <a:endParaRPr/>
          </a:p>
        </p:txBody>
      </p:sp>
      <p:sp>
        <p:nvSpPr>
          <p:cNvPr id="117" name="Google Shape;11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118" name="Google Shape;118;p22"/>
          <p:cNvGraphicFramePr/>
          <p:nvPr/>
        </p:nvGraphicFramePr>
        <p:xfrm>
          <a:off x="907725" y="1422077"/>
          <a:ext cx="7328550" cy="3448875"/>
        </p:xfrm>
        <a:graphic>
          <a:graphicData uri="http://schemas.openxmlformats.org/drawingml/2006/table">
            <a:tbl>
              <a:tblPr>
                <a:noFill/>
                <a:tableStyleId>{D2372930-9595-4F65-B236-319BB93404B8}</a:tableStyleId>
              </a:tblPr>
              <a:tblGrid>
                <a:gridCol w="3664275"/>
                <a:gridCol w="3664275"/>
              </a:tblGrid>
              <a:tr h="689775">
                <a:tc>
                  <a:txBody>
                    <a:bodyPr/>
                    <a:lstStyle/>
                    <a:p>
                      <a:pPr marL="0" lvl="0" indent="0" algn="l" rtl="0">
                        <a:spcBef>
                          <a:spcPts val="0"/>
                        </a:spcBef>
                        <a:spcAft>
                          <a:spcPts val="0"/>
                        </a:spcAft>
                        <a:buNone/>
                      </a:pPr>
                      <a:r>
                        <a:rPr lang="en" sz="2000" b="1">
                          <a:solidFill>
                            <a:srgbClr val="F3F3F3"/>
                          </a:solidFill>
                        </a:rPr>
                        <a:t>Health statistics</a:t>
                      </a:r>
                      <a:endParaRPr sz="2000" b="1">
                        <a:solidFill>
                          <a:srgbClr val="F3F3F3"/>
                        </a:solidFill>
                      </a:endParaRPr>
                    </a:p>
                  </a:txBody>
                  <a:tcPr marL="91425" marR="91425" marT="91425" marB="91425">
                    <a:solidFill>
                      <a:schemeClr val="accent1"/>
                    </a:solidFill>
                  </a:tcPr>
                </a:tc>
                <a:tc>
                  <a:txBody>
                    <a:bodyPr/>
                    <a:lstStyle/>
                    <a:p>
                      <a:pPr marL="0" lvl="0" indent="0" algn="l" rtl="0">
                        <a:spcBef>
                          <a:spcPts val="0"/>
                        </a:spcBef>
                        <a:spcAft>
                          <a:spcPts val="0"/>
                        </a:spcAft>
                        <a:buNone/>
                      </a:pPr>
                      <a:r>
                        <a:rPr lang="en" sz="2000">
                          <a:solidFill>
                            <a:srgbClr val="FFFFFF"/>
                          </a:solidFill>
                        </a:rPr>
                        <a:t>Sources</a:t>
                      </a:r>
                      <a:endParaRPr sz="2000">
                        <a:solidFill>
                          <a:srgbClr val="FFFFFF"/>
                        </a:solidFill>
                      </a:endParaRPr>
                    </a:p>
                  </a:txBody>
                  <a:tcPr marL="91425" marR="91425" marT="91425" marB="91425">
                    <a:solidFill>
                      <a:schemeClr val="accent1"/>
                    </a:solidFill>
                  </a:tcPr>
                </a:tc>
              </a:tr>
              <a:tr h="689775">
                <a:tc>
                  <a:txBody>
                    <a:bodyPr/>
                    <a:lstStyle/>
                    <a:p>
                      <a:pPr marL="0" lvl="0" indent="0" algn="l" rtl="0">
                        <a:spcBef>
                          <a:spcPts val="0"/>
                        </a:spcBef>
                        <a:spcAft>
                          <a:spcPts val="0"/>
                        </a:spcAft>
                        <a:buNone/>
                      </a:pPr>
                      <a:r>
                        <a:rPr lang="en">
                          <a:solidFill>
                            <a:srgbClr val="FFFFFF"/>
                          </a:solidFill>
                        </a:rPr>
                        <a:t>Population</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Census reports, </a:t>
                      </a:r>
                      <a:endParaRPr>
                        <a:solidFill>
                          <a:srgbClr val="FFFFFF"/>
                        </a:solidFill>
                      </a:endParaRPr>
                    </a:p>
                  </a:txBody>
                  <a:tcPr marL="91425" marR="91425" marT="91425" marB="91425"/>
                </a:tc>
              </a:tr>
              <a:tr h="689775">
                <a:tc>
                  <a:txBody>
                    <a:bodyPr/>
                    <a:lstStyle/>
                    <a:p>
                      <a:pPr marL="0" lvl="0" indent="0" algn="l" rtl="0">
                        <a:spcBef>
                          <a:spcPts val="0"/>
                        </a:spcBef>
                        <a:spcAft>
                          <a:spcPts val="0"/>
                        </a:spcAft>
                        <a:buNone/>
                      </a:pPr>
                      <a:r>
                        <a:rPr lang="en">
                          <a:solidFill>
                            <a:srgbClr val="FFFFFF"/>
                          </a:solidFill>
                        </a:rPr>
                        <a:t>Births</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Register of births</a:t>
                      </a:r>
                      <a:endParaRPr>
                        <a:solidFill>
                          <a:srgbClr val="FFFFFF"/>
                        </a:solidFill>
                      </a:endParaRPr>
                    </a:p>
                  </a:txBody>
                  <a:tcPr marL="91425" marR="91425" marT="91425" marB="91425"/>
                </a:tc>
              </a:tr>
              <a:tr h="689775">
                <a:tc>
                  <a:txBody>
                    <a:bodyPr/>
                    <a:lstStyle/>
                    <a:p>
                      <a:pPr marL="0" lvl="0" indent="0" algn="l" rtl="0">
                        <a:spcBef>
                          <a:spcPts val="0"/>
                        </a:spcBef>
                        <a:spcAft>
                          <a:spcPts val="0"/>
                        </a:spcAft>
                        <a:buNone/>
                      </a:pPr>
                      <a:r>
                        <a:rPr lang="en">
                          <a:solidFill>
                            <a:srgbClr val="FFFFFF"/>
                          </a:solidFill>
                        </a:rPr>
                        <a:t>Deaths</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Register of deaths</a:t>
                      </a:r>
                      <a:endParaRPr>
                        <a:solidFill>
                          <a:srgbClr val="FFFFFF"/>
                        </a:solidFill>
                      </a:endParaRPr>
                    </a:p>
                    <a:p>
                      <a:pPr marL="0" lvl="0" indent="0" algn="l" rtl="0">
                        <a:spcBef>
                          <a:spcPts val="0"/>
                        </a:spcBef>
                        <a:spcAft>
                          <a:spcPts val="0"/>
                        </a:spcAft>
                        <a:buNone/>
                      </a:pPr>
                      <a:r>
                        <a:rPr lang="en">
                          <a:solidFill>
                            <a:srgbClr val="FFFFFF"/>
                          </a:solidFill>
                        </a:rPr>
                        <a:t>Postmortem reports</a:t>
                      </a:r>
                      <a:endParaRPr>
                        <a:solidFill>
                          <a:srgbClr val="FFFFFF"/>
                        </a:solidFill>
                      </a:endParaRPr>
                    </a:p>
                  </a:txBody>
                  <a:tcPr marL="91425" marR="91425" marT="91425" marB="91425"/>
                </a:tc>
              </a:tr>
              <a:tr h="689775">
                <a:tc>
                  <a:txBody>
                    <a:bodyPr/>
                    <a:lstStyle/>
                    <a:p>
                      <a:pPr marL="0" lvl="0" indent="0" algn="l" rtl="0">
                        <a:spcBef>
                          <a:spcPts val="0"/>
                        </a:spcBef>
                        <a:spcAft>
                          <a:spcPts val="0"/>
                        </a:spcAft>
                        <a:buNone/>
                      </a:pPr>
                      <a:r>
                        <a:rPr lang="en">
                          <a:solidFill>
                            <a:srgbClr val="FFFFFF"/>
                          </a:solidFill>
                        </a:rPr>
                        <a:t>Diseases</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
                          <a:solidFill>
                            <a:srgbClr val="FFFFFF"/>
                          </a:solidFill>
                        </a:rPr>
                        <a:t>Hospital records</a:t>
                      </a:r>
                      <a:endParaRPr>
                        <a:solidFill>
                          <a:srgbClr val="FFFFFF"/>
                        </a:solidFill>
                      </a:endParaRPr>
                    </a:p>
                    <a:p>
                      <a:pPr marL="0" lvl="0" indent="0" algn="l" rtl="0">
                        <a:spcBef>
                          <a:spcPts val="0"/>
                        </a:spcBef>
                        <a:spcAft>
                          <a:spcPts val="0"/>
                        </a:spcAft>
                        <a:buNone/>
                      </a:pPr>
                      <a:r>
                        <a:rPr lang="en">
                          <a:solidFill>
                            <a:srgbClr val="FFFFFF"/>
                          </a:solidFill>
                        </a:rPr>
                        <a:t>GP records</a:t>
                      </a:r>
                      <a:endParaRPr>
                        <a:solidFill>
                          <a:srgbClr val="FFFFFF"/>
                        </a:solidFill>
                      </a:endParaRPr>
                    </a:p>
                  </a:txBody>
                  <a:tcPr marL="91425" marR="91425" marT="91425" marB="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Presentation of statistical data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Tabulation</a:t>
            </a:r>
            <a:endParaRPr/>
          </a:p>
        </p:txBody>
      </p:sp>
      <p:sp>
        <p:nvSpPr>
          <p:cNvPr id="129" name="Google Shape;12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Presentation of the data in the form of tables</a:t>
            </a:r>
            <a:endParaRPr/>
          </a:p>
          <a:p>
            <a:pPr marL="457200" lvl="0" indent="-342900" algn="l" rtl="0">
              <a:spcBef>
                <a:spcPts val="0"/>
              </a:spcBef>
              <a:spcAft>
                <a:spcPts val="0"/>
              </a:spcAft>
              <a:buSzPts val="1800"/>
              <a:buChar char="●"/>
            </a:pPr>
            <a:r>
              <a:rPr lang="en"/>
              <a:t>This is the most common and preliminary way of presentation of data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Tabulation</a:t>
            </a:r>
            <a:endParaRPr/>
          </a:p>
        </p:txBody>
      </p:sp>
      <p:sp>
        <p:nvSpPr>
          <p:cNvPr id="135" name="Google Shape;135;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Information should be in a simple unambiguous and orderly manner</a:t>
            </a:r>
            <a:endParaRPr/>
          </a:p>
          <a:p>
            <a:pPr marL="457200" lvl="0" indent="-342900" algn="l" rtl="0">
              <a:spcBef>
                <a:spcPts val="0"/>
              </a:spcBef>
              <a:spcAft>
                <a:spcPts val="0"/>
              </a:spcAft>
              <a:buSzPts val="1800"/>
              <a:buChar char="●"/>
            </a:pPr>
            <a:r>
              <a:rPr lang="en"/>
              <a:t>Should have a title which must be brief and comprehensive reflecting the nature and contents of the table.</a:t>
            </a:r>
            <a:endParaRPr/>
          </a:p>
          <a:p>
            <a:pPr marL="457200" lvl="0" indent="-342900" algn="l" rtl="0">
              <a:spcBef>
                <a:spcPts val="0"/>
              </a:spcBef>
              <a:spcAft>
                <a:spcPts val="0"/>
              </a:spcAft>
              <a:buSzPts val="1800"/>
              <a:buChar char="●"/>
            </a:pPr>
            <a:r>
              <a:rPr lang="en"/>
              <a:t>Rows and columns must have their own captions</a:t>
            </a:r>
            <a:endParaRPr/>
          </a:p>
          <a:p>
            <a:pPr marL="457200" lvl="0" indent="-342900" algn="l" rtl="0">
              <a:spcBef>
                <a:spcPts val="0"/>
              </a:spcBef>
              <a:spcAft>
                <a:spcPts val="0"/>
              </a:spcAft>
              <a:buSzPts val="1800"/>
              <a:buChar char="●"/>
            </a:pPr>
            <a:r>
              <a:rPr lang="en"/>
              <a:t>Titles of the rows must be entered on the left side of the table</a:t>
            </a:r>
            <a:endParaRPr/>
          </a:p>
          <a:p>
            <a:pPr marL="457200" lvl="0" indent="-342900" algn="l" rtl="0">
              <a:spcBef>
                <a:spcPts val="0"/>
              </a:spcBef>
              <a:spcAft>
                <a:spcPts val="0"/>
              </a:spcAft>
              <a:buSzPts val="1800"/>
              <a:buChar char="●"/>
            </a:pPr>
            <a:r>
              <a:rPr lang="en"/>
              <a:t>Standard codes or symbols have to be used and are explained as footnote</a:t>
            </a:r>
            <a:endParaRPr/>
          </a:p>
          <a:p>
            <a:pPr marL="457200" lvl="0" indent="-342900" algn="l" rtl="0">
              <a:spcBef>
                <a:spcPts val="0"/>
              </a:spcBef>
              <a:spcAft>
                <a:spcPts val="0"/>
              </a:spcAft>
              <a:buSzPts val="1800"/>
              <a:buChar char="●"/>
            </a:pPr>
            <a:r>
              <a:rPr lang="en"/>
              <a:t>number of class intervals should depend upon the aims of presentation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Qualitative tables</a:t>
            </a:r>
            <a:endParaRPr/>
          </a:p>
        </p:txBody>
      </p:sp>
      <p:sp>
        <p:nvSpPr>
          <p:cNvPr id="141" name="Google Shape;141;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One way table</a:t>
            </a:r>
            <a:endParaRPr/>
          </a:p>
          <a:p>
            <a:pPr marL="457200" lvl="0" indent="-342900" algn="l" rtl="0">
              <a:spcBef>
                <a:spcPts val="0"/>
              </a:spcBef>
              <a:spcAft>
                <a:spcPts val="0"/>
              </a:spcAft>
              <a:buSzPts val="1800"/>
              <a:buAutoNum type="arabicPeriod"/>
            </a:pPr>
            <a:r>
              <a:rPr lang="en"/>
              <a:t>Two way table</a:t>
            </a:r>
            <a:endParaRPr/>
          </a:p>
          <a:p>
            <a:pPr marL="457200" lvl="0" indent="-342900" algn="l" rtl="0">
              <a:spcBef>
                <a:spcPts val="0"/>
              </a:spcBef>
              <a:spcAft>
                <a:spcPts val="0"/>
              </a:spcAft>
              <a:buSzPts val="1800"/>
              <a:buAutoNum type="arabicPeriod"/>
            </a:pPr>
            <a:r>
              <a:rPr lang="en"/>
              <a:t>Higher order tables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way table</a:t>
            </a:r>
            <a:endParaRPr/>
          </a:p>
        </p:txBody>
      </p:sp>
      <p:sp>
        <p:nvSpPr>
          <p:cNvPr id="147" name="Google Shape;147;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Depicts the data in relation to a single attribute</a:t>
            </a:r>
            <a:endParaRPr/>
          </a:p>
        </p:txBody>
      </p:sp>
      <p:pic>
        <p:nvPicPr>
          <p:cNvPr id="148" name="Google Shape;148;p27"/>
          <p:cNvPicPr preferRelativeResize="0"/>
          <p:nvPr/>
        </p:nvPicPr>
        <p:blipFill>
          <a:blip r:embed="rId3">
            <a:alphaModFix/>
          </a:blip>
          <a:stretch>
            <a:fillRect/>
          </a:stretch>
        </p:blipFill>
        <p:spPr>
          <a:xfrm>
            <a:off x="2769175" y="1727100"/>
            <a:ext cx="4555208" cy="3416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way table</a:t>
            </a:r>
            <a:endParaRPr/>
          </a:p>
        </p:txBody>
      </p:sp>
      <p:sp>
        <p:nvSpPr>
          <p:cNvPr id="154" name="Google Shape;154;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Depicts the data in relation to two attributes</a:t>
            </a:r>
            <a:endParaRPr/>
          </a:p>
        </p:txBody>
      </p:sp>
      <p:pic>
        <p:nvPicPr>
          <p:cNvPr id="155" name="Google Shape;155;p28"/>
          <p:cNvPicPr preferRelativeResize="0"/>
          <p:nvPr/>
        </p:nvPicPr>
        <p:blipFill>
          <a:blip r:embed="rId3">
            <a:alphaModFix/>
          </a:blip>
          <a:stretch>
            <a:fillRect/>
          </a:stretch>
        </p:blipFill>
        <p:spPr>
          <a:xfrm>
            <a:off x="1294014" y="1646933"/>
            <a:ext cx="6057900" cy="32194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Higher order tables</a:t>
            </a:r>
            <a:endParaRPr/>
          </a:p>
        </p:txBody>
      </p:sp>
      <p:sp>
        <p:nvSpPr>
          <p:cNvPr id="161" name="Google Shape;16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Depicts the data in relation to more than two attributes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Quantitative tables</a:t>
            </a:r>
            <a:endParaRPr/>
          </a:p>
        </p:txBody>
      </p:sp>
      <p:sp>
        <p:nvSpPr>
          <p:cNvPr id="167" name="Google Shape;16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When a large data is collected by measurement it is presented in the form of a table showing the characteristics as well as the number of observations, both of which are variable. The characteristic may be discrete or continuous. Such tables are called as frequency tables or frequency distribution tables.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Diagrammatic presentation</a:t>
            </a:r>
            <a:endParaRPr/>
          </a:p>
        </p:txBody>
      </p:sp>
      <p:sp>
        <p:nvSpPr>
          <p:cNvPr id="173" name="Google Shape;17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Bar diagrams for charts</a:t>
            </a:r>
            <a:endParaRPr/>
          </a:p>
          <a:p>
            <a:pPr marL="457200" lvl="0" indent="-342900" algn="l" rtl="0">
              <a:spcBef>
                <a:spcPts val="0"/>
              </a:spcBef>
              <a:spcAft>
                <a:spcPts val="0"/>
              </a:spcAft>
              <a:buSzPts val="1800"/>
              <a:buChar char="●"/>
            </a:pPr>
            <a:r>
              <a:rPr lang="en"/>
              <a:t>Histogram</a:t>
            </a:r>
            <a:endParaRPr/>
          </a:p>
          <a:p>
            <a:pPr marL="457200" lvl="0" indent="-342900" algn="l" rtl="0">
              <a:spcBef>
                <a:spcPts val="0"/>
              </a:spcBef>
              <a:spcAft>
                <a:spcPts val="0"/>
              </a:spcAft>
              <a:buSzPts val="1800"/>
              <a:buChar char="●"/>
            </a:pPr>
            <a:r>
              <a:rPr lang="en"/>
              <a:t>Frequency polygon</a:t>
            </a:r>
            <a:endParaRPr/>
          </a:p>
          <a:p>
            <a:pPr marL="457200" lvl="0" indent="-342900" algn="l" rtl="0">
              <a:spcBef>
                <a:spcPts val="0"/>
              </a:spcBef>
              <a:spcAft>
                <a:spcPts val="0"/>
              </a:spcAft>
              <a:buSzPts val="1800"/>
              <a:buChar char="●"/>
            </a:pPr>
            <a:r>
              <a:rPr lang="en"/>
              <a:t>Line diagram</a:t>
            </a:r>
            <a:endParaRPr/>
          </a:p>
          <a:p>
            <a:pPr marL="457200" lvl="0" indent="-342900" algn="l" rtl="0">
              <a:spcBef>
                <a:spcPts val="0"/>
              </a:spcBef>
              <a:spcAft>
                <a:spcPts val="0"/>
              </a:spcAft>
              <a:buSzPts val="1800"/>
              <a:buChar char="●"/>
            </a:pPr>
            <a:r>
              <a:rPr lang="en"/>
              <a:t>Frequency curve</a:t>
            </a:r>
            <a:endParaRPr/>
          </a:p>
          <a:p>
            <a:pPr marL="457200" lvl="0" indent="-342900" algn="l" rtl="0">
              <a:spcBef>
                <a:spcPts val="0"/>
              </a:spcBef>
              <a:spcAft>
                <a:spcPts val="0"/>
              </a:spcAft>
              <a:buSzPts val="1800"/>
              <a:buChar char="●"/>
            </a:pPr>
            <a:r>
              <a:rPr lang="en"/>
              <a:t>Cumulative frequency curve</a:t>
            </a:r>
            <a:endParaRPr/>
          </a:p>
          <a:p>
            <a:pPr marL="457200" lvl="0" indent="-342900" algn="l" rtl="0">
              <a:spcBef>
                <a:spcPts val="0"/>
              </a:spcBef>
              <a:spcAft>
                <a:spcPts val="0"/>
              </a:spcAft>
              <a:buSzPts val="1800"/>
              <a:buChar char="●"/>
            </a:pPr>
            <a:r>
              <a:rPr lang="en"/>
              <a:t>Scatter diagram</a:t>
            </a:r>
            <a:endParaRPr/>
          </a:p>
          <a:p>
            <a:pPr marL="457200" lvl="0" indent="-342900" algn="l" rtl="0">
              <a:spcBef>
                <a:spcPts val="0"/>
              </a:spcBef>
              <a:spcAft>
                <a:spcPts val="0"/>
              </a:spcAft>
              <a:buSzPts val="1800"/>
              <a:buChar char="●"/>
            </a:pPr>
            <a:r>
              <a:rPr lang="en"/>
              <a:t>Pie diagram</a:t>
            </a:r>
            <a:endParaRPr/>
          </a:p>
          <a:p>
            <a:pPr marL="457200" lvl="0" indent="-342900" algn="l" rtl="0">
              <a:spcBef>
                <a:spcPts val="0"/>
              </a:spcBef>
              <a:spcAft>
                <a:spcPts val="0"/>
              </a:spcAft>
              <a:buSzPts val="1800"/>
              <a:buChar char="●"/>
            </a:pPr>
            <a:r>
              <a:rPr lang="en"/>
              <a:t>Pictogram</a:t>
            </a:r>
            <a:endParaRPr/>
          </a:p>
          <a:p>
            <a:pPr marL="457200" lvl="0" indent="-342900" algn="l" rtl="0">
              <a:spcBef>
                <a:spcPts val="0"/>
              </a:spcBef>
              <a:spcAft>
                <a:spcPts val="0"/>
              </a:spcAft>
              <a:buSzPts val="1800"/>
              <a:buChar char="●"/>
            </a:pPr>
            <a:r>
              <a:rPr lang="en"/>
              <a:t>Map diagram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Bio statistics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Statistics is a methodology of collection, compilation, analysis and interpretation of numerical data.</a:t>
            </a:r>
            <a:endParaRPr/>
          </a:p>
          <a:p>
            <a:pPr marL="457200" lvl="0" indent="-342900" algn="l" rtl="0">
              <a:spcBef>
                <a:spcPts val="0"/>
              </a:spcBef>
              <a:spcAft>
                <a:spcPts val="0"/>
              </a:spcAft>
              <a:buSzPts val="1800"/>
              <a:buChar char="●"/>
            </a:pPr>
            <a:r>
              <a:rPr lang="en"/>
              <a:t>Study of statistics in relation to biological science is known as bio statistics (medical statistics)</a:t>
            </a:r>
            <a:endParaRPr/>
          </a:p>
          <a:p>
            <a:pPr marL="457200" lvl="0" indent="-342900" algn="l" rtl="0">
              <a:spcBef>
                <a:spcPts val="0"/>
              </a:spcBef>
              <a:spcAft>
                <a:spcPts val="0"/>
              </a:spcAft>
              <a:buSzPts val="1800"/>
              <a:buChar char="●"/>
            </a:pPr>
            <a:r>
              <a:rPr lang="en"/>
              <a:t>study of statistics in relation to health and disease of human population and the different factors related to them is known as health statistics</a:t>
            </a:r>
            <a:endParaRPr/>
          </a:p>
          <a:p>
            <a:pPr marL="457200" lvl="0" indent="0" algn="l"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Bar diagrams or charts</a:t>
            </a:r>
            <a:endParaRPr/>
          </a:p>
        </p:txBody>
      </p:sp>
      <p:sp>
        <p:nvSpPr>
          <p:cNvPr id="179" name="Google Shape;179;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a simple diagram or chart, popularly used to compare the magnitude of the qualitative data. Bars are the rectangles drawn along the graph sheet.height of each bar or rectangle corresponds to frequencies in a data while the breadth or base corresponds to the length of the class interval of the variable in quantitative data and to various groups in qualitative data.</a:t>
            </a:r>
            <a:endParaRPr/>
          </a:p>
          <a:p>
            <a:pPr marL="0" lvl="0" indent="0" algn="l" rtl="0">
              <a:spcBef>
                <a:spcPts val="1600"/>
              </a:spcBef>
              <a:spcAft>
                <a:spcPts val="1600"/>
              </a:spcAft>
              <a:buNone/>
            </a:pPr>
            <a:r>
              <a:rPr lang="en"/>
              <a:t>Bars are arranged either vertically or horizontally in ascending or descending order.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bar diagrams</a:t>
            </a:r>
            <a:endParaRPr/>
          </a:p>
        </p:txBody>
      </p:sp>
      <p:sp>
        <p:nvSpPr>
          <p:cNvPr id="185" name="Google Shape;185;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Simple bar diagram</a:t>
            </a:r>
            <a:endParaRPr/>
          </a:p>
          <a:p>
            <a:pPr marL="457200" lvl="0" indent="-342900" algn="l" rtl="0">
              <a:spcBef>
                <a:spcPts val="0"/>
              </a:spcBef>
              <a:spcAft>
                <a:spcPts val="0"/>
              </a:spcAft>
              <a:buSzPts val="1800"/>
              <a:buChar char="●"/>
            </a:pPr>
            <a:r>
              <a:rPr lang="en"/>
              <a:t>Multiple bar diagram</a:t>
            </a:r>
            <a:endParaRPr/>
          </a:p>
          <a:p>
            <a:pPr marL="457200" lvl="0" indent="-342900" algn="l" rtl="0">
              <a:spcBef>
                <a:spcPts val="0"/>
              </a:spcBef>
              <a:spcAft>
                <a:spcPts val="0"/>
              </a:spcAft>
              <a:buSzPts val="1800"/>
              <a:buChar char="●"/>
            </a:pPr>
            <a:r>
              <a:rPr lang="en"/>
              <a:t>Proportional bar diagram</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bar diagram</a:t>
            </a:r>
            <a:endParaRPr/>
          </a:p>
        </p:txBody>
      </p:sp>
      <p:sp>
        <p:nvSpPr>
          <p:cNvPr id="198" name="Google Shape;198;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or more bars can be grouped together</a:t>
            </a:r>
            <a:endParaRPr/>
          </a:p>
          <a:p>
            <a:pPr marL="0" lvl="0" indent="0" algn="l" rtl="0">
              <a:spcBef>
                <a:spcPts val="1600"/>
              </a:spcBef>
              <a:spcAft>
                <a:spcPts val="1600"/>
              </a:spcAft>
              <a:buNone/>
            </a:pPr>
            <a:r>
              <a:rPr lang="en"/>
              <a:t>Useful to make comparisons between various groups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Proportional bar diagram</a:t>
            </a:r>
            <a:endParaRPr/>
          </a:p>
        </p:txBody>
      </p:sp>
      <p:sp>
        <p:nvSpPr>
          <p:cNvPr id="211" name="Google Shape;211;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bars may be divided into two or more parts depending upon the number of subgroups to be compared in proportions or percentages.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Histogram</a:t>
            </a:r>
            <a:endParaRPr/>
          </a:p>
        </p:txBody>
      </p:sp>
      <p:sp>
        <p:nvSpPr>
          <p:cNvPr id="224" name="Google Shape;224;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graphic representation of a frequency distribution table in which the vertical Axis represents the frequency and the horizontal Axis the class interval</a:t>
            </a:r>
            <a:endParaRPr/>
          </a:p>
          <a:p>
            <a:pPr marL="457200" lvl="0" indent="-342900" algn="l" rtl="0">
              <a:spcBef>
                <a:spcPts val="0"/>
              </a:spcBef>
              <a:spcAft>
                <a:spcPts val="0"/>
              </a:spcAft>
              <a:buSzPts val="1800"/>
              <a:buChar char="●"/>
            </a:pPr>
            <a:r>
              <a:rPr lang="en"/>
              <a:t>consists of a series of bars adjoining to each other the length of each bar is being proportional to the frequency and the width to the class interval.</a:t>
            </a:r>
            <a:endParaRPr/>
          </a:p>
          <a:p>
            <a:pPr marL="457200" lvl="0" indent="-342900" algn="l" rtl="0">
              <a:spcBef>
                <a:spcPts val="0"/>
              </a:spcBef>
              <a:spcAft>
                <a:spcPts val="0"/>
              </a:spcAft>
              <a:buSzPts val="1800"/>
              <a:buChar char="●"/>
            </a:pPr>
            <a:r>
              <a:rPr lang="en"/>
              <a:t>histograms are ideally suited to represent the distribution of anthropometric values like height, weight, mid arm circumference. They can also represent other types continuous data series such as blood pressure, pulse rate and hemoglobin level.</a:t>
            </a:r>
            <a:endParaRPr/>
          </a:p>
          <a:p>
            <a:pPr marL="457200" lvl="0" indent="-342900" algn="l" rtl="0">
              <a:spcBef>
                <a:spcPts val="0"/>
              </a:spcBef>
              <a:spcAft>
                <a:spcPts val="0"/>
              </a:spcAft>
              <a:buSzPts val="1800"/>
              <a:buChar char="●"/>
            </a:pPr>
            <a:r>
              <a:rPr lang="en"/>
              <a:t>Provide better understanding of quantitative data of continuous type than frequency distribution table.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Scatter diagram or dot diagram</a:t>
            </a:r>
            <a:endParaRPr/>
          </a:p>
        </p:txBody>
      </p:sp>
      <p:sp>
        <p:nvSpPr>
          <p:cNvPr id="230" name="Google Shape;230;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Helps to study the relationship between the two variables.</a:t>
            </a:r>
            <a:endParaRPr/>
          </a:p>
          <a:p>
            <a:pPr marL="0" lvl="0" indent="0" algn="l" rtl="0">
              <a:spcBef>
                <a:spcPts val="1600"/>
              </a:spcBef>
              <a:spcAft>
                <a:spcPts val="0"/>
              </a:spcAft>
              <a:buNone/>
            </a:pPr>
            <a:r>
              <a:rPr lang="en"/>
              <a:t>One variable is represented on x axis and another variable on y axis</a:t>
            </a:r>
            <a:endParaRPr/>
          </a:p>
          <a:p>
            <a:pPr marL="0" lvl="0" indent="0" algn="l" rtl="0">
              <a:spcBef>
                <a:spcPts val="1600"/>
              </a:spcBef>
              <a:spcAft>
                <a:spcPts val="1600"/>
              </a:spcAft>
              <a:buNone/>
            </a:pPr>
            <a:r>
              <a:rPr lang="en"/>
              <a:t>Perpendiculars drawn from these readings meet to give one scatter point.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Pie diagram</a:t>
            </a:r>
            <a:endParaRPr/>
          </a:p>
        </p:txBody>
      </p:sp>
      <p:sp>
        <p:nvSpPr>
          <p:cNvPr id="243" name="Google Shape;243;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circular diagram in which the frequencies of observation are shown as sectors or wedges in a circle, the size of each sector being proportional to the frequency.</a:t>
            </a:r>
            <a:endParaRPr/>
          </a:p>
          <a:p>
            <a:pPr marL="457200" lvl="0" indent="-342900" algn="l" rtl="0">
              <a:spcBef>
                <a:spcPts val="0"/>
              </a:spcBef>
              <a:spcAft>
                <a:spcPts val="0"/>
              </a:spcAft>
              <a:buSzPts val="1800"/>
              <a:buChar char="●"/>
            </a:pPr>
            <a:r>
              <a:rPr lang="en"/>
              <a:t>the sector's should be arranged clockwise whether in ascending or descending order of magnitude. It is often necessary to indicate the percentage for easy comparison.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Pictogram</a:t>
            </a:r>
            <a:endParaRPr/>
          </a:p>
        </p:txBody>
      </p:sp>
      <p:sp>
        <p:nvSpPr>
          <p:cNvPr id="256" name="Google Shape;256;p44"/>
          <p:cNvSpPr txBox="1">
            <a:spLocks noGrp="1"/>
          </p:cNvSpPr>
          <p:nvPr>
            <p:ph type="body" idx="1"/>
          </p:nvPr>
        </p:nvSpPr>
        <p:spPr>
          <a:xfrm>
            <a:off x="311700" y="12286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also called as picture diagram or pictorial diagram.</a:t>
            </a:r>
            <a:endParaRPr/>
          </a:p>
          <a:p>
            <a:pPr marL="0" lvl="0" indent="0" algn="l" rtl="0">
              <a:spcBef>
                <a:spcPts val="1600"/>
              </a:spcBef>
              <a:spcAft>
                <a:spcPts val="1600"/>
              </a:spcAft>
              <a:buNone/>
            </a:pPr>
            <a:r>
              <a:rPr lang="en"/>
              <a:t>Consists of a series of small pictures or symbols or each representing a group of data</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Measures of Central tendency</a:t>
            </a:r>
            <a:endParaRPr/>
          </a:p>
        </p:txBody>
      </p:sp>
      <p:sp>
        <p:nvSpPr>
          <p:cNvPr id="269" name="Google Shape;269;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a series of observations of continuous series are made. it is found that a large number of them concentrate at the centre of the series and the small number of them lie at the periphery.</a:t>
            </a:r>
            <a:endParaRPr/>
          </a:p>
          <a:p>
            <a:pPr marL="0" lvl="0" indent="0" algn="l" rtl="0">
              <a:spcBef>
                <a:spcPts val="1600"/>
              </a:spcBef>
              <a:spcAft>
                <a:spcPts val="0"/>
              </a:spcAft>
              <a:buNone/>
            </a:pPr>
            <a:r>
              <a:rPr lang="en"/>
              <a:t>this tendency of the values to aggregate in the centre of the distribution series is called Central tendency</a:t>
            </a:r>
            <a:endParaRPr/>
          </a:p>
          <a:p>
            <a:pPr marL="0" lvl="0" indent="0" algn="l" rtl="0">
              <a:spcBef>
                <a:spcPts val="1600"/>
              </a:spcBef>
              <a:spcAft>
                <a:spcPts val="1600"/>
              </a:spcAft>
              <a:buNone/>
            </a:pPr>
            <a:r>
              <a:rPr lang="en"/>
              <a:t>Central value is also called as statistical average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t>Mean</a:t>
            </a:r>
            <a:endParaRPr/>
          </a:p>
        </p:txBody>
      </p:sp>
      <p:sp>
        <p:nvSpPr>
          <p:cNvPr id="275" name="Google Shape;275;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arithmetic mean is calculated by summing up all the observations and dividing the total by number of observations.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study of statistics in relation to the vital events of life such as births, deaths and marriages, divorces etc. is known as vital statistics which in turn is a branch of demography which deals with the study of human populations.</a:t>
            </a:r>
            <a:endParaRPr/>
          </a:p>
          <a:p>
            <a:pPr marL="457200" lvl="0" indent="-342900" algn="l" rtl="0">
              <a:spcBef>
                <a:spcPts val="0"/>
              </a:spcBef>
              <a:spcAft>
                <a:spcPts val="0"/>
              </a:spcAft>
              <a:buSzPts val="1800"/>
              <a:buChar char="●"/>
            </a:pPr>
            <a:r>
              <a:rPr lang="en"/>
              <a:t>In medicine, the diagnosis and treatment depends upon collection of data in numerical figures such as recording blood pressure, serum cholesterol level, hemoglobin level etc. Thus medical statistics or biostatistics is often called as quantitative medicine.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4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282" name="Google Shape;282;p4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X : the value of each observation in the data</a:t>
            </a:r>
            <a:endParaRPr/>
          </a:p>
          <a:p>
            <a:pPr marL="457200" lvl="0" indent="-317500" algn="l" rtl="0">
              <a:spcBef>
                <a:spcPts val="0"/>
              </a:spcBef>
              <a:spcAft>
                <a:spcPts val="0"/>
              </a:spcAft>
              <a:buSzPts val="1400"/>
              <a:buChar char="●"/>
            </a:pPr>
            <a:r>
              <a:rPr lang="en"/>
              <a:t>EPSILON: SUM OF</a:t>
            </a:r>
            <a:endParaRPr/>
          </a:p>
          <a:p>
            <a:pPr marL="457200" lvl="0" indent="-317500" algn="l" rtl="0">
              <a:spcBef>
                <a:spcPts val="0"/>
              </a:spcBef>
              <a:spcAft>
                <a:spcPts val="0"/>
              </a:spcAft>
              <a:buSzPts val="1400"/>
              <a:buChar char="●"/>
            </a:pPr>
            <a:r>
              <a:rPr lang="en"/>
              <a:t>X BAR : mean value</a:t>
            </a:r>
            <a:endParaRPr/>
          </a:p>
          <a:p>
            <a:pPr marL="457200" lvl="0" indent="-317500" algn="l" rtl="0">
              <a:spcBef>
                <a:spcPts val="0"/>
              </a:spcBef>
              <a:spcAft>
                <a:spcPts val="0"/>
              </a:spcAft>
              <a:buSzPts val="1400"/>
              <a:buChar char="●"/>
            </a:pPr>
            <a:r>
              <a:rPr lang="en"/>
              <a:t>N : number of observations in the data</a:t>
            </a:r>
            <a:endParaRPr/>
          </a:p>
        </p:txBody>
      </p:sp>
      <p:sp>
        <p:nvSpPr>
          <p:cNvPr id="283" name="Google Shape;283;p48"/>
          <p:cNvSpPr txBox="1"/>
          <p:nvPr/>
        </p:nvSpPr>
        <p:spPr>
          <a:xfrm>
            <a:off x="914399" y="2150225"/>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 </a:t>
            </a:r>
            <a:endParaRPr/>
          </a:p>
        </p:txBody>
      </p:sp>
      <p:pic>
        <p:nvPicPr>
          <p:cNvPr id="284" name="Google Shape;284;p48"/>
          <p:cNvPicPr preferRelativeResize="0"/>
          <p:nvPr/>
        </p:nvPicPr>
        <p:blipFill>
          <a:blip r:embed="rId3">
            <a:alphaModFix/>
          </a:blip>
          <a:stretch>
            <a:fillRect/>
          </a:stretch>
        </p:blipFill>
        <p:spPr>
          <a:xfrm>
            <a:off x="914400" y="1955800"/>
            <a:ext cx="3143250" cy="180975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91" name="Google Shape;291;p49"/>
          <p:cNvPicPr preferRelativeResize="0"/>
          <p:nvPr/>
        </p:nvPicPr>
        <p:blipFill>
          <a:blip r:embed="rId3">
            <a:alphaModFix/>
          </a:blip>
          <a:stretch>
            <a:fillRect/>
          </a:stretch>
        </p:blipFill>
        <p:spPr>
          <a:xfrm>
            <a:off x="1524000" y="285750"/>
            <a:ext cx="6096000" cy="45720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Median</a:t>
            </a:r>
            <a:endParaRPr/>
          </a:p>
        </p:txBody>
      </p:sp>
      <p:sp>
        <p:nvSpPr>
          <p:cNvPr id="297" name="Google Shape;297;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series of observations or variables when arranged in a definite order either ascending or descending</a:t>
            </a:r>
            <a:endParaRPr/>
          </a:p>
          <a:p>
            <a:pPr marL="0" lvl="0" indent="0" algn="l" rtl="0">
              <a:spcBef>
                <a:spcPts val="1600"/>
              </a:spcBef>
              <a:spcAft>
                <a:spcPts val="1600"/>
              </a:spcAft>
              <a:buNone/>
            </a:pPr>
            <a:r>
              <a:rPr lang="en"/>
              <a:t>For calculation of the median all the numbers are first arranged in the ascending order</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3" name="Google Shape;303;p5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304" name="Google Shape;304;p51"/>
          <p:cNvPicPr preferRelativeResize="0"/>
          <p:nvPr/>
        </p:nvPicPr>
        <p:blipFill>
          <a:blip r:embed="rId3">
            <a:alphaModFix/>
          </a:blip>
          <a:stretch>
            <a:fillRect/>
          </a:stretch>
        </p:blipFill>
        <p:spPr>
          <a:xfrm>
            <a:off x="2175144" y="0"/>
            <a:ext cx="4793680" cy="51435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a:t>
            </a:r>
            <a:endParaRPr/>
          </a:p>
        </p:txBody>
      </p:sp>
      <p:sp>
        <p:nvSpPr>
          <p:cNvPr id="310" name="Google Shape;310;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most frequently occurring value in a series of values observations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p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317" name="Google Shape;317;p53"/>
          <p:cNvPicPr preferRelativeResize="0"/>
          <p:nvPr/>
        </p:nvPicPr>
        <p:blipFill>
          <a:blip r:embed="rId3">
            <a:alphaModFix/>
          </a:blip>
          <a:stretch>
            <a:fillRect/>
          </a:stretch>
        </p:blipFill>
        <p:spPr>
          <a:xfrm>
            <a:off x="1524000" y="285750"/>
            <a:ext cx="6096000" cy="45720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Standard deviation</a:t>
            </a:r>
            <a:endParaRPr/>
          </a:p>
        </p:txBody>
      </p:sp>
      <p:sp>
        <p:nvSpPr>
          <p:cNvPr id="323" name="Google Shape;323;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 improvement of the mean deviation</a:t>
            </a:r>
            <a:endParaRPr/>
          </a:p>
          <a:p>
            <a:pPr marL="0" lvl="0" indent="0" algn="l" rtl="0">
              <a:spcBef>
                <a:spcPts val="1600"/>
              </a:spcBef>
              <a:spcAft>
                <a:spcPts val="1600"/>
              </a:spcAft>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Calculation of standard deviation</a:t>
            </a:r>
            <a:endParaRPr/>
          </a:p>
        </p:txBody>
      </p:sp>
      <p:sp>
        <p:nvSpPr>
          <p:cNvPr id="329" name="Google Shape;329;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Mean of the observations is calculated</a:t>
            </a:r>
            <a:endParaRPr/>
          </a:p>
          <a:p>
            <a:pPr marL="457200" lvl="0" indent="-342900" algn="l" rtl="0">
              <a:spcBef>
                <a:spcPts val="0"/>
              </a:spcBef>
              <a:spcAft>
                <a:spcPts val="0"/>
              </a:spcAft>
              <a:buSzPts val="1800"/>
              <a:buChar char="●"/>
            </a:pPr>
            <a:r>
              <a:rPr lang="en"/>
              <a:t>Mean is subtracted from each of the observation to calculate the deviation</a:t>
            </a:r>
            <a:endParaRPr/>
          </a:p>
          <a:p>
            <a:pPr marL="457200" lvl="0" indent="-342900" algn="l" rtl="0">
              <a:spcBef>
                <a:spcPts val="0"/>
              </a:spcBef>
              <a:spcAft>
                <a:spcPts val="0"/>
              </a:spcAft>
              <a:buSzPts val="1800"/>
              <a:buChar char="●"/>
            </a:pPr>
            <a:r>
              <a:rPr lang="en"/>
              <a:t>square the differences of observations from the mean which removes the problem of signs plus or minus</a:t>
            </a:r>
            <a:endParaRPr/>
          </a:p>
          <a:p>
            <a:pPr marL="457200" lvl="0" indent="-342900" algn="l" rtl="0">
              <a:spcBef>
                <a:spcPts val="0"/>
              </a:spcBef>
              <a:spcAft>
                <a:spcPts val="0"/>
              </a:spcAft>
              <a:buSzPts val="1800"/>
              <a:buChar char="●"/>
            </a:pPr>
            <a:r>
              <a:rPr lang="en"/>
              <a:t>Total of the squad values to get sum of squares</a:t>
            </a:r>
            <a:endParaRPr/>
          </a:p>
          <a:p>
            <a:pPr marL="457200" lvl="0" indent="-342900" algn="l" rtl="0">
              <a:spcBef>
                <a:spcPts val="0"/>
              </a:spcBef>
              <a:spcAft>
                <a:spcPts val="0"/>
              </a:spcAft>
              <a:buSzPts val="1800"/>
              <a:buChar char="●"/>
            </a:pPr>
            <a:r>
              <a:rPr lang="en"/>
              <a:t>this sum is divided by the number of observations -1 to get mean squared deviation called variance</a:t>
            </a:r>
            <a:endParaRPr/>
          </a:p>
          <a:p>
            <a:pPr marL="457200" lvl="0" indent="-342900" algn="l" rtl="0">
              <a:spcBef>
                <a:spcPts val="0"/>
              </a:spcBef>
              <a:spcAft>
                <a:spcPts val="0"/>
              </a:spcAft>
              <a:buSzPts val="1800"/>
              <a:buChar char="●"/>
            </a:pPr>
            <a:r>
              <a:rPr lang="en"/>
              <a:t>finally square root of this variance is obtained to get root mean square deviation called standard deviation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p5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336" name="Google Shape;336;p56"/>
          <p:cNvPicPr preferRelativeResize="0"/>
          <p:nvPr/>
        </p:nvPicPr>
        <p:blipFill>
          <a:blip r:embed="rId3">
            <a:alphaModFix/>
          </a:blip>
          <a:stretch>
            <a:fillRect/>
          </a:stretch>
        </p:blipFill>
        <p:spPr>
          <a:xfrm>
            <a:off x="1545048" y="745522"/>
            <a:ext cx="6337075" cy="382335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Sampling</a:t>
            </a:r>
            <a:endParaRPr/>
          </a:p>
        </p:txBody>
      </p:sp>
      <p:sp>
        <p:nvSpPr>
          <p:cNvPr id="342" name="Google Shape;342;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Representative portion of the universe is taken for the study it is called a sample</a:t>
            </a:r>
            <a:endParaRPr/>
          </a:p>
          <a:p>
            <a:pPr marL="457200" lvl="0" indent="-342900" algn="l" rtl="0">
              <a:spcBef>
                <a:spcPts val="0"/>
              </a:spcBef>
              <a:spcAft>
                <a:spcPts val="0"/>
              </a:spcAft>
              <a:buSzPts val="1800"/>
              <a:buChar char="●"/>
            </a:pPr>
            <a:r>
              <a:rPr lang="en"/>
              <a:t>when the investigation is carried out for the entire population it is called the census enumeration </a:t>
            </a:r>
            <a:endParaRPr/>
          </a:p>
          <a:p>
            <a:pPr marL="457200" lvl="0" indent="-342900" algn="l" rtl="0">
              <a:spcBef>
                <a:spcPts val="0"/>
              </a:spcBef>
              <a:spcAft>
                <a:spcPts val="0"/>
              </a:spcAft>
              <a:buSzPts val="1800"/>
              <a:buChar char="●"/>
            </a:pPr>
            <a:r>
              <a:rPr lang="en"/>
              <a:t>and when it is carried out for the sample it is called sample enumeration</a:t>
            </a:r>
            <a:endParaRPr/>
          </a:p>
          <a:p>
            <a:pPr marL="457200" lvl="0" indent="-342900" algn="l" rtl="0">
              <a:spcBef>
                <a:spcPts val="0"/>
              </a:spcBef>
              <a:spcAft>
                <a:spcPts val="0"/>
              </a:spcAft>
              <a:buSzPts val="1800"/>
              <a:buChar char="●"/>
            </a:pPr>
            <a:r>
              <a:rPr lang="en"/>
              <a:t>suppose a sample is selected by selecting only those units of the population so that it suits the specific purpose as per the desire of the investigator it is called as purposive sampling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Variability</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measurable variable like height, weight, BP, glucose or cholesterol level in blood etc. Is called quantitative variable</a:t>
            </a:r>
            <a:endParaRPr/>
          </a:p>
          <a:p>
            <a:pPr marL="457200" lvl="0" indent="-342900" algn="l" rtl="0">
              <a:spcBef>
                <a:spcPts val="0"/>
              </a:spcBef>
              <a:spcAft>
                <a:spcPts val="0"/>
              </a:spcAft>
              <a:buSzPts val="1800"/>
              <a:buChar char="●"/>
            </a:pPr>
            <a:r>
              <a:rPr lang="en"/>
              <a:t>Non measurable variable likes occupation, socioeconomic status etc. Is called qualitative variable.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sampling techniques</a:t>
            </a:r>
            <a:endParaRPr/>
          </a:p>
        </p:txBody>
      </p:sp>
      <p:sp>
        <p:nvSpPr>
          <p:cNvPr id="348" name="Google Shape;348;p5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Probability sampling methods</a:t>
            </a:r>
            <a:endParaRPr/>
          </a:p>
          <a:p>
            <a:pPr marL="457200" lvl="0" indent="-342900" algn="l" rtl="0">
              <a:spcBef>
                <a:spcPts val="0"/>
              </a:spcBef>
              <a:spcAft>
                <a:spcPts val="0"/>
              </a:spcAft>
              <a:buSzPts val="1800"/>
              <a:buAutoNum type="arabicPeriod"/>
            </a:pPr>
            <a:r>
              <a:rPr lang="en"/>
              <a:t>Non probability sampling methods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Probability sampling methods (random sampling methods)</a:t>
            </a:r>
            <a:endParaRPr/>
          </a:p>
        </p:txBody>
      </p:sp>
      <p:sp>
        <p:nvSpPr>
          <p:cNvPr id="354" name="Google Shape;354;p59"/>
          <p:cNvSpPr txBox="1">
            <a:spLocks noGrp="1"/>
          </p:cNvSpPr>
          <p:nvPr>
            <p:ph type="body" idx="1"/>
          </p:nvPr>
        </p:nvSpPr>
        <p:spPr>
          <a:xfrm>
            <a:off x="311700" y="1526303"/>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Simple random methods</a:t>
            </a:r>
            <a:endParaRPr/>
          </a:p>
          <a:p>
            <a:pPr marL="457200" lvl="0" indent="-342900" algn="l" rtl="0">
              <a:spcBef>
                <a:spcPts val="0"/>
              </a:spcBef>
              <a:spcAft>
                <a:spcPts val="0"/>
              </a:spcAft>
              <a:buSzPts val="1800"/>
              <a:buChar char="●"/>
            </a:pPr>
            <a:r>
              <a:rPr lang="en"/>
              <a:t>Systematic random sampling</a:t>
            </a:r>
            <a:endParaRPr/>
          </a:p>
          <a:p>
            <a:pPr marL="457200" lvl="0" indent="-342900" algn="l" rtl="0">
              <a:spcBef>
                <a:spcPts val="0"/>
              </a:spcBef>
              <a:spcAft>
                <a:spcPts val="0"/>
              </a:spcAft>
              <a:buSzPts val="1800"/>
              <a:buChar char="●"/>
            </a:pPr>
            <a:r>
              <a:rPr lang="en"/>
              <a:t>Stratified random sampling</a:t>
            </a:r>
            <a:endParaRPr/>
          </a:p>
          <a:p>
            <a:pPr marL="457200" lvl="0" indent="-342900" algn="l" rtl="0">
              <a:spcBef>
                <a:spcPts val="0"/>
              </a:spcBef>
              <a:spcAft>
                <a:spcPts val="0"/>
              </a:spcAft>
              <a:buSzPts val="1800"/>
              <a:buChar char="●"/>
            </a:pPr>
            <a:r>
              <a:rPr lang="en"/>
              <a:t>Multistage random sampling</a:t>
            </a:r>
            <a:endParaRPr/>
          </a:p>
          <a:p>
            <a:pPr marL="457200" lvl="0" indent="-342900" algn="l" rtl="0">
              <a:spcBef>
                <a:spcPts val="0"/>
              </a:spcBef>
              <a:spcAft>
                <a:spcPts val="0"/>
              </a:spcAft>
              <a:buSzPts val="1800"/>
              <a:buChar char="●"/>
            </a:pPr>
            <a:r>
              <a:rPr lang="en"/>
              <a:t>Cluster random sampling</a:t>
            </a:r>
            <a:endParaRPr/>
          </a:p>
          <a:p>
            <a:pPr marL="457200" lvl="0" indent="-342900" algn="l" rtl="0">
              <a:spcBef>
                <a:spcPts val="0"/>
              </a:spcBef>
              <a:spcAft>
                <a:spcPts val="0"/>
              </a:spcAft>
              <a:buSzPts val="1800"/>
              <a:buChar char="●"/>
            </a:pPr>
            <a:r>
              <a:rPr lang="en"/>
              <a:t>Multiphase random sampling</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 probability sampling methods</a:t>
            </a:r>
            <a:endParaRPr/>
          </a:p>
        </p:txBody>
      </p:sp>
      <p:sp>
        <p:nvSpPr>
          <p:cNvPr id="360" name="Google Shape;360;p6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Accidental or incidental sampling</a:t>
            </a:r>
            <a:endParaRPr/>
          </a:p>
          <a:p>
            <a:pPr marL="457200" lvl="0" indent="-342900" algn="l" rtl="0">
              <a:spcBef>
                <a:spcPts val="0"/>
              </a:spcBef>
              <a:spcAft>
                <a:spcPts val="0"/>
              </a:spcAft>
              <a:buSzPts val="1800"/>
              <a:buChar char="●"/>
            </a:pPr>
            <a:r>
              <a:rPr lang="en"/>
              <a:t>Judgement sampling or purposive sampling or deliberate sampling</a:t>
            </a:r>
            <a:endParaRPr/>
          </a:p>
          <a:p>
            <a:pPr marL="457200" lvl="0" indent="0" algn="l" rtl="0">
              <a:spcBef>
                <a:spcPts val="1600"/>
              </a:spcBef>
              <a:spcAft>
                <a:spcPts val="160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Simple random sampling</a:t>
            </a:r>
            <a:endParaRPr/>
          </a:p>
        </p:txBody>
      </p:sp>
      <p:sp>
        <p:nvSpPr>
          <p:cNvPr id="366" name="Google Shape;366;p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this method is fairly applicable when the population is small homogenus and readily available such as a village household or an individual in a community or patients coming to hospital for lying in the wards.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Systematic sampling</a:t>
            </a:r>
            <a:endParaRPr/>
          </a:p>
        </p:txBody>
      </p:sp>
      <p:sp>
        <p:nvSpPr>
          <p:cNvPr id="372" name="Google Shape;372;p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method is preferred when the population is large scattered and not homogeneous such as number of houses in a village or town.</a:t>
            </a:r>
            <a:endParaRPr/>
          </a:p>
          <a:p>
            <a:pPr marL="0" lvl="0" indent="0" algn="l" rtl="0">
              <a:spcBef>
                <a:spcPts val="1600"/>
              </a:spcBef>
              <a:spcAft>
                <a:spcPts val="1600"/>
              </a:spcAft>
              <a:buNone/>
            </a:pPr>
            <a:r>
              <a:rPr lang="en"/>
              <a:t>No pre numbering is necessary as in random sampling</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Stratified random sampling</a:t>
            </a:r>
            <a:endParaRPr/>
          </a:p>
        </p:txBody>
      </p:sp>
      <p:sp>
        <p:nvSpPr>
          <p:cNvPr id="378" name="Google Shape;378;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this method the entire population is divided into certain homogeneous subgroups depending upon the characteristics to be studied</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Cluster sampling</a:t>
            </a:r>
            <a:endParaRPr/>
          </a:p>
        </p:txBody>
      </p:sp>
      <p:sp>
        <p:nvSpPr>
          <p:cNvPr id="384" name="Google Shape;384;p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this case the enumeration units are not individuals but clusters such as families in a village, villages in a district, schools and wards of a city</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Multiphase sampling</a:t>
            </a:r>
            <a:endParaRPr/>
          </a:p>
        </p:txBody>
      </p:sp>
      <p:sp>
        <p:nvSpPr>
          <p:cNvPr id="390" name="Google Shape;390;p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this method study is carried out in several phases.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 probability sampling</a:t>
            </a:r>
            <a:endParaRPr/>
          </a:p>
        </p:txBody>
      </p:sp>
      <p:sp>
        <p:nvSpPr>
          <p:cNvPr id="396" name="Google Shape;396;p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solidFill>
                  <a:srgbClr val="FFFFFF"/>
                </a:solidFill>
                <a:highlight>
                  <a:schemeClr val="accent1"/>
                </a:highlight>
              </a:rPr>
              <a:t>Accidental or incidental sampling</a:t>
            </a:r>
            <a:r>
              <a:rPr lang="en"/>
              <a:t>: this consists of selecting a group of people among those who have assembled in one place with the common interest.</a:t>
            </a:r>
            <a:endParaRPr/>
          </a:p>
          <a:p>
            <a:pPr marL="457200" lvl="0" indent="-342900" algn="l" rtl="0">
              <a:spcBef>
                <a:spcPts val="0"/>
              </a:spcBef>
              <a:spcAft>
                <a:spcPts val="0"/>
              </a:spcAft>
              <a:buSzPts val="1800"/>
              <a:buChar char="●"/>
            </a:pPr>
            <a:r>
              <a:rPr lang="en">
                <a:solidFill>
                  <a:srgbClr val="FFFFFF"/>
                </a:solidFill>
                <a:highlight>
                  <a:schemeClr val="accent1"/>
                </a:highlight>
              </a:rPr>
              <a:t>Judgement sampling</a:t>
            </a:r>
            <a:r>
              <a:rPr lang="en"/>
              <a:t>: the sample selection depends upon the judgement of the person who is entrusted with the job</a:t>
            </a:r>
            <a:endParaRPr/>
          </a:p>
          <a:p>
            <a:pPr marL="457200" lvl="0" indent="-342900" algn="l" rtl="0">
              <a:spcBef>
                <a:spcPts val="0"/>
              </a:spcBef>
              <a:spcAft>
                <a:spcPts val="0"/>
              </a:spcAft>
              <a:buSzPts val="1800"/>
              <a:buChar char="●"/>
            </a:pPr>
            <a:r>
              <a:rPr lang="en">
                <a:solidFill>
                  <a:srgbClr val="FFFFFF"/>
                </a:solidFill>
                <a:highlight>
                  <a:schemeClr val="accent1"/>
                </a:highlight>
              </a:rPr>
              <a:t>Quota sampling</a:t>
            </a:r>
            <a:r>
              <a:rPr lang="en"/>
              <a:t>: stratified random sampling minus randomisation.</a:t>
            </a:r>
            <a:endParaRPr/>
          </a:p>
          <a:p>
            <a:pPr marL="457200" lvl="0" indent="-342900" algn="l" rtl="0">
              <a:spcBef>
                <a:spcPts val="0"/>
              </a:spcBef>
              <a:spcAft>
                <a:spcPts val="0"/>
              </a:spcAft>
              <a:buSzPts val="1800"/>
              <a:buChar char="●"/>
            </a:pPr>
            <a:r>
              <a:rPr lang="en">
                <a:solidFill>
                  <a:srgbClr val="FFFFFF"/>
                </a:solidFill>
                <a:highlight>
                  <a:schemeClr val="accent1"/>
                </a:highlight>
              </a:rPr>
              <a:t>Convenience sampling:</a:t>
            </a:r>
            <a:r>
              <a:rPr lang="en"/>
              <a:t> the sample is obtained from an available stores like that of telephone directory, automobile registers, stock exchange directory, conveniently.</a:t>
            </a:r>
            <a:endParaRPr/>
          </a:p>
          <a:p>
            <a:pPr marL="457200" lvl="0" indent="-342900" algn="l" rtl="0">
              <a:spcBef>
                <a:spcPts val="0"/>
              </a:spcBef>
              <a:spcAft>
                <a:spcPts val="0"/>
              </a:spcAft>
              <a:buSzPts val="1800"/>
              <a:buChar char="●"/>
            </a:pPr>
            <a:r>
              <a:rPr lang="en">
                <a:solidFill>
                  <a:srgbClr val="FFFFFF"/>
                </a:solidFill>
                <a:highlight>
                  <a:schemeClr val="accent1"/>
                </a:highlight>
              </a:rPr>
              <a:t>Sequential sampling</a:t>
            </a:r>
            <a:r>
              <a:rPr lang="en"/>
              <a:t>:number of sample lots are drawn one after another from one universe depending upon the results of earlier samples. Used as quality control</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Errors in sampling</a:t>
            </a:r>
            <a:endParaRPr/>
          </a:p>
        </p:txBody>
      </p:sp>
      <p:sp>
        <p:nvSpPr>
          <p:cNvPr id="402" name="Google Shape;402;p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Sampling errors</a:t>
            </a:r>
            <a:endParaRPr/>
          </a:p>
          <a:p>
            <a:pPr marL="457200" lvl="0" indent="-342900" algn="l" rtl="0">
              <a:spcBef>
                <a:spcPts val="0"/>
              </a:spcBef>
              <a:spcAft>
                <a:spcPts val="0"/>
              </a:spcAft>
              <a:buSzPts val="1800"/>
              <a:buChar char="●"/>
            </a:pPr>
            <a:r>
              <a:rPr lang="en"/>
              <a:t>Non sampling errors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Applications of biostatistics</a:t>
            </a:r>
            <a:endParaRPr/>
          </a:p>
        </p:txBody>
      </p:sp>
      <p:sp>
        <p:nvSpPr>
          <p:cNvPr id="79" name="Google Shape;79;p17"/>
          <p:cNvSpPr txBox="1">
            <a:spLocks noGrp="1"/>
          </p:cNvSpPr>
          <p:nvPr>
            <p:ph type="body" idx="1"/>
          </p:nvPr>
        </p:nvSpPr>
        <p:spPr>
          <a:xfrm>
            <a:off x="311700" y="1214996"/>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Helps in effective comparisons between two groups or two countries</a:t>
            </a:r>
            <a:endParaRPr/>
          </a:p>
          <a:p>
            <a:pPr marL="457200" lvl="0" indent="-342900" algn="l" rtl="0">
              <a:spcBef>
                <a:spcPts val="0"/>
              </a:spcBef>
              <a:spcAft>
                <a:spcPts val="0"/>
              </a:spcAft>
              <a:buSzPts val="1800"/>
              <a:buChar char="●"/>
            </a:pPr>
            <a:r>
              <a:rPr lang="en"/>
              <a:t>helps in estimating the magnitude of a health problem</a:t>
            </a:r>
            <a:endParaRPr/>
          </a:p>
          <a:p>
            <a:pPr marL="457200" lvl="0" indent="-342900" algn="l" rtl="0">
              <a:spcBef>
                <a:spcPts val="0"/>
              </a:spcBef>
              <a:spcAft>
                <a:spcPts val="0"/>
              </a:spcAft>
              <a:buSzPts val="1800"/>
              <a:buChar char="●"/>
            </a:pPr>
            <a:r>
              <a:rPr lang="en"/>
              <a:t>helps in analysing the cause of the public health problems including epidemics to the public health personal</a:t>
            </a:r>
            <a:endParaRPr/>
          </a:p>
          <a:p>
            <a:pPr marL="457200" lvl="0" indent="-342900" algn="l" rtl="0">
              <a:spcBef>
                <a:spcPts val="0"/>
              </a:spcBef>
              <a:spcAft>
                <a:spcPts val="0"/>
              </a:spcAft>
              <a:buSzPts val="1800"/>
              <a:buChar char="●"/>
            </a:pPr>
            <a:r>
              <a:rPr lang="en"/>
              <a:t>helps in monitoring and evaluation of the control measures and also in introducing mid course correction measures wherever necessary.</a:t>
            </a:r>
            <a:endParaRPr/>
          </a:p>
          <a:p>
            <a:pPr marL="457200" lvl="0" indent="-342900" algn="l" rtl="0">
              <a:spcBef>
                <a:spcPts val="0"/>
              </a:spcBef>
              <a:spcAft>
                <a:spcPts val="0"/>
              </a:spcAft>
              <a:buSzPts val="1800"/>
              <a:buChar char="●"/>
            </a:pPr>
            <a:r>
              <a:rPr lang="en"/>
              <a:t>Helps in health planning and management</a:t>
            </a:r>
            <a:endParaRPr/>
          </a:p>
          <a:p>
            <a:pPr marL="457200" lvl="0" indent="-342900" algn="l" rtl="0">
              <a:spcBef>
                <a:spcPts val="0"/>
              </a:spcBef>
              <a:spcAft>
                <a:spcPts val="0"/>
              </a:spcAft>
              <a:buSzPts val="1800"/>
              <a:buChar char="●"/>
            </a:pPr>
            <a:r>
              <a:rPr lang="en"/>
              <a:t>Helps in research purposes.</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Sampling errors</a:t>
            </a:r>
            <a:endParaRPr/>
          </a:p>
        </p:txBody>
      </p:sp>
      <p:sp>
        <p:nvSpPr>
          <p:cNvPr id="408" name="Google Shape;408;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These are due to</a:t>
            </a:r>
            <a:endParaRPr/>
          </a:p>
          <a:p>
            <a:pPr marL="457200" lvl="0" indent="-342900" algn="l" rtl="0">
              <a:spcBef>
                <a:spcPts val="1600"/>
              </a:spcBef>
              <a:spcAft>
                <a:spcPts val="0"/>
              </a:spcAft>
              <a:buSzPts val="1800"/>
              <a:buChar char="●"/>
            </a:pPr>
            <a:r>
              <a:rPr lang="en"/>
              <a:t>Faulty sampling method</a:t>
            </a:r>
            <a:endParaRPr/>
          </a:p>
          <a:p>
            <a:pPr marL="457200" lvl="0" indent="-342900" algn="l" rtl="0">
              <a:spcBef>
                <a:spcPts val="0"/>
              </a:spcBef>
              <a:spcAft>
                <a:spcPts val="0"/>
              </a:spcAft>
              <a:buSzPts val="1800"/>
              <a:buChar char="●"/>
            </a:pPr>
            <a:r>
              <a:rPr lang="en"/>
              <a:t>Small size of the sample</a:t>
            </a:r>
            <a:endParaRPr/>
          </a:p>
          <a:p>
            <a:pPr marL="457200" lvl="0" indent="0" algn="l" rtl="0">
              <a:spcBef>
                <a:spcPts val="1600"/>
              </a:spcBef>
              <a:spcAft>
                <a:spcPts val="1600"/>
              </a:spcAft>
              <a:buNone/>
            </a:pPr>
            <a:r>
              <a:rPr lang="en"/>
              <a:t>These errors can be minimised through proper sampling method.</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 sampling errors</a:t>
            </a:r>
            <a:endParaRPr/>
          </a:p>
        </p:txBody>
      </p:sp>
      <p:sp>
        <p:nvSpPr>
          <p:cNvPr id="414" name="Google Shape;414;p6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Coverage error</a:t>
            </a:r>
            <a:endParaRPr/>
          </a:p>
          <a:p>
            <a:pPr marL="457200" lvl="0" indent="-342900" algn="l" rtl="0">
              <a:spcBef>
                <a:spcPts val="0"/>
              </a:spcBef>
              <a:spcAft>
                <a:spcPts val="0"/>
              </a:spcAft>
              <a:buSzPts val="1800"/>
              <a:buChar char="●"/>
            </a:pPr>
            <a:r>
              <a:rPr lang="en"/>
              <a:t>Observational ( or experimental) error</a:t>
            </a:r>
            <a:endParaRPr/>
          </a:p>
          <a:p>
            <a:pPr marL="457200" lvl="0" indent="-342900" algn="l" rtl="0">
              <a:spcBef>
                <a:spcPts val="0"/>
              </a:spcBef>
              <a:spcAft>
                <a:spcPts val="0"/>
              </a:spcAft>
              <a:buSzPts val="1800"/>
              <a:buChar char="●"/>
            </a:pPr>
            <a:r>
              <a:rPr lang="en"/>
              <a:t>Processing errors.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p:nvPr/>
        </p:nvSpPr>
        <p:spPr>
          <a:xfrm>
            <a:off x="1760125" y="215875"/>
            <a:ext cx="4283100" cy="75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rgbClr val="EFEFEF"/>
                </a:solidFill>
              </a:rPr>
              <a:t>Types of data</a:t>
            </a:r>
            <a:endParaRPr sz="2600">
              <a:solidFill>
                <a:srgbClr val="EFEFEF"/>
              </a:solidFill>
            </a:endParaRPr>
          </a:p>
        </p:txBody>
      </p:sp>
      <p:cxnSp>
        <p:nvCxnSpPr>
          <p:cNvPr id="85" name="Google Shape;85;p18"/>
          <p:cNvCxnSpPr>
            <a:endCxn id="86" idx="1"/>
          </p:cNvCxnSpPr>
          <p:nvPr/>
        </p:nvCxnSpPr>
        <p:spPr>
          <a:xfrm>
            <a:off x="2953100" y="762675"/>
            <a:ext cx="97800" cy="1789500"/>
          </a:xfrm>
          <a:prstGeom prst="straightConnector1">
            <a:avLst/>
          </a:prstGeom>
          <a:noFill/>
          <a:ln w="76200" cap="flat" cmpd="sng">
            <a:solidFill>
              <a:srgbClr val="EFEFEF"/>
            </a:solidFill>
            <a:prstDash val="solid"/>
            <a:round/>
            <a:headEnd type="none" w="med" len="med"/>
            <a:tailEnd type="none" w="med" len="med"/>
          </a:ln>
        </p:spPr>
      </p:cxnSp>
      <p:sp>
        <p:nvSpPr>
          <p:cNvPr id="87" name="Google Shape;87;p18"/>
          <p:cNvSpPr/>
          <p:nvPr/>
        </p:nvSpPr>
        <p:spPr>
          <a:xfrm>
            <a:off x="3050900" y="1153875"/>
            <a:ext cx="1662300" cy="215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8"/>
          <p:cNvSpPr txBox="1"/>
          <p:nvPr/>
        </p:nvSpPr>
        <p:spPr>
          <a:xfrm>
            <a:off x="4713200" y="968875"/>
            <a:ext cx="7353300" cy="85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rgbClr val="EFEFEF"/>
                </a:solidFill>
              </a:rPr>
              <a:t>QUALITATIVE DATA:</a:t>
            </a:r>
            <a:endParaRPr sz="2100" b="1">
              <a:solidFill>
                <a:srgbClr val="EFEFEF"/>
              </a:solidFill>
            </a:endParaRPr>
          </a:p>
          <a:p>
            <a:pPr marL="0" lvl="0" indent="0" algn="l" rtl="0">
              <a:spcBef>
                <a:spcPts val="0"/>
              </a:spcBef>
              <a:spcAft>
                <a:spcPts val="0"/>
              </a:spcAft>
              <a:buNone/>
            </a:pPr>
            <a:r>
              <a:rPr lang="en" sz="1800">
                <a:solidFill>
                  <a:srgbClr val="EFEFEF"/>
                </a:solidFill>
              </a:rPr>
              <a:t>Obtained by enumeration or counting</a:t>
            </a:r>
            <a:endParaRPr sz="1800">
              <a:solidFill>
                <a:srgbClr val="EFEFEF"/>
              </a:solidFill>
            </a:endParaRPr>
          </a:p>
        </p:txBody>
      </p:sp>
      <p:sp>
        <p:nvSpPr>
          <p:cNvPr id="86" name="Google Shape;86;p18"/>
          <p:cNvSpPr/>
          <p:nvPr/>
        </p:nvSpPr>
        <p:spPr>
          <a:xfrm>
            <a:off x="3050900" y="2444625"/>
            <a:ext cx="1662300" cy="2151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8"/>
          <p:cNvSpPr txBox="1"/>
          <p:nvPr/>
        </p:nvSpPr>
        <p:spPr>
          <a:xfrm>
            <a:off x="4772000" y="2444625"/>
            <a:ext cx="7353300" cy="85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rgbClr val="EFEFEF"/>
                </a:solidFill>
              </a:rPr>
              <a:t>QUANTITATIVE DATA:</a:t>
            </a:r>
            <a:endParaRPr sz="2100" b="1">
              <a:solidFill>
                <a:srgbClr val="EFEFEF"/>
              </a:solidFill>
            </a:endParaRPr>
          </a:p>
          <a:p>
            <a:pPr marL="0" lvl="0" indent="0" algn="l" rtl="0">
              <a:spcBef>
                <a:spcPts val="0"/>
              </a:spcBef>
              <a:spcAft>
                <a:spcPts val="0"/>
              </a:spcAft>
              <a:buNone/>
            </a:pPr>
            <a:r>
              <a:rPr lang="en" sz="1900">
                <a:solidFill>
                  <a:srgbClr val="EFEFEF"/>
                </a:solidFill>
              </a:rPr>
              <a:t>Obtained by measurement such as BP</a:t>
            </a:r>
            <a:endParaRPr sz="1900">
              <a:solidFill>
                <a:srgbClr val="EFEFE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QUANTITATIVE DATA</a:t>
            </a:r>
            <a:endParaRPr/>
          </a:p>
        </p:txBody>
      </p:sp>
      <p:cxnSp>
        <p:nvCxnSpPr>
          <p:cNvPr id="95" name="Google Shape;95;p19"/>
          <p:cNvCxnSpPr>
            <a:endCxn id="96" idx="1"/>
          </p:cNvCxnSpPr>
          <p:nvPr/>
        </p:nvCxnSpPr>
        <p:spPr>
          <a:xfrm>
            <a:off x="1036500" y="997325"/>
            <a:ext cx="97800" cy="1985100"/>
          </a:xfrm>
          <a:prstGeom prst="straightConnector1">
            <a:avLst/>
          </a:prstGeom>
          <a:noFill/>
          <a:ln w="76200" cap="flat" cmpd="sng">
            <a:solidFill>
              <a:srgbClr val="EFEFEF"/>
            </a:solidFill>
            <a:prstDash val="solid"/>
            <a:round/>
            <a:headEnd type="none" w="med" len="med"/>
            <a:tailEnd type="none" w="med" len="med"/>
          </a:ln>
        </p:spPr>
      </p:cxnSp>
      <p:sp>
        <p:nvSpPr>
          <p:cNvPr id="97" name="Google Shape;97;p19"/>
          <p:cNvSpPr/>
          <p:nvPr/>
        </p:nvSpPr>
        <p:spPr>
          <a:xfrm>
            <a:off x="1153875" y="1505900"/>
            <a:ext cx="2190300" cy="332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9"/>
          <p:cNvSpPr txBox="1"/>
          <p:nvPr/>
        </p:nvSpPr>
        <p:spPr>
          <a:xfrm>
            <a:off x="3442025" y="1243100"/>
            <a:ext cx="7353300" cy="85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rgbClr val="EFEFEF"/>
                </a:solidFill>
              </a:rPr>
              <a:t>CONTINUOUS DATA </a:t>
            </a:r>
            <a:endParaRPr sz="2100" b="1">
              <a:solidFill>
                <a:srgbClr val="EFEFEF"/>
              </a:solidFill>
            </a:endParaRPr>
          </a:p>
          <a:p>
            <a:pPr marL="0" lvl="0" indent="0" algn="l" rtl="0">
              <a:spcBef>
                <a:spcPts val="0"/>
              </a:spcBef>
              <a:spcAft>
                <a:spcPts val="0"/>
              </a:spcAft>
              <a:buNone/>
            </a:pPr>
            <a:r>
              <a:rPr lang="en" sz="1900">
                <a:solidFill>
                  <a:srgbClr val="EFEFEF"/>
                </a:solidFill>
              </a:rPr>
              <a:t>Measurement can be made to a precise value eg: Hb</a:t>
            </a:r>
            <a:endParaRPr sz="1900">
              <a:solidFill>
                <a:srgbClr val="EFEFEF"/>
              </a:solidFill>
            </a:endParaRPr>
          </a:p>
        </p:txBody>
      </p:sp>
      <p:sp>
        <p:nvSpPr>
          <p:cNvPr id="96" name="Google Shape;96;p19"/>
          <p:cNvSpPr/>
          <p:nvPr/>
        </p:nvSpPr>
        <p:spPr>
          <a:xfrm>
            <a:off x="1134300" y="2816225"/>
            <a:ext cx="2190300" cy="332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9"/>
          <p:cNvSpPr txBox="1"/>
          <p:nvPr/>
        </p:nvSpPr>
        <p:spPr>
          <a:xfrm>
            <a:off x="3402875" y="2679325"/>
            <a:ext cx="7353300" cy="132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rgbClr val="EFEFEF"/>
                </a:solidFill>
              </a:rPr>
              <a:t>DISCRETE DATA</a:t>
            </a:r>
            <a:endParaRPr sz="2100" b="1">
              <a:solidFill>
                <a:srgbClr val="EFEFEF"/>
              </a:solidFill>
            </a:endParaRPr>
          </a:p>
          <a:p>
            <a:pPr marL="0" lvl="0" indent="0" algn="l" rtl="0">
              <a:spcBef>
                <a:spcPts val="0"/>
              </a:spcBef>
              <a:spcAft>
                <a:spcPts val="0"/>
              </a:spcAft>
              <a:buNone/>
            </a:pPr>
            <a:r>
              <a:rPr lang="en" sz="2100">
                <a:solidFill>
                  <a:srgbClr val="EFEFEF"/>
                </a:solidFill>
              </a:rPr>
              <a:t>Measurement is given in whole numbers</a:t>
            </a:r>
            <a:endParaRPr sz="2100">
              <a:solidFill>
                <a:srgbClr val="EFEFEF"/>
              </a:solidFill>
            </a:endParaRPr>
          </a:p>
          <a:p>
            <a:pPr marL="0" lvl="0" indent="0" algn="l" rtl="0">
              <a:spcBef>
                <a:spcPts val="0"/>
              </a:spcBef>
              <a:spcAft>
                <a:spcPts val="0"/>
              </a:spcAft>
              <a:buNone/>
            </a:pPr>
            <a:r>
              <a:rPr lang="en" sz="2100">
                <a:solidFill>
                  <a:srgbClr val="EFEFEF"/>
                </a:solidFill>
              </a:rPr>
              <a:t>(range is given)</a:t>
            </a:r>
            <a:endParaRPr sz="2100">
              <a:solidFill>
                <a:srgbClr val="EFEFE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of data</a:t>
            </a:r>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Experiments</a:t>
            </a:r>
            <a:endParaRPr/>
          </a:p>
          <a:p>
            <a:pPr marL="457200" lvl="0" indent="-342900" algn="l" rtl="0">
              <a:spcBef>
                <a:spcPts val="0"/>
              </a:spcBef>
              <a:spcAft>
                <a:spcPts val="0"/>
              </a:spcAft>
              <a:buSzPts val="1800"/>
              <a:buChar char="●"/>
            </a:pPr>
            <a:r>
              <a:rPr lang="en"/>
              <a:t>Surveys</a:t>
            </a:r>
            <a:endParaRPr/>
          </a:p>
          <a:p>
            <a:pPr marL="457200" lvl="0" indent="-342900" algn="l" rtl="0">
              <a:spcBef>
                <a:spcPts val="0"/>
              </a:spcBef>
              <a:spcAft>
                <a:spcPts val="0"/>
              </a:spcAft>
              <a:buSzPts val="1800"/>
              <a:buChar char="●"/>
            </a:pPr>
            <a:r>
              <a:rPr lang="en"/>
              <a:t>Records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Surveys</a:t>
            </a:r>
            <a:endParaRPr/>
          </a:p>
        </p:txBody>
      </p:sp>
      <p:sp>
        <p:nvSpPr>
          <p:cNvPr id="111" name="Google Shape;11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Surveys are carried out by epidemiologist or health workers in the field to know the magnitude of the problem or health status etc, or for the implementation of control measures etc.</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1650</Words>
  <PresentationFormat>On-screen Show (16:9)</PresentationFormat>
  <Paragraphs>181</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Simple Dark</vt:lpstr>
      <vt:lpstr>Bio statistics</vt:lpstr>
      <vt:lpstr>Bio statistics</vt:lpstr>
      <vt:lpstr>Slide 3</vt:lpstr>
      <vt:lpstr>Variability</vt:lpstr>
      <vt:lpstr>Applications of biostatistics</vt:lpstr>
      <vt:lpstr>Slide 6</vt:lpstr>
      <vt:lpstr>QUANTITATIVE DATA</vt:lpstr>
      <vt:lpstr>Sources of data</vt:lpstr>
      <vt:lpstr>Surveys</vt:lpstr>
      <vt:lpstr>Sources of health statistics</vt:lpstr>
      <vt:lpstr>Presentation of statistical data</vt:lpstr>
      <vt:lpstr>Tabulation</vt:lpstr>
      <vt:lpstr>Tabulation</vt:lpstr>
      <vt:lpstr>Qualitative tables</vt:lpstr>
      <vt:lpstr>One way table</vt:lpstr>
      <vt:lpstr>Two way table</vt:lpstr>
      <vt:lpstr>Higher order tables</vt:lpstr>
      <vt:lpstr>Quantitative tables</vt:lpstr>
      <vt:lpstr>Diagrammatic presentation</vt:lpstr>
      <vt:lpstr>Bar diagrams or charts</vt:lpstr>
      <vt:lpstr>Types of bar diagrams</vt:lpstr>
      <vt:lpstr>Multiple bar diagram</vt:lpstr>
      <vt:lpstr>Proportional bar diagram</vt:lpstr>
      <vt:lpstr>Histogram</vt:lpstr>
      <vt:lpstr>Scatter diagram or dot diagram</vt:lpstr>
      <vt:lpstr>Pie diagram</vt:lpstr>
      <vt:lpstr>Pictogram</vt:lpstr>
      <vt:lpstr>Measures of Central tendency</vt:lpstr>
      <vt:lpstr>Mean</vt:lpstr>
      <vt:lpstr>Slide 30</vt:lpstr>
      <vt:lpstr>Slide 31</vt:lpstr>
      <vt:lpstr>Median</vt:lpstr>
      <vt:lpstr>Slide 33</vt:lpstr>
      <vt:lpstr>Mode</vt:lpstr>
      <vt:lpstr>Slide 35</vt:lpstr>
      <vt:lpstr>Standard deviation</vt:lpstr>
      <vt:lpstr>Calculation of standard deviation</vt:lpstr>
      <vt:lpstr>Slide 38</vt:lpstr>
      <vt:lpstr>Sampling</vt:lpstr>
      <vt:lpstr>Types of sampling techniques</vt:lpstr>
      <vt:lpstr>Probability sampling methods (random sampling methods)</vt:lpstr>
      <vt:lpstr>Non probability sampling methods</vt:lpstr>
      <vt:lpstr>Simple random sampling</vt:lpstr>
      <vt:lpstr>Systematic sampling</vt:lpstr>
      <vt:lpstr>Stratified random sampling</vt:lpstr>
      <vt:lpstr>Cluster sampling</vt:lpstr>
      <vt:lpstr>Multiphase sampling</vt:lpstr>
      <vt:lpstr>Non probability sampling</vt:lpstr>
      <vt:lpstr>Errors in sampling</vt:lpstr>
      <vt:lpstr>Sampling errors</vt:lpstr>
      <vt:lpstr>Non sampling errors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statistics</dc:title>
  <dc:creator>Dept. Of CM</dc:creator>
  <cp:lastModifiedBy>Dept. Of CM</cp:lastModifiedBy>
  <cp:revision>2</cp:revision>
  <dcterms:modified xsi:type="dcterms:W3CDTF">2020-11-19T06:36:21Z</dcterms:modified>
</cp:coreProperties>
</file>