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7" r:id="rId6"/>
    <p:sldId id="268" r:id="rId7"/>
    <p:sldId id="269" r:id="rId8"/>
    <p:sldId id="273" r:id="rId9"/>
    <p:sldId id="275" r:id="rId10"/>
    <p:sldId id="278" r:id="rId11"/>
    <p:sldId id="279" r:id="rId12"/>
    <p:sldId id="280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BRUCELLOSIS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Dr. Reshma Reghu</a:t>
            </a:r>
          </a:p>
          <a:p>
            <a:r>
              <a:rPr lang="en-IN" dirty="0" smtClean="0"/>
              <a:t>Assistant Professor</a:t>
            </a:r>
          </a:p>
          <a:p>
            <a:r>
              <a:rPr lang="en-IN" dirty="0" smtClean="0"/>
              <a:t>Dept of Community medicine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53078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Leptospirosis an upd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1600" cy="640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65127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IN" b="1" dirty="0"/>
              <a:t>Incubation period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IN" dirty="0"/>
              <a:t>Usually 10 days with a range of 4 to 20 days</a:t>
            </a:r>
          </a:p>
        </p:txBody>
      </p:sp>
    </p:spTree>
    <p:extLst>
      <p:ext uri="{BB962C8B-B14F-4D97-AF65-F5344CB8AC3E}">
        <p14:creationId xmlns="" xmlns:p14="http://schemas.microsoft.com/office/powerpoint/2010/main" val="3923165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Leptospiro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0"/>
            <a:ext cx="8988425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92059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Leptospiro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" y="0"/>
            <a:ext cx="9136912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4055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Occasionally </a:t>
            </a:r>
            <a:r>
              <a:rPr lang="en-IN" dirty="0"/>
              <a:t>transmitted to man </a:t>
            </a:r>
            <a:r>
              <a:rPr lang="en-IN" dirty="0" smtClean="0"/>
              <a:t>by direct </a:t>
            </a:r>
            <a:r>
              <a:rPr lang="en-IN" dirty="0"/>
              <a:t>or indirect contact with infected animals. </a:t>
            </a:r>
            <a:endParaRPr lang="en-IN" dirty="0" smtClean="0"/>
          </a:p>
          <a:p>
            <a:pPr algn="just"/>
            <a:r>
              <a:rPr lang="en-IN" dirty="0" smtClean="0"/>
              <a:t>Caused</a:t>
            </a:r>
            <a:r>
              <a:rPr lang="en-IN" dirty="0"/>
              <a:t> </a:t>
            </a:r>
            <a:r>
              <a:rPr lang="en-IN" dirty="0" smtClean="0"/>
              <a:t>by </a:t>
            </a:r>
            <a:r>
              <a:rPr lang="en-IN" dirty="0"/>
              <a:t>different species of the </a:t>
            </a:r>
            <a:r>
              <a:rPr lang="en-IN" dirty="0" err="1"/>
              <a:t>brucella</a:t>
            </a:r>
            <a:r>
              <a:rPr lang="en-IN" dirty="0"/>
              <a:t> group of </a:t>
            </a:r>
            <a:r>
              <a:rPr lang="en-IN" dirty="0" smtClean="0"/>
              <a:t>organisms</a:t>
            </a:r>
            <a:endParaRPr lang="en-IN" dirty="0"/>
          </a:p>
          <a:p>
            <a:pPr algn="just"/>
            <a:r>
              <a:rPr lang="en-IN" dirty="0"/>
              <a:t>C</a:t>
            </a:r>
            <a:r>
              <a:rPr lang="en-IN" dirty="0" smtClean="0"/>
              <a:t>haracterized </a:t>
            </a:r>
            <a:r>
              <a:rPr lang="en-IN" dirty="0"/>
              <a:t>by intermittent or irregular febrile attacks, </a:t>
            </a:r>
            <a:r>
              <a:rPr lang="en-IN" dirty="0" smtClean="0"/>
              <a:t>with profuse </a:t>
            </a:r>
            <a:r>
              <a:rPr lang="en-IN" dirty="0"/>
              <a:t>sweating, arthritis and an enlarged spleen. </a:t>
            </a:r>
            <a:endParaRPr lang="en-IN" dirty="0" smtClean="0"/>
          </a:p>
          <a:p>
            <a:pPr algn="just"/>
            <a:r>
              <a:rPr lang="en-IN" dirty="0" smtClean="0"/>
              <a:t>The</a:t>
            </a:r>
            <a:r>
              <a:rPr lang="en-IN" dirty="0"/>
              <a:t> </a:t>
            </a:r>
            <a:r>
              <a:rPr lang="en-IN" dirty="0" smtClean="0"/>
              <a:t>disease </a:t>
            </a:r>
            <a:r>
              <a:rPr lang="en-IN" dirty="0"/>
              <a:t>may last for several days, months or </a:t>
            </a:r>
            <a:r>
              <a:rPr lang="en-IN" dirty="0" smtClean="0"/>
              <a:t>occasionally years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Brucellosis </a:t>
            </a:r>
            <a:r>
              <a:rPr lang="en-IN" dirty="0"/>
              <a:t>is both a severe human disease and </a:t>
            </a:r>
            <a:r>
              <a:rPr lang="en-IN" dirty="0" smtClean="0"/>
              <a:t>a disease </a:t>
            </a:r>
            <a:r>
              <a:rPr lang="en-IN" dirty="0"/>
              <a:t>of animals with serious economic consequences.</a:t>
            </a:r>
          </a:p>
        </p:txBody>
      </p:sp>
    </p:spTree>
    <p:extLst>
      <p:ext uri="{BB962C8B-B14F-4D97-AF65-F5344CB8AC3E}">
        <p14:creationId xmlns="" xmlns:p14="http://schemas.microsoft.com/office/powerpoint/2010/main" val="201090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Brucellosis is a recognized public health problem </a:t>
            </a:r>
            <a:r>
              <a:rPr lang="en-IN" dirty="0" smtClean="0"/>
              <a:t>with worldwide </a:t>
            </a:r>
            <a:r>
              <a:rPr lang="en-IN" dirty="0"/>
              <a:t>distribution.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is endemic wherever cattle, </a:t>
            </a:r>
            <a:r>
              <a:rPr lang="en-IN" dirty="0" smtClean="0"/>
              <a:t>pigs, goats </a:t>
            </a:r>
            <a:r>
              <a:rPr lang="en-IN" dirty="0"/>
              <a:t>and sheep are raised in </a:t>
            </a:r>
            <a:r>
              <a:rPr lang="en-IN" dirty="0" smtClean="0"/>
              <a:t> </a:t>
            </a:r>
            <a:r>
              <a:rPr lang="en-IN" dirty="0"/>
              <a:t>large numbers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Important endemic </a:t>
            </a:r>
            <a:r>
              <a:rPr lang="en-IN" dirty="0"/>
              <a:t>areas for brucellosis exist in Mediterranean </a:t>
            </a:r>
            <a:r>
              <a:rPr lang="en-IN" dirty="0" smtClean="0"/>
              <a:t>zones, Europe</a:t>
            </a:r>
            <a:r>
              <a:rPr lang="en-IN" dirty="0"/>
              <a:t>, Central Asia, Mexico and South America. </a:t>
            </a:r>
            <a:endParaRPr lang="en-IN" dirty="0" smtClean="0"/>
          </a:p>
          <a:p>
            <a:pPr algn="just"/>
            <a:r>
              <a:rPr lang="en-IN" dirty="0" smtClean="0"/>
              <a:t>Animal </a:t>
            </a:r>
            <a:r>
              <a:rPr lang="en-IN" dirty="0"/>
              <a:t>brucellosis is reported from practically every </a:t>
            </a:r>
            <a:r>
              <a:rPr lang="en-IN" dirty="0" smtClean="0"/>
              <a:t>State in </a:t>
            </a:r>
            <a:r>
              <a:rPr lang="en-IN" dirty="0"/>
              <a:t>India. </a:t>
            </a:r>
          </a:p>
          <a:p>
            <a:pPr algn="just"/>
            <a:r>
              <a:rPr lang="en-IN" dirty="0" smtClean="0"/>
              <a:t>No </a:t>
            </a:r>
            <a:r>
              <a:rPr lang="en-IN" dirty="0"/>
              <a:t>statistical information is </a:t>
            </a:r>
            <a:r>
              <a:rPr lang="en-IN" dirty="0" smtClean="0"/>
              <a:t>available about </a:t>
            </a:r>
            <a:r>
              <a:rPr lang="en-IN" dirty="0"/>
              <a:t>extent of infection in man in various parts of </a:t>
            </a:r>
            <a:r>
              <a:rPr lang="en-IN" dirty="0" smtClean="0"/>
              <a:t>the country</a:t>
            </a:r>
            <a:r>
              <a:rPr lang="en-IN" i="1" dirty="0" smtClean="0"/>
              <a:t>.</a:t>
            </a:r>
            <a:endParaRPr lang="en-IN" i="1" dirty="0"/>
          </a:p>
          <a:p>
            <a:pPr algn="just"/>
            <a:r>
              <a:rPr lang="en-IN" dirty="0" smtClean="0"/>
              <a:t>Many </a:t>
            </a:r>
            <a:r>
              <a:rPr lang="en-IN" dirty="0"/>
              <a:t>cases remain undiagnosed either </a:t>
            </a:r>
            <a:r>
              <a:rPr lang="en-IN" dirty="0" smtClean="0"/>
              <a:t>because they </a:t>
            </a:r>
            <a:r>
              <a:rPr lang="en-IN" dirty="0"/>
              <a:t>are </a:t>
            </a:r>
            <a:r>
              <a:rPr lang="en-IN" dirty="0" err="1"/>
              <a:t>inapparent</a:t>
            </a:r>
            <a:r>
              <a:rPr lang="en-IN" dirty="0"/>
              <a:t> or because physicians </a:t>
            </a:r>
            <a:r>
              <a:rPr lang="en-IN" dirty="0" smtClean="0"/>
              <a:t>in many countries are </a:t>
            </a:r>
            <a:r>
              <a:rPr lang="en-IN" dirty="0"/>
              <a:t>unfamiliar with the disease</a:t>
            </a:r>
          </a:p>
        </p:txBody>
      </p:sp>
    </p:spTree>
    <p:extLst>
      <p:ext uri="{BB962C8B-B14F-4D97-AF65-F5344CB8AC3E}">
        <p14:creationId xmlns="" xmlns:p14="http://schemas.microsoft.com/office/powerpoint/2010/main" val="190810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IN" dirty="0"/>
              <a:t>RESERVOIR OF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IN" dirty="0"/>
              <a:t>Main reservoirs </a:t>
            </a:r>
            <a:r>
              <a:rPr lang="en-IN" dirty="0" smtClean="0"/>
              <a:t>of human </a:t>
            </a:r>
            <a:r>
              <a:rPr lang="en-IN" dirty="0"/>
              <a:t>infection are cattle, sheep, goats, swine, </a:t>
            </a:r>
            <a:r>
              <a:rPr lang="en-IN" dirty="0" smtClean="0"/>
              <a:t>buffaloes, horses </a:t>
            </a:r>
            <a:r>
              <a:rPr lang="en-IN" dirty="0"/>
              <a:t>and dogs. </a:t>
            </a:r>
            <a:endParaRPr lang="en-IN" dirty="0" smtClean="0"/>
          </a:p>
          <a:p>
            <a:r>
              <a:rPr lang="en-IN" dirty="0" smtClean="0"/>
              <a:t>In </a:t>
            </a:r>
            <a:r>
              <a:rPr lang="en-IN" dirty="0"/>
              <a:t>animals the disease can cause </a:t>
            </a:r>
            <a:r>
              <a:rPr lang="en-IN" dirty="0" smtClean="0"/>
              <a:t>abortion, premature </a:t>
            </a:r>
            <a:r>
              <a:rPr lang="en-IN" dirty="0"/>
              <a:t>expulsion of the foetus or death. </a:t>
            </a:r>
            <a:endParaRPr lang="en-IN" dirty="0" smtClean="0"/>
          </a:p>
          <a:p>
            <a:r>
              <a:rPr lang="en-IN" dirty="0" smtClean="0"/>
              <a:t>Cross infections can </a:t>
            </a:r>
            <a:r>
              <a:rPr lang="en-IN" dirty="0"/>
              <a:t>often occur between animal species. </a:t>
            </a:r>
            <a:endParaRPr lang="en-IN" dirty="0" smtClean="0"/>
          </a:p>
          <a:p>
            <a:r>
              <a:rPr lang="en-IN" dirty="0" smtClean="0"/>
              <a:t>The infected animals </a:t>
            </a:r>
            <a:r>
              <a:rPr lang="en-IN" dirty="0"/>
              <a:t>excrete </a:t>
            </a:r>
            <a:r>
              <a:rPr lang="en-IN" dirty="0" err="1"/>
              <a:t>Brucella</a:t>
            </a:r>
            <a:r>
              <a:rPr lang="en-IN" dirty="0"/>
              <a:t> in the urine, milk, placenta, </a:t>
            </a:r>
            <a:r>
              <a:rPr lang="en-IN" dirty="0" smtClean="0"/>
              <a:t>uterine and </a:t>
            </a:r>
            <a:r>
              <a:rPr lang="en-IN" dirty="0"/>
              <a:t>vaginal discharges particularly during a birth </a:t>
            </a:r>
            <a:r>
              <a:rPr lang="en-IN" dirty="0" smtClean="0"/>
              <a:t>or abortion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animals may remain infected for life.</a:t>
            </a:r>
          </a:p>
        </p:txBody>
      </p:sp>
    </p:spTree>
    <p:extLst>
      <p:ext uri="{BB962C8B-B14F-4D97-AF65-F5344CB8AC3E}">
        <p14:creationId xmlns="" xmlns:p14="http://schemas.microsoft.com/office/powerpoint/2010/main" val="312919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rucello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60103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Pattern of disease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62500" lnSpcReduction="20000"/>
          </a:bodyPr>
          <a:lstStyle/>
          <a:p>
            <a:r>
              <a:rPr lang="en-IN" dirty="0" err="1"/>
              <a:t>Brucella</a:t>
            </a:r>
            <a:r>
              <a:rPr lang="en-IN" dirty="0"/>
              <a:t> infection in man can vary from an acute </a:t>
            </a:r>
            <a:r>
              <a:rPr lang="en-IN" dirty="0" smtClean="0"/>
              <a:t>febrile disease </a:t>
            </a:r>
            <a:r>
              <a:rPr lang="en-IN" dirty="0"/>
              <a:t>to a chronic low-grade ill-defined disease, </a:t>
            </a:r>
            <a:r>
              <a:rPr lang="en-IN" dirty="0" smtClean="0"/>
              <a:t>lasting for </a:t>
            </a:r>
            <a:r>
              <a:rPr lang="en-IN" dirty="0"/>
              <a:t>several days, months or occasionally years.</a:t>
            </a:r>
          </a:p>
          <a:p>
            <a:r>
              <a:rPr lang="en-IN" dirty="0"/>
              <a:t>The acute phase is characterized by a sudden or </a:t>
            </a:r>
            <a:r>
              <a:rPr lang="en-IN" dirty="0" smtClean="0"/>
              <a:t>insidious onset </a:t>
            </a:r>
            <a:r>
              <a:rPr lang="en-IN" dirty="0"/>
              <a:t>of illness </a:t>
            </a:r>
            <a:r>
              <a:rPr lang="en-IN" dirty="0" smtClean="0"/>
              <a:t>with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r>
              <a:rPr lang="en-IN" dirty="0"/>
              <a:t>(i) swinging pyrexia (</a:t>
            </a:r>
            <a:r>
              <a:rPr lang="en-IN" dirty="0" err="1"/>
              <a:t>upto</a:t>
            </a:r>
            <a:r>
              <a:rPr lang="en-IN" dirty="0"/>
              <a:t> 40-41 </a:t>
            </a:r>
            <a:r>
              <a:rPr lang="en-IN" dirty="0" err="1"/>
              <a:t>deg</a:t>
            </a:r>
            <a:r>
              <a:rPr lang="en-IN" dirty="0"/>
              <a:t> C</a:t>
            </a:r>
            <a:r>
              <a:rPr lang="en-IN" dirty="0" smtClean="0"/>
              <a:t>), rigors </a:t>
            </a:r>
            <a:r>
              <a:rPr lang="en-IN" dirty="0"/>
              <a:t>and sweating.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ii) arthralgia/arthritis (</a:t>
            </a:r>
            <a:r>
              <a:rPr lang="en-IN" dirty="0" smtClean="0"/>
              <a:t>usually </a:t>
            </a:r>
            <a:r>
              <a:rPr lang="en-IN" dirty="0" err="1" smtClean="0"/>
              <a:t>monoarticular</a:t>
            </a:r>
            <a:r>
              <a:rPr lang="en-IN" dirty="0"/>
              <a:t>) involving larger joints such as hip, </a:t>
            </a:r>
            <a:r>
              <a:rPr lang="en-IN" dirty="0" smtClean="0"/>
              <a:t>knee, shoulder </a:t>
            </a:r>
            <a:r>
              <a:rPr lang="en-IN" dirty="0"/>
              <a:t>and ankle.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iii) low back pain.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iv) </a:t>
            </a:r>
            <a:r>
              <a:rPr lang="en-IN" dirty="0" smtClean="0"/>
              <a:t>headache, insomnia</a:t>
            </a:r>
            <a:r>
              <a:rPr lang="en-IN" dirty="0"/>
              <a:t>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v) small firm splenomegaly and hepatomegaly.</a:t>
            </a:r>
          </a:p>
          <a:p>
            <a:pPr marL="0" indent="0">
              <a:buNone/>
            </a:pPr>
            <a:r>
              <a:rPr lang="en-IN" dirty="0"/>
              <a:t>(vi) </a:t>
            </a:r>
            <a:r>
              <a:rPr lang="en-IN" dirty="0" err="1"/>
              <a:t>leucopenia</a:t>
            </a:r>
            <a:r>
              <a:rPr lang="en-IN" dirty="0"/>
              <a:t> with relative lymphocytosis </a:t>
            </a:r>
            <a:r>
              <a:rPr lang="en-IN" i="1" dirty="0" smtClean="0"/>
              <a:t>.</a:t>
            </a:r>
          </a:p>
          <a:p>
            <a:r>
              <a:rPr lang="en-IN" dirty="0" smtClean="0"/>
              <a:t>The most striking </a:t>
            </a:r>
            <a:r>
              <a:rPr lang="en-IN" dirty="0"/>
              <a:t>aspect of the clinical picture is the severity of </a:t>
            </a:r>
            <a:r>
              <a:rPr lang="en-IN" dirty="0" smtClean="0"/>
              <a:t>the illness </a:t>
            </a:r>
            <a:r>
              <a:rPr lang="en-IN" dirty="0"/>
              <a:t>and the absence of clinical signs.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acute </a:t>
            </a:r>
            <a:r>
              <a:rPr lang="en-IN" dirty="0" smtClean="0"/>
              <a:t>phase subsides </a:t>
            </a:r>
            <a:r>
              <a:rPr lang="en-IN" dirty="0"/>
              <a:t>within 2-3 weeks. </a:t>
            </a:r>
            <a:endParaRPr lang="en-IN" dirty="0" smtClean="0"/>
          </a:p>
          <a:p>
            <a:r>
              <a:rPr lang="en-IN" dirty="0" smtClean="0"/>
              <a:t>If </a:t>
            </a:r>
            <a:r>
              <a:rPr lang="en-IN" dirty="0"/>
              <a:t>the patient is treated </a:t>
            </a:r>
            <a:r>
              <a:rPr lang="en-IN" dirty="0" smtClean="0"/>
              <a:t>with tetracycline</a:t>
            </a:r>
            <a:r>
              <a:rPr lang="en-IN" dirty="0"/>
              <a:t>, the symptoms may disappear quickly, but </a:t>
            </a:r>
            <a:r>
              <a:rPr lang="en-IN" dirty="0" smtClean="0"/>
              <a:t>the infection</a:t>
            </a:r>
            <a:r>
              <a:rPr lang="en-IN" dirty="0"/>
              <a:t>, being intracellular, may persist giving rise </a:t>
            </a:r>
            <a:r>
              <a:rPr lang="en-IN" dirty="0" smtClean="0"/>
              <a:t>to </a:t>
            </a:r>
            <a:r>
              <a:rPr lang="en-IN" dirty="0" err="1" smtClean="0"/>
              <a:t>subacute</a:t>
            </a:r>
            <a:r>
              <a:rPr lang="en-IN" dirty="0" smtClean="0"/>
              <a:t> </a:t>
            </a:r>
            <a:r>
              <a:rPr lang="en-IN" dirty="0"/>
              <a:t>or relapsing disease</a:t>
            </a:r>
            <a:r>
              <a:rPr lang="en-IN" dirty="0" smtClean="0"/>
              <a:t>.</a:t>
            </a:r>
          </a:p>
          <a:p>
            <a:r>
              <a:rPr lang="en-IN" dirty="0"/>
              <a:t>In a few patients (</a:t>
            </a:r>
            <a:r>
              <a:rPr lang="en-IN" dirty="0" err="1"/>
              <a:t>upto</a:t>
            </a:r>
            <a:r>
              <a:rPr lang="en-IN" dirty="0"/>
              <a:t> 20 per cent), symptoms recur </a:t>
            </a:r>
            <a:r>
              <a:rPr lang="en-IN" dirty="0" smtClean="0"/>
              <a:t>for prolonged </a:t>
            </a:r>
            <a:r>
              <a:rPr lang="en-IN" dirty="0"/>
              <a:t>periods. </a:t>
            </a:r>
            <a:r>
              <a:rPr lang="en-IN" dirty="0" smtClean="0"/>
              <a:t>D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91901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b="1" dirty="0" smtClean="0"/>
              <a:t>LABORATORY INVESTIGATION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029200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Diagnosis is established by </a:t>
            </a:r>
            <a:endParaRPr lang="en-IN" dirty="0" smtClean="0"/>
          </a:p>
          <a:p>
            <a:r>
              <a:rPr lang="en-IN" dirty="0" smtClean="0"/>
              <a:t>isolation of the </a:t>
            </a:r>
            <a:r>
              <a:rPr lang="en-IN" dirty="0"/>
              <a:t>organism from cultures of blood, bone marrow, exudates</a:t>
            </a:r>
          </a:p>
          <a:p>
            <a:r>
              <a:rPr lang="en-IN" dirty="0" smtClean="0"/>
              <a:t>biopsy </a:t>
            </a:r>
            <a:r>
              <a:rPr lang="en-IN" dirty="0"/>
              <a:t>specimens during the acute phase of the disease;</a:t>
            </a:r>
          </a:p>
          <a:p>
            <a:r>
              <a:rPr lang="en-IN" dirty="0" smtClean="0"/>
              <a:t>serological </a:t>
            </a:r>
            <a:r>
              <a:rPr lang="en-IN" dirty="0"/>
              <a:t>tests.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494214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pidemiology of bacterial zoonotic diseases with their prevention and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21983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Leptospiro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248" y="0"/>
            <a:ext cx="9182248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7251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498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BRUCELLOSIS</vt:lpstr>
      <vt:lpstr>INTRODUCTION</vt:lpstr>
      <vt:lpstr>PROBLEM STATEMENT</vt:lpstr>
      <vt:lpstr>RESERVOIR OF INFECTION</vt:lpstr>
      <vt:lpstr>Slide 5</vt:lpstr>
      <vt:lpstr>Pattern of disease</vt:lpstr>
      <vt:lpstr>LABORATORY INVESTIGATION</vt:lpstr>
      <vt:lpstr>Slide 8</vt:lpstr>
      <vt:lpstr>Slide 9</vt:lpstr>
      <vt:lpstr>Slide 10</vt:lpstr>
      <vt:lpstr>Incubation period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LEPTOSPIROSIS</dc:title>
  <dc:creator>Ajith.V.S.</dc:creator>
  <cp:lastModifiedBy>Dept. Of CM</cp:lastModifiedBy>
  <cp:revision>20</cp:revision>
  <dcterms:created xsi:type="dcterms:W3CDTF">2006-08-16T00:00:00Z</dcterms:created>
  <dcterms:modified xsi:type="dcterms:W3CDTF">2020-11-05T06:00:48Z</dcterms:modified>
</cp:coreProperties>
</file>