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6" d="100"/>
          <a:sy n="86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gns of Cancer: Symptoms, Causes, Types, Treatment &amp;amp; S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905000"/>
            <a:ext cx="32512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CANCER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pPr algn="ctr"/>
            <a:r>
              <a:rPr lang="en-IN" dirty="0" smtClean="0"/>
              <a:t>Dr </a:t>
            </a:r>
            <a:r>
              <a:rPr lang="en-IN" dirty="0" err="1" smtClean="0"/>
              <a:t>Reshma</a:t>
            </a:r>
            <a:r>
              <a:rPr lang="en-IN" dirty="0" smtClean="0"/>
              <a:t> </a:t>
            </a:r>
            <a:r>
              <a:rPr lang="en-IN" dirty="0" err="1"/>
              <a:t>R</a:t>
            </a:r>
            <a:r>
              <a:rPr lang="en-IN" dirty="0" err="1" smtClean="0"/>
              <a:t>eghu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827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PRIMARY 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Control of tobacco and alcohol consumption</a:t>
            </a:r>
          </a:p>
          <a:p>
            <a:r>
              <a:rPr lang="en-US" dirty="0" smtClean="0"/>
              <a:t>Personal hygiene</a:t>
            </a:r>
          </a:p>
          <a:p>
            <a:r>
              <a:rPr lang="en-US" dirty="0" smtClean="0"/>
              <a:t>Radiation</a:t>
            </a:r>
          </a:p>
          <a:p>
            <a:r>
              <a:rPr lang="en-US" dirty="0" smtClean="0"/>
              <a:t> occupational exposures</a:t>
            </a:r>
          </a:p>
          <a:p>
            <a:r>
              <a:rPr lang="en-US" dirty="0" smtClean="0"/>
              <a:t>Immunization</a:t>
            </a:r>
          </a:p>
          <a:p>
            <a:r>
              <a:rPr lang="en-US" dirty="0" smtClean="0"/>
              <a:t>Food, drugs and cosmetics</a:t>
            </a:r>
          </a:p>
          <a:p>
            <a:r>
              <a:rPr lang="en-US" dirty="0" smtClean="0"/>
              <a:t>Air pollution</a:t>
            </a:r>
          </a:p>
          <a:p>
            <a:r>
              <a:rPr lang="en-US" dirty="0" smtClean="0"/>
              <a:t>Pre- cancerous lesion</a:t>
            </a:r>
          </a:p>
          <a:p>
            <a:r>
              <a:rPr lang="en-US" dirty="0" smtClean="0"/>
              <a:t>Legislation</a:t>
            </a:r>
          </a:p>
          <a:p>
            <a:r>
              <a:rPr lang="en-US" dirty="0" smtClean="0"/>
              <a:t>Cancer education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853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cer Warning Signs Caution : Signs Safety Warning Signs Danger Caution  Notice Page 1 Zing Green Safety Products / Signs of a more serious  condition (such as breast cancer) include discharge t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292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REGISTRATION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Hospital based registries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Population </a:t>
            </a:r>
            <a:r>
              <a:rPr lang="en-US" smtClean="0"/>
              <a:t>based registries</a:t>
            </a:r>
            <a:endParaRPr lang="en-US" dirty="0" smtClean="0"/>
          </a:p>
          <a:p>
            <a:r>
              <a:rPr lang="en-US" dirty="0" smtClean="0"/>
              <a:t>EARLY DETECTION OF CASES</a:t>
            </a:r>
          </a:p>
          <a:p>
            <a:r>
              <a:rPr lang="en-US" dirty="0" smtClean="0"/>
              <a:t>TREATMENT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936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CANCER SCREENING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Search for </a:t>
            </a:r>
            <a:r>
              <a:rPr lang="en-US" dirty="0" err="1" smtClean="0"/>
              <a:t>unrecognised</a:t>
            </a:r>
            <a:r>
              <a:rPr lang="en-US" dirty="0" smtClean="0"/>
              <a:t> malignancy by means of rapidly applied test.</a:t>
            </a:r>
          </a:p>
          <a:p>
            <a:r>
              <a:rPr lang="en-US" dirty="0" smtClean="0"/>
              <a:t>Cancer screening is possible because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Malignant disease is preceded for a period of months or years by a premalignant lesion removal of which prevents subsequent development of cancer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Most cancer begins as </a:t>
            </a:r>
            <a:r>
              <a:rPr lang="en-US" dirty="0" err="1" smtClean="0">
                <a:solidFill>
                  <a:srgbClr val="FF0000"/>
                </a:solidFill>
              </a:rPr>
              <a:t>localised</a:t>
            </a:r>
            <a:r>
              <a:rPr lang="en-US" dirty="0" smtClean="0">
                <a:solidFill>
                  <a:srgbClr val="FF0000"/>
                </a:solidFill>
              </a:rPr>
              <a:t> lesions and if found at this stage, a high rate of cure is obtainable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 much as 75 % of all cancers  occur in body sites that are accessible.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310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cancer screening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screening by comprehensive cancer detection examination</a:t>
            </a:r>
          </a:p>
          <a:p>
            <a:r>
              <a:rPr lang="en-US" dirty="0" smtClean="0"/>
              <a:t>Mass screening at single sites</a:t>
            </a:r>
          </a:p>
          <a:p>
            <a:r>
              <a:rPr lang="en-US" dirty="0" smtClean="0"/>
              <a:t>Selective screening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566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eveland Clinic Develops First Overall Risk Prediction Model for Cervical  Cancer – Consult Q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5" y="1219200"/>
            <a:ext cx="8380552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2999" y="408057"/>
            <a:ext cx="7497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SCREENING FOR CERVICAL CANCER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19403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Visual inspection based screening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Visual inspection with 5% acetic acid (VIA)</a:t>
            </a:r>
          </a:p>
          <a:p>
            <a:r>
              <a:rPr lang="en-US" dirty="0" smtClean="0"/>
              <a:t>VIA with magnification</a:t>
            </a:r>
          </a:p>
          <a:p>
            <a:r>
              <a:rPr lang="en-US" dirty="0" smtClean="0"/>
              <a:t>Visual inspection post application of </a:t>
            </a:r>
            <a:r>
              <a:rPr lang="en-US" dirty="0" err="1" smtClean="0"/>
              <a:t>Lugol’s</a:t>
            </a:r>
            <a:r>
              <a:rPr lang="en-US" dirty="0" smtClean="0"/>
              <a:t> iodine (VILI)</a:t>
            </a:r>
          </a:p>
          <a:p>
            <a:pPr>
              <a:buFontTx/>
              <a:buChar char="-"/>
            </a:pPr>
            <a:r>
              <a:rPr lang="en-US" dirty="0" smtClean="0"/>
              <a:t>Detection of well defined opaque </a:t>
            </a:r>
            <a:r>
              <a:rPr lang="en-US" dirty="0" err="1" smtClean="0"/>
              <a:t>aceto</a:t>
            </a:r>
            <a:r>
              <a:rPr lang="en-US" dirty="0" smtClean="0"/>
              <a:t>- white lesions close to </a:t>
            </a:r>
            <a:r>
              <a:rPr lang="en-US" dirty="0" err="1" smtClean="0"/>
              <a:t>squamo</a:t>
            </a:r>
            <a:r>
              <a:rPr lang="en-US" dirty="0" smtClean="0"/>
              <a:t>- columnar junction, well defined </a:t>
            </a:r>
            <a:r>
              <a:rPr lang="en-US" dirty="0" err="1" smtClean="0"/>
              <a:t>circum</a:t>
            </a:r>
            <a:r>
              <a:rPr lang="en-US" dirty="0"/>
              <a:t> </a:t>
            </a:r>
            <a:r>
              <a:rPr lang="en-US" dirty="0" err="1" smtClean="0"/>
              <a:t>orificial</a:t>
            </a:r>
            <a:r>
              <a:rPr lang="en-US" dirty="0" smtClean="0"/>
              <a:t> </a:t>
            </a:r>
            <a:r>
              <a:rPr lang="en-US" dirty="0" err="1" smtClean="0"/>
              <a:t>aceto</a:t>
            </a:r>
            <a:r>
              <a:rPr lang="en-US" dirty="0" smtClean="0"/>
              <a:t>- white lesions or dense </a:t>
            </a:r>
            <a:r>
              <a:rPr lang="en-US" dirty="0" err="1" smtClean="0"/>
              <a:t>aceto</a:t>
            </a:r>
            <a:r>
              <a:rPr lang="en-US" dirty="0" smtClean="0"/>
              <a:t> whitening of </a:t>
            </a:r>
            <a:r>
              <a:rPr lang="en-US" dirty="0" err="1" smtClean="0"/>
              <a:t>ulcero</a:t>
            </a:r>
            <a:r>
              <a:rPr lang="en-US" dirty="0" smtClean="0"/>
              <a:t>- proliferative growth on the cervix</a:t>
            </a:r>
          </a:p>
          <a:p>
            <a:pPr>
              <a:buFontTx/>
              <a:buChar char="-"/>
            </a:pPr>
            <a:r>
              <a:rPr lang="en-US" dirty="0" smtClean="0"/>
              <a:t>The test is followed by further investigation and management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7670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sensitize the community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Intensive information</a:t>
            </a:r>
          </a:p>
          <a:p>
            <a:r>
              <a:rPr lang="en-US" dirty="0" smtClean="0"/>
              <a:t>Education </a:t>
            </a:r>
          </a:p>
          <a:p>
            <a:r>
              <a:rPr lang="en-US" dirty="0" smtClean="0"/>
              <a:t>Communication activities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6982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Screening for breast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breast self examination by the </a:t>
            </a:r>
            <a:r>
              <a:rPr lang="en-US" dirty="0" smtClean="0"/>
              <a:t>patient</a:t>
            </a:r>
          </a:p>
          <a:p>
            <a:r>
              <a:rPr lang="en-US" dirty="0" smtClean="0"/>
              <a:t>Palpation by a physician</a:t>
            </a:r>
          </a:p>
          <a:p>
            <a:r>
              <a:rPr lang="en-US" dirty="0" smtClean="0"/>
              <a:t>Thermography</a:t>
            </a:r>
          </a:p>
          <a:p>
            <a:r>
              <a:rPr lang="en-US" dirty="0" smtClean="0"/>
              <a:t>Mammography- most sensitive and specific in detecting small </a:t>
            </a:r>
            <a:r>
              <a:rPr lang="en-US" dirty="0" err="1" smtClean="0"/>
              <a:t>tumours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Drawbacks of mammography</a:t>
            </a:r>
          </a:p>
          <a:p>
            <a:r>
              <a:rPr lang="en-US" dirty="0" smtClean="0"/>
              <a:t>Exposure to radiation</a:t>
            </a:r>
          </a:p>
          <a:p>
            <a:r>
              <a:rPr lang="en-US" dirty="0" smtClean="0"/>
              <a:t>Requires technical equipment of high standard and radiologist with experience </a:t>
            </a:r>
          </a:p>
          <a:p>
            <a:r>
              <a:rPr lang="en-US" dirty="0" smtClean="0"/>
              <a:t>Biopsy from suspicious lesion may end up by false positive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467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lung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Chest radiograph</a:t>
            </a:r>
          </a:p>
          <a:p>
            <a:r>
              <a:rPr lang="en-US" smtClean="0"/>
              <a:t>Sputum cytology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90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Cancer is a most fearful disease, next to AIDS and Rabies.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characterized by the following features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Abnormal </a:t>
            </a:r>
            <a:r>
              <a:rPr lang="en-US" dirty="0">
                <a:solidFill>
                  <a:srgbClr val="FF0000"/>
                </a:solidFill>
              </a:rPr>
              <a:t>and uncontrolled growth of the cells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The </a:t>
            </a:r>
            <a:r>
              <a:rPr lang="en-US" dirty="0">
                <a:solidFill>
                  <a:srgbClr val="FF0000"/>
                </a:solidFill>
              </a:rPr>
              <a:t>presence of aberrations in the nucleus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Ability to invade the surrounding tissues and even distant organs (metastasis) later.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Eventual </a:t>
            </a:r>
            <a:r>
              <a:rPr lang="en-US" dirty="0">
                <a:solidFill>
                  <a:srgbClr val="FF0000"/>
                </a:solidFill>
              </a:rPr>
              <a:t>death of the person, if the tumor has progressed beyond a certain stage at which it can be successfully removed.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Cancer </a:t>
            </a:r>
            <a:r>
              <a:rPr lang="en-US" dirty="0">
                <a:solidFill>
                  <a:srgbClr val="FF0000"/>
                </a:solidFill>
              </a:rPr>
              <a:t>can occur at any site, at any time, in any individual.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56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Epidemiology of oral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r>
              <a:rPr lang="en-US" dirty="0" smtClean="0"/>
              <a:t>It is one of the ten most cancers in the world</a:t>
            </a:r>
          </a:p>
          <a:p>
            <a:r>
              <a:rPr lang="en-US" dirty="0" smtClean="0"/>
              <a:t>India in the year 2012, incidence of 10.1 cases per 100000 population and 4.3 per 1,00,000 population in females.</a:t>
            </a:r>
          </a:p>
          <a:p>
            <a:r>
              <a:rPr lang="en-US" dirty="0" smtClean="0"/>
              <a:t>Mortality rate: 6.7 per 1,00,000 population in males and 3 per 1,00,000 population in females</a:t>
            </a:r>
          </a:p>
          <a:p>
            <a:r>
              <a:rPr lang="en-US" dirty="0" smtClean="0"/>
              <a:t>77,000 new cases and 52,000 deaths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0162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Pre cancerous stage</a:t>
            </a:r>
          </a:p>
          <a:p>
            <a:r>
              <a:rPr lang="en-US" dirty="0" smtClean="0"/>
              <a:t>High risk groups</a:t>
            </a:r>
          </a:p>
          <a:p>
            <a:r>
              <a:rPr lang="en-US" dirty="0" smtClean="0"/>
              <a:t>Cultural patterns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075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PRIMARY PREVENTION</a:t>
            </a:r>
          </a:p>
          <a:p>
            <a:pPr algn="just">
              <a:buFontTx/>
              <a:buChar char="-"/>
            </a:pPr>
            <a:r>
              <a:rPr lang="en-US" dirty="0" smtClean="0"/>
              <a:t>Tobacco habits are eliminated from the community</a:t>
            </a:r>
          </a:p>
          <a:p>
            <a:pPr algn="just">
              <a:buFontTx/>
              <a:buChar char="-"/>
            </a:pPr>
            <a:r>
              <a:rPr lang="en-US" dirty="0" smtClean="0"/>
              <a:t>Intensive public education</a:t>
            </a:r>
          </a:p>
          <a:p>
            <a:pPr algn="just">
              <a:buFontTx/>
              <a:buChar char="-"/>
            </a:pPr>
            <a:r>
              <a:rPr lang="en-US" dirty="0" smtClean="0"/>
              <a:t>Motivation for changing life styles supported by legislative measures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SECONDARY PREVENTION</a:t>
            </a:r>
          </a:p>
          <a:p>
            <a:pPr marL="0" indent="0">
              <a:buNone/>
            </a:pPr>
            <a:r>
              <a:rPr lang="en-US" smtClean="0"/>
              <a:t>-  Early </a:t>
            </a:r>
            <a:r>
              <a:rPr lang="en-US" dirty="0" smtClean="0"/>
              <a:t>detection finding pre cancerous stage</a:t>
            </a:r>
          </a:p>
          <a:p>
            <a:pPr>
              <a:buFontTx/>
              <a:buChar char="-"/>
            </a:pPr>
            <a:r>
              <a:rPr lang="en-US" dirty="0" smtClean="0"/>
              <a:t>Surgery and radiotherapy</a:t>
            </a:r>
          </a:p>
          <a:p>
            <a:pPr>
              <a:buFontTx/>
              <a:buChar char="-"/>
            </a:pPr>
            <a:r>
              <a:rPr lang="en-US" dirty="0" smtClean="0"/>
              <a:t>Primary heath workers are in strategic  position to detect oral cancers at early stage during home visits.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9319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of the cervix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most common cancer among women worldwide with mortality ratio 52 per cent.</a:t>
            </a:r>
          </a:p>
          <a:p>
            <a:r>
              <a:rPr lang="en-US" dirty="0" smtClean="0"/>
              <a:t>Most common cancer among women 88 per cent in developing countries.</a:t>
            </a:r>
          </a:p>
          <a:p>
            <a:r>
              <a:rPr lang="en-US" dirty="0" smtClean="0"/>
              <a:t>In India, second most common and number one killer cancer among women.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6589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NATURAL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DISEASE: </a:t>
            </a:r>
            <a:r>
              <a:rPr lang="en-US" dirty="0" smtClean="0"/>
              <a:t>The disease follows a  progressive course from cervical dysplasia to carcinoma in situ to invasive carcinoma.</a:t>
            </a:r>
          </a:p>
          <a:p>
            <a:r>
              <a:rPr lang="en-US" dirty="0" smtClean="0"/>
              <a:t>Carcinoma in situ persist for more than 8 years</a:t>
            </a:r>
          </a:p>
          <a:p>
            <a:r>
              <a:rPr lang="en-US" dirty="0" smtClean="0"/>
              <a:t>Progression  to invasive carcinoma will be 15 to 20 years.</a:t>
            </a:r>
          </a:p>
          <a:p>
            <a:r>
              <a:rPr lang="en-US" dirty="0" smtClean="0"/>
              <a:t>Once invasive stage reached the disease spreads by direct extension into lymph nodes and pelvic organs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CAUSATIVE AGENT: Human papilloma virus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199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r>
              <a:rPr lang="en-US" dirty="0" smtClean="0"/>
              <a:t>AGE- </a:t>
            </a:r>
            <a:r>
              <a:rPr lang="en-US" dirty="0" smtClean="0">
                <a:solidFill>
                  <a:srgbClr val="FF0000"/>
                </a:solidFill>
              </a:rPr>
              <a:t>25 to 45 years</a:t>
            </a:r>
          </a:p>
          <a:p>
            <a:r>
              <a:rPr lang="en-US" dirty="0" smtClean="0"/>
              <a:t>GENITAL WARTS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EARLY MARRIAGE</a:t>
            </a:r>
          </a:p>
          <a:p>
            <a:r>
              <a:rPr lang="en-US" dirty="0" smtClean="0"/>
              <a:t>ORAL CONTRACEPTIVE PILLS</a:t>
            </a:r>
          </a:p>
          <a:p>
            <a:r>
              <a:rPr lang="en-US" dirty="0" smtClean="0"/>
              <a:t>SOCIO ECONOMIC CLASS- </a:t>
            </a:r>
            <a:r>
              <a:rPr lang="en-US" dirty="0" smtClean="0">
                <a:solidFill>
                  <a:srgbClr val="FF0000"/>
                </a:solidFill>
              </a:rPr>
              <a:t>lower socio economic groups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25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&amp; 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PREVENTION: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Improving personal hygiene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birth control</a:t>
            </a:r>
          </a:p>
          <a:p>
            <a:r>
              <a:rPr lang="en-US" dirty="0" smtClean="0"/>
              <a:t>SECONDARY PREVENTION: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Early detection through screening</a:t>
            </a:r>
          </a:p>
          <a:p>
            <a:pPr marL="0" indent="0">
              <a:buNone/>
            </a:pPr>
            <a:r>
              <a:rPr lang="en-US" dirty="0"/>
              <a:t>	T</a:t>
            </a:r>
            <a:r>
              <a:rPr lang="en-US" dirty="0" smtClean="0"/>
              <a:t>/t by radical surgery and radiotherapy</a:t>
            </a:r>
            <a:endParaRPr lang="en-IN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prognosis depends upon the stage of the disease at detection and treatment.</a:t>
            </a:r>
          </a:p>
        </p:txBody>
      </p:sp>
    </p:spTree>
    <p:extLst>
      <p:ext uri="{BB962C8B-B14F-4D97-AF65-F5344CB8AC3E}">
        <p14:creationId xmlns:p14="http://schemas.microsoft.com/office/powerpoint/2010/main" val="1210436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cancer among women in developing and developed countries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cause of death from cancer</a:t>
            </a:r>
          </a:p>
          <a:p>
            <a:r>
              <a:rPr lang="en-US" dirty="0" smtClean="0"/>
              <a:t>Mortality rate being 12.7 per lac population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454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RISK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AGE- between 35 and 50</a:t>
            </a:r>
          </a:p>
          <a:p>
            <a:r>
              <a:rPr lang="en-US" dirty="0" smtClean="0"/>
              <a:t>FAMILY HISTORY</a:t>
            </a:r>
          </a:p>
          <a:p>
            <a:r>
              <a:rPr lang="en-US" dirty="0" smtClean="0"/>
              <a:t>PARITY- delayed or nulliparous</a:t>
            </a:r>
          </a:p>
          <a:p>
            <a:r>
              <a:rPr lang="en-US" dirty="0" smtClean="0"/>
              <a:t>AGE AT MENARCHE &amp; MENOPAUSE- early menarche and late menopause</a:t>
            </a:r>
          </a:p>
          <a:p>
            <a:r>
              <a:rPr lang="en-US" dirty="0" smtClean="0"/>
              <a:t>HORMONAL FACTORS- high </a:t>
            </a:r>
            <a:r>
              <a:rPr lang="en-US" dirty="0" err="1" smtClean="0"/>
              <a:t>oestrogen</a:t>
            </a:r>
            <a:r>
              <a:rPr lang="en-US" dirty="0" smtClean="0"/>
              <a:t> and progesterone  levels</a:t>
            </a:r>
          </a:p>
          <a:p>
            <a:r>
              <a:rPr lang="en-US" dirty="0" smtClean="0"/>
              <a:t>PRIOR BREAST BIOPSY</a:t>
            </a:r>
          </a:p>
          <a:p>
            <a:r>
              <a:rPr lang="en-US" dirty="0" smtClean="0"/>
              <a:t>DIET – High fat intake and obesity</a:t>
            </a:r>
          </a:p>
          <a:p>
            <a:r>
              <a:rPr lang="en-US" dirty="0" smtClean="0"/>
              <a:t>SOCIO- ECONOMIC STATUS- Higher Socio- economic groups</a:t>
            </a:r>
          </a:p>
          <a:p>
            <a:r>
              <a:rPr lang="en-US" dirty="0" smtClean="0"/>
              <a:t>OTHERS- Radiation, OCP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4944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PRIMARY PREVENTION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/>
              <a:t>Elimination of risk factors</a:t>
            </a:r>
          </a:p>
          <a:p>
            <a:pPr marL="0" indent="0">
              <a:buNone/>
            </a:pPr>
            <a:r>
              <a:rPr lang="en-US" dirty="0" smtClean="0"/>
              <a:t>	Cancer education</a:t>
            </a:r>
          </a:p>
          <a:p>
            <a:pPr marL="0" indent="0">
              <a:buNone/>
            </a:pPr>
            <a:r>
              <a:rPr lang="en-US" dirty="0" smtClean="0"/>
              <a:t>	Reducing fat intake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SECONDARY PREVENTION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Early diagnosis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treatment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Removal of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r>
              <a:rPr lang="en-US" dirty="0" smtClean="0">
                <a:solidFill>
                  <a:srgbClr val="FF0000"/>
                </a:solidFill>
              </a:rPr>
              <a:t> early is more likely to be curative than removal </a:t>
            </a:r>
            <a:r>
              <a:rPr lang="en-US" smtClean="0">
                <a:solidFill>
                  <a:srgbClr val="FF0000"/>
                </a:solidFill>
              </a:rPr>
              <a:t>at a later </a:t>
            </a:r>
            <a:r>
              <a:rPr lang="en-US" dirty="0" smtClean="0">
                <a:solidFill>
                  <a:srgbClr val="FF0000"/>
                </a:solidFill>
              </a:rPr>
              <a:t>stage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cer nazar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4" y="-1"/>
            <a:ext cx="9130756" cy="674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11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India, it is estimated to be </a:t>
            </a:r>
            <a:r>
              <a:rPr lang="en-US" dirty="0">
                <a:solidFill>
                  <a:srgbClr val="FF0000"/>
                </a:solidFill>
              </a:rPr>
              <a:t>2 to 2.5 </a:t>
            </a:r>
            <a:r>
              <a:rPr lang="en-US" dirty="0"/>
              <a:t>million cases existing at any given point of time with about </a:t>
            </a:r>
            <a:r>
              <a:rPr lang="en-US" dirty="0">
                <a:solidFill>
                  <a:srgbClr val="FF0000"/>
                </a:solidFill>
              </a:rPr>
              <a:t>7 lakh new cases </a:t>
            </a:r>
            <a:r>
              <a:rPr lang="en-US" dirty="0"/>
              <a:t>being added every year, </a:t>
            </a:r>
            <a:r>
              <a:rPr lang="en-US" dirty="0">
                <a:solidFill>
                  <a:srgbClr val="FF0000"/>
                </a:solidFill>
              </a:rPr>
              <a:t>killing nearly 3 lakhs </a:t>
            </a:r>
            <a:r>
              <a:rPr lang="en-US" dirty="0"/>
              <a:t>of people every year only due to cancer.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471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Westernization trends</a:t>
            </a:r>
          </a:p>
          <a:p>
            <a:r>
              <a:rPr lang="en-US" dirty="0" smtClean="0"/>
              <a:t>Time trends</a:t>
            </a:r>
          </a:p>
          <a:p>
            <a:r>
              <a:rPr lang="en-US" dirty="0" smtClean="0"/>
              <a:t>Cancer pattern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007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CHEMICAL</a:t>
            </a:r>
          </a:p>
          <a:p>
            <a:r>
              <a:rPr lang="en-US" dirty="0" smtClean="0"/>
              <a:t>BIOLOGICAL</a:t>
            </a:r>
          </a:p>
          <a:p>
            <a:r>
              <a:rPr lang="en-US" dirty="0" smtClean="0"/>
              <a:t>SOCIO ENVIRONMENTAL</a:t>
            </a:r>
          </a:p>
          <a:p>
            <a:r>
              <a:rPr lang="en-US" dirty="0" smtClean="0"/>
              <a:t>NUTRITIONAL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659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GENETIC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HABITS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13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ENVIROMENTAL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POLLUTION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6949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PIDEMIOLOGY OF CHRONIC NON COMMUNICABLE DISEASES AND CONDI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0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772</Words>
  <Application>Microsoft Office PowerPoint</Application>
  <PresentationFormat>On-screen Show (4:3)</PresentationFormat>
  <Paragraphs>149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INDIA</vt:lpstr>
      <vt:lpstr>TRENDS</vt:lpstr>
      <vt:lpstr>AGENT FACTORS</vt:lpstr>
      <vt:lpstr>HOST FACTORS</vt:lpstr>
      <vt:lpstr>ENVIROMENTAL FACTORS</vt:lpstr>
      <vt:lpstr>PowerPoint Presentation</vt:lpstr>
      <vt:lpstr>PRIMARY PREVENTION</vt:lpstr>
      <vt:lpstr>PowerPoint Presentation</vt:lpstr>
      <vt:lpstr>SECONDARY PREVENTION</vt:lpstr>
      <vt:lpstr>CANCER SCREENING</vt:lpstr>
      <vt:lpstr>Methods of cancer screening</vt:lpstr>
      <vt:lpstr>PowerPoint Presentation</vt:lpstr>
      <vt:lpstr>Visual inspection based screening test</vt:lpstr>
      <vt:lpstr>To sensitize the community</vt:lpstr>
      <vt:lpstr>Screening for breast cancer</vt:lpstr>
      <vt:lpstr>Screening for lung cancer</vt:lpstr>
      <vt:lpstr>Epidemiology of oral cancer</vt:lpstr>
      <vt:lpstr>Epidemiological features</vt:lpstr>
      <vt:lpstr>PREVENTION</vt:lpstr>
      <vt:lpstr>Cancer of the cervix</vt:lpstr>
      <vt:lpstr>NATURAL HISTORY</vt:lpstr>
      <vt:lpstr>RISK FACTORS</vt:lpstr>
      <vt:lpstr>PREVENTION &amp; CONTROL</vt:lpstr>
      <vt:lpstr>BREAST CANCER</vt:lpstr>
      <vt:lpstr>RISK FACTORS</vt:lpstr>
      <vt:lpstr>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Lib Lab One</cp:lastModifiedBy>
  <cp:revision>31</cp:revision>
  <dcterms:created xsi:type="dcterms:W3CDTF">2006-08-16T00:00:00Z</dcterms:created>
  <dcterms:modified xsi:type="dcterms:W3CDTF">2021-11-03T10:48:41Z</dcterms:modified>
</cp:coreProperties>
</file>