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77" r:id="rId3"/>
    <p:sldId id="278" r:id="rId4"/>
    <p:sldId id="279" r:id="rId5"/>
    <p:sldId id="280" r:id="rId6"/>
    <p:sldId id="281" r:id="rId7"/>
    <p:sldId id="257" r:id="rId8"/>
    <p:sldId id="258" r:id="rId9"/>
    <p:sldId id="260" r:id="rId10"/>
    <p:sldId id="266" r:id="rId11"/>
    <p:sldId id="270" r:id="rId12"/>
    <p:sldId id="290" r:id="rId13"/>
    <p:sldId id="275" r:id="rId14"/>
    <p:sldId id="271" r:id="rId15"/>
    <p:sldId id="276" r:id="rId16"/>
    <p:sldId id="272" r:id="rId17"/>
    <p:sldId id="273" r:id="rId18"/>
    <p:sldId id="282" r:id="rId19"/>
    <p:sldId id="274" r:id="rId20"/>
    <p:sldId id="284" r:id="rId21"/>
    <p:sldId id="269" r:id="rId22"/>
    <p:sldId id="259" r:id="rId23"/>
    <p:sldId id="293" r:id="rId24"/>
    <p:sldId id="286" r:id="rId25"/>
    <p:sldId id="294" r:id="rId26"/>
    <p:sldId id="287" r:id="rId27"/>
    <p:sldId id="295" r:id="rId28"/>
    <p:sldId id="297" r:id="rId29"/>
    <p:sldId id="288" r:id="rId30"/>
    <p:sldId id="289" r:id="rId31"/>
    <p:sldId id="285" r:id="rId32"/>
    <p:sldId id="283" r:id="rId33"/>
    <p:sldId id="261" r:id="rId34"/>
    <p:sldId id="267" r:id="rId35"/>
    <p:sldId id="298" r:id="rId36"/>
    <p:sldId id="299" r:id="rId37"/>
    <p:sldId id="300" r:id="rId38"/>
    <p:sldId id="301" r:id="rId39"/>
    <p:sldId id="302" r:id="rId40"/>
    <p:sldId id="303" r:id="rId41"/>
    <p:sldId id="305" r:id="rId42"/>
    <p:sldId id="306" r:id="rId43"/>
    <p:sldId id="307" r:id="rId44"/>
    <p:sldId id="308" r:id="rId45"/>
    <p:sldId id="309" r:id="rId46"/>
    <p:sldId id="310" r:id="rId47"/>
    <p:sldId id="262" r:id="rId48"/>
    <p:sldId id="263" r:id="rId49"/>
    <p:sldId id="264" r:id="rId50"/>
    <p:sldId id="26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4660"/>
  </p:normalViewPr>
  <p:slideViewPr>
    <p:cSldViewPr>
      <p:cViewPr varScale="1">
        <p:scale>
          <a:sx n="86" d="100"/>
          <a:sy n="86" d="100"/>
        </p:scale>
        <p:origin x="124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C4B587-7C21-4A78-8052-ADDD0628FD9E}" type="datetimeFigureOut">
              <a:rPr lang="en-US" smtClean="0"/>
              <a:pPr/>
              <a:t>9/21/2019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5D7252-2731-459E-A2FE-AD22310ED59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B5D7252-2731-459E-A2FE-AD22310ED590}" type="slidenum">
              <a:rPr lang="en-GB" smtClean="0"/>
              <a:pPr/>
              <a:t>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B5D7252-2731-459E-A2FE-AD22310ED590}" type="slidenum">
              <a:rPr lang="en-GB" smtClean="0"/>
              <a:pPr/>
              <a:t>27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444193E-9590-4CF9-BFA0-2AC9D2F79F9E}" type="datetimeFigureOut">
              <a:rPr lang="en-US" smtClean="0"/>
              <a:pPr/>
              <a:t>9/21/2019</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2DD4D4E-5FC9-462F-9032-1C2969374AB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4193E-9590-4CF9-BFA0-2AC9D2F79F9E}" type="datetimeFigureOut">
              <a:rPr lang="en-US" smtClean="0"/>
              <a:pPr/>
              <a:t>9/21/2019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DD4D4E-5FC9-462F-9032-1C2969374AB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4193E-9590-4CF9-BFA0-2AC9D2F79F9E}" type="datetimeFigureOut">
              <a:rPr lang="en-US" smtClean="0"/>
              <a:pPr/>
              <a:t>9/21/2019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DD4D4E-5FC9-462F-9032-1C2969374AB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4193E-9590-4CF9-BFA0-2AC9D2F79F9E}" type="datetimeFigureOut">
              <a:rPr lang="en-US" smtClean="0"/>
              <a:pPr/>
              <a:t>9/21/2019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DD4D4E-5FC9-462F-9032-1C2969374AB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44193E-9590-4CF9-BFA0-2AC9D2F79F9E}" type="datetimeFigureOut">
              <a:rPr lang="en-US" smtClean="0"/>
              <a:pPr/>
              <a:t>9/21/2019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DD4D4E-5FC9-462F-9032-1C2969374AB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44193E-9590-4CF9-BFA0-2AC9D2F79F9E}" type="datetimeFigureOut">
              <a:rPr lang="en-US" smtClean="0"/>
              <a:pPr/>
              <a:t>9/21/2019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DD4D4E-5FC9-462F-9032-1C2969374AB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44193E-9590-4CF9-BFA0-2AC9D2F79F9E}" type="datetimeFigureOut">
              <a:rPr lang="en-US" smtClean="0"/>
              <a:pPr/>
              <a:t>9/21/2019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DD4D4E-5FC9-462F-9032-1C2969374AB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44193E-9590-4CF9-BFA0-2AC9D2F79F9E}" type="datetimeFigureOut">
              <a:rPr lang="en-US" smtClean="0"/>
              <a:pPr/>
              <a:t>9/21/2019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DD4D4E-5FC9-462F-9032-1C2969374AB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44193E-9590-4CF9-BFA0-2AC9D2F79F9E}" type="datetimeFigureOut">
              <a:rPr lang="en-US" smtClean="0"/>
              <a:pPr/>
              <a:t>9/21/2019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DD4D4E-5FC9-462F-9032-1C2969374AB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44193E-9590-4CF9-BFA0-2AC9D2F79F9E}" type="datetimeFigureOut">
              <a:rPr lang="en-US" smtClean="0"/>
              <a:pPr/>
              <a:t>9/21/2019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DD4D4E-5FC9-462F-9032-1C2969374AB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44193E-9590-4CF9-BFA0-2AC9D2F79F9E}" type="datetimeFigureOut">
              <a:rPr lang="en-US" smtClean="0"/>
              <a:pPr/>
              <a:t>9/21/2019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72DD4D4E-5FC9-462F-9032-1C2969374AB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44193E-9590-4CF9-BFA0-2AC9D2F79F9E}" type="datetimeFigureOut">
              <a:rPr lang="en-US" smtClean="0"/>
              <a:pPr/>
              <a:t>9/21/2019</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DD4D4E-5FC9-462F-9032-1C2969374AB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Carbon" TargetMode="External"/><Relationship Id="rId3" Type="http://schemas.openxmlformats.org/officeDocument/2006/relationships/hyperlink" Target="http://en.wikipedia.org/wiki/Organic_compound" TargetMode="External"/><Relationship Id="rId7" Type="http://schemas.openxmlformats.org/officeDocument/2006/relationships/hyperlink" Target="http://en.wikipedia.org/wiki/Hydrogen" TargetMode="External"/><Relationship Id="rId2" Type="http://schemas.openxmlformats.org/officeDocument/2006/relationships/hyperlink" Target="http://en.wikipedia.org/wiki/Chemistry" TargetMode="External"/><Relationship Id="rId1" Type="http://schemas.openxmlformats.org/officeDocument/2006/relationships/slideLayout" Target="../slideLayouts/slideLayout2.xml"/><Relationship Id="rId6" Type="http://schemas.openxmlformats.org/officeDocument/2006/relationships/hyperlink" Target="http://en.wikipedia.org/wiki/Oxygen" TargetMode="External"/><Relationship Id="rId5" Type="http://schemas.openxmlformats.org/officeDocument/2006/relationships/hyperlink" Target="http://en.wikipedia.org/wiki/Functional_group" TargetMode="External"/><Relationship Id="rId4" Type="http://schemas.openxmlformats.org/officeDocument/2006/relationships/hyperlink" Target="http://en.wikipedia.org/wiki/Hydroxyl" TargetMode="External"/><Relationship Id="rId9"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8000" dirty="0" smtClean="0"/>
              <a:t>BIOCHEMISTRY</a:t>
            </a:r>
            <a:r>
              <a:rPr lang="en-US" dirty="0" smtClean="0"/>
              <a:t>						</a:t>
            </a:r>
            <a:endParaRPr lang="en-GB" dirty="0"/>
          </a:p>
        </p:txBody>
      </p:sp>
      <p:sp>
        <p:nvSpPr>
          <p:cNvPr id="3" name="Subtitle 2"/>
          <p:cNvSpPr>
            <a:spLocks noGrp="1"/>
          </p:cNvSpPr>
          <p:nvPr>
            <p:ph type="subTitle" idx="1"/>
          </p:nvPr>
        </p:nvSpPr>
        <p:spPr>
          <a:xfrm>
            <a:off x="533400" y="3352800"/>
            <a:ext cx="7854696" cy="2667000"/>
          </a:xfrm>
        </p:spPr>
        <p:txBody>
          <a:bodyPr>
            <a:normAutofit/>
          </a:bodyPr>
          <a:lstStyle/>
          <a:p>
            <a:r>
              <a:rPr lang="en-US" sz="3600" dirty="0" smtClean="0">
                <a:solidFill>
                  <a:schemeClr val="accent2">
                    <a:lumMod val="40000"/>
                    <a:lumOff val="60000"/>
                  </a:schemeClr>
                </a:solidFill>
              </a:rPr>
              <a:t>THE CHEMISTRY OF LIFE</a:t>
            </a:r>
          </a:p>
          <a:p>
            <a:endParaRPr lang="en-US" sz="3600" dirty="0"/>
          </a:p>
          <a:p>
            <a:pPr algn="l"/>
            <a:r>
              <a:rPr lang="en-GB" sz="1600" dirty="0" err="1" smtClean="0"/>
              <a:t>Dr.</a:t>
            </a:r>
            <a:r>
              <a:rPr lang="en-GB" sz="1600" dirty="0" smtClean="0"/>
              <a:t> DEEPA  G.S.</a:t>
            </a:r>
          </a:p>
          <a:p>
            <a:pPr algn="l"/>
            <a:r>
              <a:rPr lang="en-GB" sz="1600" dirty="0" smtClean="0"/>
              <a:t>Assistant Professor</a:t>
            </a:r>
          </a:p>
          <a:p>
            <a:pPr algn="l"/>
            <a:r>
              <a:rPr lang="en-GB" sz="1600" dirty="0" smtClean="0"/>
              <a:t>Dept. of Physiology and Biochemistry</a:t>
            </a:r>
            <a:endParaRPr lang="en-GB" sz="1600" dirty="0" smtClean="0"/>
          </a:p>
          <a:p>
            <a:endParaRPr lang="en-GB" sz="1600" dirty="0" smtClean="0"/>
          </a:p>
          <a:p>
            <a:endParaRPr lang="en-GB"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5" name="Content Placeholder 4"/>
          <p:cNvSpPr>
            <a:spLocks noGrp="1"/>
          </p:cNvSpPr>
          <p:nvPr>
            <p:ph idx="1"/>
          </p:nvPr>
        </p:nvSpPr>
        <p:spPr/>
        <p:txBody>
          <a:bodyPr/>
          <a:lstStyle/>
          <a:p>
            <a:pPr>
              <a:buNone/>
            </a:pPr>
            <a:r>
              <a:rPr lang="en-US" dirty="0" smtClean="0"/>
              <a:t>  Glucose (</a:t>
            </a:r>
            <a:r>
              <a:rPr lang="en-US" dirty="0" err="1" smtClean="0"/>
              <a:t>aldose</a:t>
            </a:r>
            <a:r>
              <a:rPr lang="en-US" dirty="0" smtClean="0"/>
              <a:t>)              Fructose (</a:t>
            </a:r>
            <a:r>
              <a:rPr lang="en-US" dirty="0" err="1" smtClean="0"/>
              <a:t>ketose</a:t>
            </a:r>
            <a:r>
              <a:rPr lang="en-US" dirty="0" smtClean="0"/>
              <a:t>)</a:t>
            </a:r>
          </a:p>
          <a:p>
            <a:pPr>
              <a:buNone/>
            </a:pPr>
            <a:endParaRPr lang="en-GB" dirty="0"/>
          </a:p>
        </p:txBody>
      </p:sp>
      <p:pic>
        <p:nvPicPr>
          <p:cNvPr id="6" name="Picture 2"/>
          <p:cNvPicPr>
            <a:picLocks noChangeAspect="1" noChangeArrowheads="1"/>
          </p:cNvPicPr>
          <p:nvPr/>
        </p:nvPicPr>
        <p:blipFill>
          <a:blip r:embed="rId2"/>
          <a:srcRect/>
          <a:stretch>
            <a:fillRect/>
          </a:stretch>
        </p:blipFill>
        <p:spPr bwMode="auto">
          <a:xfrm>
            <a:off x="457200" y="2362200"/>
            <a:ext cx="2686050" cy="3171825"/>
          </a:xfrm>
          <a:prstGeom prst="rect">
            <a:avLst/>
          </a:prstGeom>
          <a:noFill/>
          <a:ln w="9525">
            <a:noFill/>
            <a:miter lim="800000"/>
            <a:headEnd/>
            <a:tailEnd/>
          </a:ln>
        </p:spPr>
      </p:pic>
      <p:pic>
        <p:nvPicPr>
          <p:cNvPr id="7" name="Picture 2"/>
          <p:cNvPicPr>
            <a:picLocks noChangeAspect="1" noChangeArrowheads="1"/>
          </p:cNvPicPr>
          <p:nvPr/>
        </p:nvPicPr>
        <p:blipFill>
          <a:blip r:embed="rId3"/>
          <a:srcRect/>
          <a:stretch>
            <a:fillRect/>
          </a:stretch>
        </p:blipFill>
        <p:spPr bwMode="auto">
          <a:xfrm>
            <a:off x="5029200" y="2438400"/>
            <a:ext cx="19812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70000" lnSpcReduction="20000"/>
          </a:bodyPr>
          <a:lstStyle/>
          <a:p>
            <a:pPr>
              <a:buNone/>
            </a:pPr>
            <a:r>
              <a:rPr lang="en-US" sz="3100" dirty="0" smtClean="0"/>
              <a:t>General properties:</a:t>
            </a:r>
          </a:p>
          <a:p>
            <a:pPr>
              <a:buNone/>
            </a:pPr>
            <a:r>
              <a:rPr lang="en-US" sz="3100" dirty="0" smtClean="0"/>
              <a:t>1.They are colourless crystalline compounds having sweet taste</a:t>
            </a:r>
          </a:p>
          <a:p>
            <a:endParaRPr lang="en-US" sz="3100" dirty="0" smtClean="0"/>
          </a:p>
          <a:p>
            <a:pPr>
              <a:buNone/>
            </a:pPr>
            <a:r>
              <a:rPr lang="en-US" sz="3100" dirty="0" smtClean="0"/>
              <a:t>2. Chemically they are derivatives of poly </a:t>
            </a:r>
            <a:r>
              <a:rPr lang="en-US" sz="3100" dirty="0" err="1" smtClean="0"/>
              <a:t>hydric</a:t>
            </a:r>
            <a:r>
              <a:rPr lang="en-US" sz="3100" dirty="0" smtClean="0"/>
              <a:t> alcohol</a:t>
            </a:r>
          </a:p>
          <a:p>
            <a:endParaRPr lang="en-US" sz="3100" dirty="0" smtClean="0"/>
          </a:p>
          <a:p>
            <a:pPr>
              <a:buNone/>
            </a:pPr>
            <a:r>
              <a:rPr lang="en-US" sz="3100" dirty="0" smtClean="0"/>
              <a:t>     In </a:t>
            </a:r>
            <a:r>
              <a:rPr lang="en-US" sz="3100" dirty="0" smtClean="0">
                <a:hlinkClick r:id="rId2" action="ppaction://hlinkfile" tooltip="Chemistry"/>
              </a:rPr>
              <a:t>chemistry</a:t>
            </a:r>
            <a:r>
              <a:rPr lang="en-US" sz="3100" dirty="0" smtClean="0"/>
              <a:t>, an </a:t>
            </a:r>
            <a:r>
              <a:rPr lang="en-US" sz="3100" b="1" dirty="0" smtClean="0"/>
              <a:t>alcohol</a:t>
            </a:r>
            <a:r>
              <a:rPr lang="en-US" sz="3100" dirty="0" smtClean="0"/>
              <a:t> is any </a:t>
            </a:r>
            <a:r>
              <a:rPr lang="en-US" sz="3100" dirty="0" smtClean="0">
                <a:hlinkClick r:id="rId3" action="ppaction://hlinkfile" tooltip="Organic compound"/>
              </a:rPr>
              <a:t>organic compound</a:t>
            </a:r>
            <a:r>
              <a:rPr lang="en-US" sz="3100" dirty="0" smtClean="0"/>
              <a:t> in which a </a:t>
            </a:r>
          </a:p>
          <a:p>
            <a:pPr>
              <a:buNone/>
            </a:pPr>
            <a:r>
              <a:rPr lang="en-US" sz="3100" dirty="0" smtClean="0">
                <a:hlinkClick r:id="rId4" action="ppaction://hlinkfile" tooltip="Hydroxyl"/>
              </a:rPr>
              <a:t>     hydroxyl</a:t>
            </a:r>
            <a:r>
              <a:rPr lang="en-US" sz="3100" dirty="0" smtClean="0"/>
              <a:t> </a:t>
            </a:r>
            <a:r>
              <a:rPr lang="en-US" sz="3100" dirty="0" smtClean="0">
                <a:hlinkClick r:id="rId5" action="ppaction://hlinkfile" tooltip="Functional group"/>
              </a:rPr>
              <a:t>functional group</a:t>
            </a:r>
            <a:r>
              <a:rPr lang="en-US" sz="3100" dirty="0" smtClean="0"/>
              <a:t> (-</a:t>
            </a:r>
            <a:r>
              <a:rPr lang="en-US" sz="3100" dirty="0" smtClean="0">
                <a:hlinkClick r:id="rId6" action="ppaction://hlinkfile" tooltip="Oxygen"/>
              </a:rPr>
              <a:t>O</a:t>
            </a:r>
            <a:r>
              <a:rPr lang="en-US" sz="3100" dirty="0" smtClean="0">
                <a:hlinkClick r:id="rId7" action="ppaction://hlinkfile" tooltip="Hydrogen"/>
              </a:rPr>
              <a:t>H</a:t>
            </a:r>
            <a:r>
              <a:rPr lang="en-US" sz="3100" dirty="0" smtClean="0"/>
              <a:t>) is bound to a </a:t>
            </a:r>
            <a:r>
              <a:rPr lang="en-US" sz="3100" dirty="0" smtClean="0">
                <a:hlinkClick r:id="rId8" action="ppaction://hlinkfile" tooltip="Carbon"/>
              </a:rPr>
              <a:t>carbon</a:t>
            </a:r>
            <a:r>
              <a:rPr lang="en-US" sz="3100" dirty="0" smtClean="0"/>
              <a:t> atom, </a:t>
            </a:r>
          </a:p>
          <a:p>
            <a:pPr>
              <a:buNone/>
            </a:pPr>
            <a:r>
              <a:rPr lang="en-US" sz="3100" dirty="0" smtClean="0"/>
              <a:t>    usually connected to other carbon or hydrogen atoms.</a:t>
            </a:r>
          </a:p>
          <a:p>
            <a:endParaRPr lang="en-US" sz="3100" dirty="0" smtClean="0"/>
          </a:p>
          <a:p>
            <a:endParaRPr lang="en-US" sz="3100" dirty="0" smtClean="0"/>
          </a:p>
          <a:p>
            <a:endParaRPr lang="en-US" dirty="0" smtClean="0"/>
          </a:p>
          <a:p>
            <a:pPr>
              <a:buNone/>
            </a:pPr>
            <a:r>
              <a:rPr lang="en-US" dirty="0" smtClean="0"/>
              <a:t>                           </a:t>
            </a:r>
            <a:endParaRPr lang="en-GB" dirty="0" smtClean="0"/>
          </a:p>
          <a:p>
            <a:pPr>
              <a:buNone/>
            </a:pPr>
            <a:endParaRPr lang="en-US" dirty="0" smtClean="0"/>
          </a:p>
          <a:p>
            <a:pPr>
              <a:buNone/>
            </a:pPr>
            <a:endParaRPr lang="en-GB" dirty="0"/>
          </a:p>
        </p:txBody>
      </p:sp>
      <p:pic>
        <p:nvPicPr>
          <p:cNvPr id="4" name="Content Placeholder 3" descr="185px-Alcohol_general_svg.png"/>
          <p:cNvPicPr>
            <a:picLocks noChangeAspect="1"/>
          </p:cNvPicPr>
          <p:nvPr/>
        </p:nvPicPr>
        <p:blipFill>
          <a:blip r:embed="rId9"/>
          <a:stretch>
            <a:fillRect/>
          </a:stretch>
        </p:blipFill>
        <p:spPr>
          <a:xfrm>
            <a:off x="2819400" y="4724400"/>
            <a:ext cx="2057400" cy="14600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wipe(down)">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7" name="Content Placeholder 6"/>
          <p:cNvSpPr>
            <a:spLocks noGrp="1"/>
          </p:cNvSpPr>
          <p:nvPr>
            <p:ph idx="1"/>
          </p:nvPr>
        </p:nvSpPr>
        <p:spPr/>
        <p:txBody>
          <a:bodyPr/>
          <a:lstStyle/>
          <a:p>
            <a:pPr>
              <a:buNone/>
            </a:pPr>
            <a:r>
              <a:rPr lang="en-US" dirty="0" smtClean="0"/>
              <a:t>3.Formation of esters</a:t>
            </a:r>
          </a:p>
          <a:p>
            <a:r>
              <a:rPr lang="en-US" dirty="0" smtClean="0"/>
              <a:t>Hydroxyl groups of sugars can be </a:t>
            </a:r>
            <a:r>
              <a:rPr lang="en-US" dirty="0" err="1" smtClean="0"/>
              <a:t>esterified</a:t>
            </a:r>
            <a:r>
              <a:rPr lang="en-US" dirty="0" smtClean="0"/>
              <a:t> to form </a:t>
            </a:r>
            <a:r>
              <a:rPr lang="en-US" dirty="0" err="1" smtClean="0"/>
              <a:t>acetates,propionates,benzoates,phosphates</a:t>
            </a:r>
            <a:endParaRPr lang="en-US" dirty="0" smtClean="0"/>
          </a:p>
          <a:p>
            <a:r>
              <a:rPr lang="en-US" dirty="0" smtClean="0"/>
              <a:t>Sugar phosphates are of great physiological importance.</a:t>
            </a:r>
          </a:p>
          <a:p>
            <a:r>
              <a:rPr lang="en-US" dirty="0" smtClean="0"/>
              <a:t>Metabolism of sugars inside the body starts with </a:t>
            </a:r>
            <a:r>
              <a:rPr lang="en-US" dirty="0" err="1" smtClean="0"/>
              <a:t>phosphorylation</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3074" name="Picture 2"/>
          <p:cNvPicPr>
            <a:picLocks noGrp="1" noChangeAspect="1" noChangeArrowheads="1"/>
          </p:cNvPicPr>
          <p:nvPr>
            <p:ph idx="1"/>
          </p:nvPr>
        </p:nvPicPr>
        <p:blipFill>
          <a:blip r:embed="rId2"/>
          <a:srcRect/>
          <a:stretch>
            <a:fillRect/>
          </a:stretch>
        </p:blipFill>
        <p:spPr bwMode="auto">
          <a:xfrm>
            <a:off x="533400" y="-228600"/>
            <a:ext cx="8382000" cy="655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a:buNone/>
            </a:pPr>
            <a:r>
              <a:rPr lang="en-US" dirty="0" smtClean="0"/>
              <a:t>4.Reducing power:</a:t>
            </a:r>
          </a:p>
          <a:p>
            <a:pPr>
              <a:buNone/>
            </a:pPr>
            <a:r>
              <a:rPr lang="en-US" dirty="0" smtClean="0"/>
              <a:t>        By virtue of aldehyde and ketone groups they are powerful </a:t>
            </a:r>
          </a:p>
          <a:p>
            <a:pPr>
              <a:buNone/>
            </a:pPr>
            <a:r>
              <a:rPr lang="en-US" dirty="0" smtClean="0"/>
              <a:t>        reducing  agents, reduce to corresponding  alcohol</a:t>
            </a:r>
          </a:p>
          <a:p>
            <a:pPr>
              <a:buNone/>
            </a:pPr>
            <a:r>
              <a:rPr lang="en-US" dirty="0" smtClean="0"/>
              <a:t>        Osmotic effect of </a:t>
            </a:r>
            <a:r>
              <a:rPr lang="en-US" dirty="0" err="1" smtClean="0"/>
              <a:t>sorbitol</a:t>
            </a:r>
            <a:r>
              <a:rPr lang="en-US" dirty="0" smtClean="0"/>
              <a:t> and </a:t>
            </a:r>
            <a:r>
              <a:rPr lang="en-US" dirty="0" err="1" smtClean="0"/>
              <a:t>dulcitol</a:t>
            </a:r>
            <a:r>
              <a:rPr lang="en-US" dirty="0" smtClean="0"/>
              <a:t> leads to cataract </a:t>
            </a:r>
          </a:p>
          <a:p>
            <a:pPr>
              <a:buNone/>
            </a:pPr>
            <a:r>
              <a:rPr lang="en-US" dirty="0" smtClean="0"/>
              <a:t>         peripheral neuropathy when in excess</a:t>
            </a:r>
          </a:p>
          <a:p>
            <a:pPr>
              <a:buNone/>
            </a:pPr>
            <a:r>
              <a:rPr lang="en-US" dirty="0" smtClean="0"/>
              <a:t>5.Isomerism:</a:t>
            </a:r>
          </a:p>
          <a:p>
            <a:pPr>
              <a:buNone/>
            </a:pPr>
            <a:r>
              <a:rPr lang="en-US" dirty="0" smtClean="0"/>
              <a:t>        Due to the presence of asymmetric carbon atom they remain </a:t>
            </a:r>
          </a:p>
          <a:p>
            <a:pPr>
              <a:buNone/>
            </a:pPr>
            <a:r>
              <a:rPr lang="en-US" dirty="0" smtClean="0"/>
              <a:t>        in different isomeric forms</a:t>
            </a:r>
          </a:p>
          <a:p>
            <a:pPr>
              <a:buNone/>
            </a:pPr>
            <a:r>
              <a:rPr lang="en-US" dirty="0" smtClean="0"/>
              <a:t>6. Optical rotation:</a:t>
            </a:r>
          </a:p>
          <a:p>
            <a:pPr>
              <a:buNone/>
            </a:pPr>
            <a:r>
              <a:rPr lang="en-US" dirty="0" smtClean="0"/>
              <a:t>       They may exist in dextro (+)or laevo(-) forms</a:t>
            </a:r>
          </a:p>
          <a:p>
            <a:pPr>
              <a:buNone/>
            </a:pPr>
            <a:r>
              <a:rPr lang="en-US" dirty="0" smtClean="0"/>
              <a:t>7.Condensation:</a:t>
            </a:r>
          </a:p>
          <a:p>
            <a:pPr>
              <a:buNone/>
            </a:pPr>
            <a:r>
              <a:rPr lang="en-US" dirty="0" smtClean="0"/>
              <a:t>        Condense and form bigger polysaccharides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098" name="Picture 2"/>
          <p:cNvPicPr>
            <a:picLocks noGrp="1" noChangeAspect="1" noChangeArrowheads="1"/>
          </p:cNvPicPr>
          <p:nvPr>
            <p:ph idx="1"/>
          </p:nvPr>
        </p:nvPicPr>
        <p:blipFill>
          <a:blip r:embed="rId2"/>
          <a:srcRect/>
          <a:stretch>
            <a:fillRect/>
          </a:stretch>
        </p:blipFill>
        <p:spPr bwMode="auto">
          <a:xfrm>
            <a:off x="1371600" y="1600200"/>
            <a:ext cx="5562600" cy="4190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pPr>
              <a:buNone/>
            </a:pPr>
            <a:r>
              <a:rPr lang="en-US" dirty="0" smtClean="0"/>
              <a:t>8.Formation of glycosides:</a:t>
            </a:r>
          </a:p>
          <a:p>
            <a:pPr>
              <a:buNone/>
            </a:pPr>
            <a:r>
              <a:rPr lang="en-US" dirty="0" smtClean="0"/>
              <a:t>   Glycoside-Replaceable hydrogen atom from a sugar substituted with other </a:t>
            </a:r>
            <a:r>
              <a:rPr lang="en-US" dirty="0" err="1" smtClean="0"/>
              <a:t>radicle</a:t>
            </a:r>
            <a:endParaRPr lang="en-US" dirty="0" smtClean="0"/>
          </a:p>
          <a:p>
            <a:pPr>
              <a:buNone/>
            </a:pPr>
            <a:r>
              <a:rPr lang="en-US" dirty="0" smtClean="0"/>
              <a:t>   eg: </a:t>
            </a:r>
            <a:r>
              <a:rPr lang="en-US" dirty="0" err="1" smtClean="0"/>
              <a:t>phlorizin</a:t>
            </a:r>
            <a:r>
              <a:rPr lang="en-US" dirty="0" smtClean="0"/>
              <a:t>  (glucose+ </a:t>
            </a:r>
            <a:r>
              <a:rPr lang="en-US" dirty="0" err="1" smtClean="0"/>
              <a:t>phloretin</a:t>
            </a:r>
            <a:r>
              <a:rPr lang="en-US" dirty="0" smtClean="0"/>
              <a:t>)</a:t>
            </a:r>
          </a:p>
          <a:p>
            <a:pPr>
              <a:buNone/>
            </a:pPr>
            <a:r>
              <a:rPr lang="en-US" dirty="0" smtClean="0"/>
              <a:t>9.Osazone  formation:</a:t>
            </a:r>
          </a:p>
          <a:p>
            <a:pPr>
              <a:buNone/>
            </a:pPr>
            <a:r>
              <a:rPr lang="en-US" dirty="0" smtClean="0"/>
              <a:t>    All reducing sugars condense with </a:t>
            </a:r>
            <a:r>
              <a:rPr lang="en-US" dirty="0" err="1" smtClean="0"/>
              <a:t>phenylhydrazine</a:t>
            </a:r>
            <a:r>
              <a:rPr lang="en-US" dirty="0" smtClean="0"/>
              <a:t> to form </a:t>
            </a:r>
            <a:r>
              <a:rPr lang="en-US" dirty="0" err="1" smtClean="0"/>
              <a:t>osazone</a:t>
            </a:r>
            <a:r>
              <a:rPr lang="en-US" dirty="0" smtClean="0"/>
              <a:t> compounds</a:t>
            </a:r>
          </a:p>
          <a:p>
            <a:pPr>
              <a:buNone/>
            </a:pPr>
            <a:r>
              <a:rPr lang="en-US" dirty="0" smtClean="0"/>
              <a:t>Needle shaped crystals –</a:t>
            </a:r>
            <a:r>
              <a:rPr lang="en-US" dirty="0" err="1" smtClean="0"/>
              <a:t>glucososazone</a:t>
            </a:r>
            <a:endParaRPr lang="en-US" dirty="0" smtClean="0"/>
          </a:p>
          <a:p>
            <a:pPr>
              <a:buNone/>
            </a:pPr>
            <a:r>
              <a:rPr lang="en-US" dirty="0" smtClean="0"/>
              <a:t>Pin cushion with pins or touch-me-not plant-lact0sosazone</a:t>
            </a:r>
          </a:p>
          <a:p>
            <a:pPr>
              <a:buNone/>
            </a:pPr>
            <a:r>
              <a:rPr lang="en-US" dirty="0" smtClean="0"/>
              <a:t>Sunflower shaped -</a:t>
            </a:r>
            <a:r>
              <a:rPr lang="en-US" dirty="0" err="1" smtClean="0"/>
              <a:t>maltosazone</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buNone/>
            </a:pPr>
            <a:r>
              <a:rPr lang="en-US" dirty="0" smtClean="0"/>
              <a:t>10.Ring structures of the sugars</a:t>
            </a:r>
          </a:p>
          <a:p>
            <a:pPr>
              <a:buNone/>
            </a:pPr>
            <a:r>
              <a:rPr lang="en-US" dirty="0" smtClean="0"/>
              <a:t>     Ring may contain</a:t>
            </a:r>
          </a:p>
          <a:p>
            <a:pPr>
              <a:buNone/>
            </a:pPr>
            <a:r>
              <a:rPr lang="en-US" dirty="0" smtClean="0"/>
              <a:t>     Six members-5 carbon atom and oxygen  atom                (</a:t>
            </a:r>
            <a:r>
              <a:rPr lang="en-US" dirty="0" err="1" smtClean="0"/>
              <a:t>pyranoses</a:t>
            </a:r>
            <a:r>
              <a:rPr lang="en-US" dirty="0" smtClean="0"/>
              <a:t>)</a:t>
            </a:r>
          </a:p>
          <a:p>
            <a:pPr>
              <a:buNone/>
            </a:pPr>
            <a:r>
              <a:rPr lang="en-US" dirty="0" smtClean="0"/>
              <a:t>     Five members-4 carbon atoms and 1 oxygen atom (</a:t>
            </a:r>
            <a:r>
              <a:rPr lang="en-US" dirty="0" err="1" smtClean="0"/>
              <a:t>furanoses</a:t>
            </a:r>
            <a:r>
              <a:rPr lang="en-US" dirty="0" smtClean="0"/>
              <a:t>)</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p:cNvPicPr>
            <a:picLocks noGrp="1" noChangeAspect="1" noChangeArrowheads="1"/>
          </p:cNvPicPr>
          <p:nvPr>
            <p:ph idx="1"/>
          </p:nvPr>
        </p:nvPicPr>
        <p:blipFill>
          <a:blip r:embed="rId2"/>
          <a:srcRect/>
          <a:stretch>
            <a:fillRect/>
          </a:stretch>
        </p:blipFill>
        <p:spPr bwMode="auto">
          <a:xfrm>
            <a:off x="4343400" y="2057400"/>
            <a:ext cx="2819400" cy="4356894"/>
          </a:xfrm>
          <a:prstGeom prst="rect">
            <a:avLst/>
          </a:prstGeom>
          <a:noFill/>
          <a:ln w="9525">
            <a:noFill/>
            <a:miter lim="800000"/>
            <a:headEnd/>
            <a:tailEnd/>
          </a:ln>
        </p:spPr>
      </p:pic>
      <p:pic>
        <p:nvPicPr>
          <p:cNvPr id="1027" name="Picture 3"/>
          <p:cNvPicPr>
            <a:picLocks noChangeAspect="1" noChangeArrowheads="1"/>
          </p:cNvPicPr>
          <p:nvPr/>
        </p:nvPicPr>
        <p:blipFill>
          <a:blip r:embed="rId3"/>
          <a:srcRect/>
          <a:stretch>
            <a:fillRect/>
          </a:stretch>
        </p:blipFill>
        <p:spPr bwMode="auto">
          <a:xfrm>
            <a:off x="533400" y="2438400"/>
            <a:ext cx="4364182"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US" dirty="0" smtClean="0"/>
              <a:t>11.Fermentation.</a:t>
            </a:r>
          </a:p>
          <a:p>
            <a:pPr>
              <a:buNone/>
            </a:pPr>
            <a:r>
              <a:rPr lang="en-US" dirty="0" smtClean="0"/>
              <a:t>    Undergoes fermentation by yeast and other micro organisms</a:t>
            </a:r>
          </a:p>
          <a:p>
            <a:pPr>
              <a:buNone/>
            </a:pPr>
            <a:r>
              <a:rPr lang="en-US" dirty="0" smtClean="0"/>
              <a:t>12. </a:t>
            </a:r>
            <a:r>
              <a:rPr lang="en-US" dirty="0" err="1" smtClean="0"/>
              <a:t>Oxidaton</a:t>
            </a:r>
            <a:endParaRPr lang="en-US" dirty="0" smtClean="0"/>
          </a:p>
          <a:p>
            <a:pPr>
              <a:buNone/>
            </a:pPr>
            <a:r>
              <a:rPr lang="en-US" dirty="0" smtClean="0"/>
              <a:t>Depending upon the oxidation agent used terminal aldehyde(</a:t>
            </a:r>
            <a:r>
              <a:rPr lang="en-US" dirty="0" err="1" smtClean="0"/>
              <a:t>keto</a:t>
            </a:r>
            <a:r>
              <a:rPr lang="en-US" dirty="0" smtClean="0"/>
              <a:t>) or terminal alcohol or both groups may be </a:t>
            </a:r>
            <a:r>
              <a:rPr lang="en-US" dirty="0" err="1" smtClean="0"/>
              <a:t>oxidised</a:t>
            </a:r>
            <a:endParaRPr lang="en-US" dirty="0" smtClean="0"/>
          </a:p>
          <a:p>
            <a:pPr>
              <a:buNone/>
            </a:pPr>
            <a:r>
              <a:rPr lang="en-US" dirty="0" smtClean="0"/>
              <a:t>CHO              COOH  (</a:t>
            </a:r>
            <a:r>
              <a:rPr lang="en-US" dirty="0" err="1" smtClean="0"/>
              <a:t>Gluconic</a:t>
            </a:r>
            <a:r>
              <a:rPr lang="en-US" dirty="0" smtClean="0"/>
              <a:t> acid)</a:t>
            </a:r>
          </a:p>
          <a:p>
            <a:pPr>
              <a:buNone/>
            </a:pPr>
            <a:r>
              <a:rPr lang="en-US" dirty="0" smtClean="0"/>
              <a:t>CH2OH            COOH(</a:t>
            </a:r>
            <a:r>
              <a:rPr lang="en-US" dirty="0" err="1" smtClean="0"/>
              <a:t>Glucoronic</a:t>
            </a:r>
            <a:r>
              <a:rPr lang="en-US" dirty="0" smtClean="0"/>
              <a:t>  </a:t>
            </a:r>
            <a:r>
              <a:rPr lang="en-US" dirty="0" err="1" smtClean="0"/>
              <a:t>caid</a:t>
            </a:r>
            <a:r>
              <a:rPr lang="en-US" dirty="0" smtClean="0"/>
              <a:t>)</a:t>
            </a:r>
            <a:endParaRPr lang="en-GB" dirty="0"/>
          </a:p>
        </p:txBody>
      </p:sp>
      <p:sp>
        <p:nvSpPr>
          <p:cNvPr id="4" name="Right Arrow 3"/>
          <p:cNvSpPr/>
          <p:nvPr/>
        </p:nvSpPr>
        <p:spPr>
          <a:xfrm>
            <a:off x="1600200" y="5257800"/>
            <a:ext cx="749808"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a:off x="1905000" y="5638800"/>
            <a:ext cx="749808"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buNone/>
            </a:pPr>
            <a:r>
              <a:rPr lang="en-US" dirty="0" smtClean="0"/>
              <a:t>Biochemistry- </a:t>
            </a:r>
          </a:p>
          <a:p>
            <a:pPr>
              <a:buNone/>
            </a:pPr>
            <a:r>
              <a:rPr lang="en-US" dirty="0" smtClean="0"/>
              <a:t>Derived from Greek word	</a:t>
            </a:r>
          </a:p>
          <a:p>
            <a:pPr>
              <a:buNone/>
            </a:pPr>
            <a:r>
              <a:rPr lang="en-US" dirty="0" smtClean="0"/>
              <a:t>                         BIO – LIFE</a:t>
            </a:r>
          </a:p>
          <a:p>
            <a:pPr>
              <a:buNone/>
            </a:pPr>
            <a:r>
              <a:rPr lang="en-US" dirty="0" smtClean="0"/>
              <a:t>                         CHYMOS  - JUICE</a:t>
            </a:r>
          </a:p>
          <a:p>
            <a:pPr>
              <a:buNone/>
            </a:pPr>
            <a:r>
              <a:rPr lang="en-US" dirty="0" smtClean="0"/>
              <a:t>By  </a:t>
            </a:r>
            <a:r>
              <a:rPr lang="en-US" dirty="0" err="1" smtClean="0"/>
              <a:t>Neuberg</a:t>
            </a:r>
            <a:r>
              <a:rPr lang="en-US" dirty="0" smtClean="0"/>
              <a:t> in 1903</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US" dirty="0" smtClean="0"/>
              <a:t>The glycosides that are important in medicine</a:t>
            </a:r>
          </a:p>
          <a:p>
            <a:r>
              <a:rPr lang="en-US" b="1" dirty="0" smtClean="0"/>
              <a:t>cardiac glycosides  </a:t>
            </a:r>
            <a:r>
              <a:rPr lang="en-US" dirty="0" smtClean="0"/>
              <a:t>because of their action on the heart </a:t>
            </a:r>
            <a:r>
              <a:rPr lang="en-US" b="1" dirty="0" smtClean="0"/>
              <a:t>(contain steroids)</a:t>
            </a:r>
          </a:p>
          <a:p>
            <a:r>
              <a:rPr lang="en-US" dirty="0" smtClean="0"/>
              <a:t>These include derivatives of digitalis and </a:t>
            </a:r>
            <a:r>
              <a:rPr lang="en-US" dirty="0" err="1" smtClean="0"/>
              <a:t>strophanthus</a:t>
            </a:r>
            <a:r>
              <a:rPr lang="en-US" dirty="0" smtClean="0"/>
              <a:t> such as </a:t>
            </a:r>
            <a:r>
              <a:rPr lang="en-US" b="1" dirty="0" err="1" smtClean="0"/>
              <a:t>ouabain</a:t>
            </a:r>
            <a:r>
              <a:rPr lang="en-US" b="1" dirty="0" smtClean="0"/>
              <a:t>, an inhibitor of the Na+-K+ </a:t>
            </a:r>
            <a:r>
              <a:rPr lang="en-US" b="1" dirty="0" err="1" smtClean="0"/>
              <a:t>ATPase</a:t>
            </a:r>
            <a:r>
              <a:rPr lang="en-US" b="1" dirty="0" smtClean="0"/>
              <a:t> of </a:t>
            </a:r>
            <a:r>
              <a:rPr lang="en-US" dirty="0" smtClean="0"/>
              <a:t>cell membranes. </a:t>
            </a:r>
          </a:p>
          <a:p>
            <a:r>
              <a:rPr lang="en-US" dirty="0" smtClean="0"/>
              <a:t>Other glycosides include antibiotics </a:t>
            </a:r>
            <a:r>
              <a:rPr lang="en-GB" dirty="0" smtClean="0"/>
              <a:t>such as </a:t>
            </a:r>
            <a:r>
              <a:rPr lang="en-GB" b="1" dirty="0" smtClean="0"/>
              <a:t>streptomycin.</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a:buNone/>
            </a:pPr>
            <a:r>
              <a:rPr lang="en-US" b="1" dirty="0" smtClean="0"/>
              <a:t>2. Oligosaccharides</a:t>
            </a:r>
            <a:r>
              <a:rPr lang="en-US" dirty="0" smtClean="0"/>
              <a:t>: </a:t>
            </a:r>
          </a:p>
          <a:p>
            <a:r>
              <a:rPr lang="en-US" dirty="0" smtClean="0"/>
              <a:t>Oligosaccharides contain 2-10 monosaccharide molecules which are liberated on hydrolysis. </a:t>
            </a:r>
          </a:p>
          <a:p>
            <a:r>
              <a:rPr lang="en-US" dirty="0" smtClean="0"/>
              <a:t>Based on the number of monosaccharide units present, the oligosaccharides are further subdivided </a:t>
            </a:r>
            <a:endParaRPr lang="en-GB" dirty="0" smtClean="0"/>
          </a:p>
          <a:p>
            <a:pPr lvl="0">
              <a:buNone/>
            </a:pPr>
            <a:r>
              <a:rPr lang="en-US" dirty="0" smtClean="0"/>
              <a:t>    Disaccharides – two monosaccharide units held together by </a:t>
            </a:r>
            <a:r>
              <a:rPr lang="en-US" dirty="0" err="1" smtClean="0"/>
              <a:t>glycosidic</a:t>
            </a:r>
            <a:r>
              <a:rPr lang="en-US" dirty="0" smtClean="0"/>
              <a:t> bonds.</a:t>
            </a:r>
          </a:p>
          <a:p>
            <a:pPr lvl="0">
              <a:buNone/>
            </a:pPr>
            <a:r>
              <a:rPr lang="en-US" dirty="0" smtClean="0"/>
              <a:t>    General formula is   </a:t>
            </a:r>
            <a:r>
              <a:rPr lang="en-US" dirty="0" err="1" smtClean="0"/>
              <a:t>Cn</a:t>
            </a:r>
            <a:r>
              <a:rPr lang="en-US" dirty="0" smtClean="0"/>
              <a:t>(H</a:t>
            </a:r>
            <a:r>
              <a:rPr lang="en-US" baseline="-25000" dirty="0" smtClean="0"/>
              <a:t>2</a:t>
            </a:r>
            <a:r>
              <a:rPr lang="en-US" dirty="0" smtClean="0"/>
              <a:t>O)n-1. </a:t>
            </a:r>
            <a:endParaRPr lang="en-GB" dirty="0" smtClean="0"/>
          </a:p>
          <a:p>
            <a:pPr>
              <a:buNone/>
            </a:pPr>
            <a:r>
              <a:rPr lang="en-US" dirty="0" smtClean="0"/>
              <a:t>             Eg: Maltose                       Glucose + Glucose </a:t>
            </a:r>
            <a:endParaRPr lang="en-GB" dirty="0" smtClean="0"/>
          </a:p>
          <a:p>
            <a:pPr>
              <a:buNone/>
            </a:pPr>
            <a:r>
              <a:rPr lang="en-US" dirty="0" smtClean="0"/>
              <a:t>                   Lactose                        Glucose + Galactose</a:t>
            </a:r>
            <a:endParaRPr lang="en-GB" dirty="0" smtClean="0"/>
          </a:p>
          <a:p>
            <a:pPr>
              <a:buNone/>
            </a:pPr>
            <a:r>
              <a:rPr lang="en-US" dirty="0" smtClean="0"/>
              <a:t>                   Sucrose                        Glucose + Fructose</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US" dirty="0" smtClean="0"/>
              <a:t>Disaccharides </a:t>
            </a:r>
            <a:r>
              <a:rPr lang="en-US" dirty="0"/>
              <a:t>are of two types.</a:t>
            </a:r>
            <a:endParaRPr lang="en-GB" dirty="0"/>
          </a:p>
          <a:p>
            <a:r>
              <a:rPr lang="en-US" dirty="0" err="1"/>
              <a:t>a.Reducing</a:t>
            </a:r>
            <a:r>
              <a:rPr lang="en-US" dirty="0"/>
              <a:t> disaccharides with free aldehyde or </a:t>
            </a:r>
            <a:r>
              <a:rPr lang="en-US" dirty="0" err="1"/>
              <a:t>keto</a:t>
            </a:r>
            <a:r>
              <a:rPr lang="en-US" dirty="0"/>
              <a:t> group e.g. maltose, lactose.</a:t>
            </a:r>
            <a:endParaRPr lang="en-GB" dirty="0"/>
          </a:p>
          <a:p>
            <a:r>
              <a:rPr lang="en-US" dirty="0"/>
              <a:t>b. Non- reducing disaccharides with no free aldehyde or </a:t>
            </a:r>
            <a:r>
              <a:rPr lang="en-US" dirty="0" err="1"/>
              <a:t>keto</a:t>
            </a:r>
            <a:r>
              <a:rPr lang="en-US" dirty="0"/>
              <a:t> group. E.g. </a:t>
            </a:r>
            <a:r>
              <a:rPr lang="en-US" dirty="0" err="1" smtClean="0"/>
              <a:t>sucrose,trehalose</a:t>
            </a:r>
            <a:endParaRPr lang="en-GB" dirty="0"/>
          </a:p>
          <a:p>
            <a:pPr lvl="0"/>
            <a:r>
              <a:rPr lang="en-US" dirty="0"/>
              <a:t>The other important oligosaccharides include tri- , tetra- or </a:t>
            </a:r>
            <a:r>
              <a:rPr lang="en-US" dirty="0" err="1"/>
              <a:t>pentasaccharides</a:t>
            </a:r>
            <a:r>
              <a:rPr lang="en-US" dirty="0"/>
              <a:t>, respectively containing 3, 4, or 5 monosaccharide units.</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buNone/>
            </a:pPr>
            <a:r>
              <a:rPr lang="en-US" sz="2800" dirty="0" smtClean="0"/>
              <a:t>Maltose:</a:t>
            </a:r>
          </a:p>
          <a:p>
            <a:r>
              <a:rPr lang="en-US" sz="2800" dirty="0" smtClean="0"/>
              <a:t>Contains two glucose residues</a:t>
            </a:r>
          </a:p>
          <a:p>
            <a:r>
              <a:rPr lang="en-US" sz="2800" dirty="0" smtClean="0"/>
              <a:t>Reducing disaccharide , free aldehyde group present on c</a:t>
            </a:r>
            <a:r>
              <a:rPr lang="en-US" sz="2800" baseline="-25000" dirty="0" smtClean="0"/>
              <a:t>1</a:t>
            </a:r>
            <a:r>
              <a:rPr lang="en-US" sz="2800" dirty="0" smtClean="0"/>
              <a:t> of second glucose answers the reducing reaction  </a:t>
            </a:r>
          </a:p>
          <a:p>
            <a:r>
              <a:rPr lang="en-US" sz="2800" dirty="0" smtClean="0"/>
              <a:t>Forms sunflower shaped or petal shaped crystals of</a:t>
            </a:r>
          </a:p>
          <a:p>
            <a:r>
              <a:rPr lang="en-US" sz="2800" dirty="0" smtClean="0"/>
              <a:t>maltose-</a:t>
            </a:r>
            <a:r>
              <a:rPr lang="en-US" sz="2800" dirty="0" err="1" smtClean="0"/>
              <a:t>osazone</a:t>
            </a:r>
            <a:endParaRPr lang="en-US" sz="2800" dirty="0" smtClean="0"/>
          </a:p>
          <a:p>
            <a:endParaRPr lang="en-US" sz="2800" dirty="0" smtClean="0"/>
          </a:p>
          <a:p>
            <a:pPr>
              <a:buNone/>
            </a:pPr>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123" name="Picture 3"/>
          <p:cNvPicPr>
            <a:picLocks noGrp="1" noChangeAspect="1" noChangeArrowheads="1"/>
          </p:cNvPicPr>
          <p:nvPr>
            <p:ph idx="1"/>
          </p:nvPr>
        </p:nvPicPr>
        <p:blipFill>
          <a:blip r:embed="rId2"/>
          <a:srcRect/>
          <a:stretch>
            <a:fillRect/>
          </a:stretch>
        </p:blipFill>
        <p:spPr bwMode="auto">
          <a:xfrm>
            <a:off x="990600" y="990600"/>
            <a:ext cx="7051394"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US" dirty="0" smtClean="0"/>
              <a:t>Lactose:</a:t>
            </a:r>
          </a:p>
          <a:p>
            <a:r>
              <a:rPr lang="en-US" dirty="0" smtClean="0"/>
              <a:t>Commonly  known  as  milk sugar</a:t>
            </a:r>
          </a:p>
          <a:p>
            <a:r>
              <a:rPr lang="en-US" dirty="0" smtClean="0"/>
              <a:t>Composed of glucose and </a:t>
            </a:r>
            <a:r>
              <a:rPr lang="en-US" dirty="0" err="1" smtClean="0"/>
              <a:t>galactose</a:t>
            </a:r>
            <a:endParaRPr lang="en-US" dirty="0" smtClean="0"/>
          </a:p>
          <a:p>
            <a:r>
              <a:rPr lang="en-US" dirty="0" err="1" smtClean="0"/>
              <a:t>Anomeric</a:t>
            </a:r>
            <a:r>
              <a:rPr lang="en-US" dirty="0" smtClean="0"/>
              <a:t> carbon  of c</a:t>
            </a:r>
            <a:r>
              <a:rPr lang="en-US" baseline="-25000" dirty="0" smtClean="0"/>
              <a:t>1</a:t>
            </a:r>
            <a:r>
              <a:rPr lang="en-US" dirty="0" smtClean="0"/>
              <a:t> glucose is free ,hence exhibits reducing property and forms  powder puff or flower of touch –me-not plant crystals </a:t>
            </a:r>
            <a:r>
              <a:rPr lang="en-US" dirty="0" err="1" smtClean="0"/>
              <a:t>osazone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4"/>
          <p:cNvPicPr>
            <a:picLocks noGrp="1" noChangeAspect="1" noChangeArrowheads="1"/>
          </p:cNvPicPr>
          <p:nvPr>
            <p:ph idx="1"/>
          </p:nvPr>
        </p:nvPicPr>
        <p:blipFill>
          <a:blip r:embed="rId2"/>
          <a:srcRect/>
          <a:stretch>
            <a:fillRect/>
          </a:stretch>
        </p:blipFill>
        <p:spPr bwMode="auto">
          <a:xfrm>
            <a:off x="990600" y="838200"/>
            <a:ext cx="6996654"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buNone/>
            </a:pPr>
            <a:r>
              <a:rPr lang="en-US" b="1" dirty="0" smtClean="0"/>
              <a:t>Sucrose (cane sugar</a:t>
            </a:r>
            <a:r>
              <a:rPr lang="en-US" dirty="0" smtClean="0"/>
              <a:t>)</a:t>
            </a:r>
          </a:p>
          <a:p>
            <a:r>
              <a:rPr lang="en-US" dirty="0" smtClean="0"/>
              <a:t>Present in sugar cane and various fruits</a:t>
            </a:r>
          </a:p>
          <a:p>
            <a:r>
              <a:rPr lang="en-US" dirty="0" smtClean="0"/>
              <a:t>Contains glucose and fructose</a:t>
            </a:r>
          </a:p>
          <a:p>
            <a:r>
              <a:rPr lang="en-US" dirty="0" smtClean="0"/>
              <a:t>Reducing groups of glucose and fructose are involved in </a:t>
            </a:r>
            <a:r>
              <a:rPr lang="en-US" dirty="0" err="1" smtClean="0"/>
              <a:t>glycosidic</a:t>
            </a:r>
            <a:r>
              <a:rPr lang="en-US" dirty="0" smtClean="0"/>
              <a:t> bond ,hence sucrose is a non-reducing </a:t>
            </a:r>
            <a:r>
              <a:rPr lang="en-US" dirty="0" err="1" smtClean="0"/>
              <a:t>sugar,and</a:t>
            </a:r>
            <a:r>
              <a:rPr lang="en-US" dirty="0" smtClean="0"/>
              <a:t> cannot form </a:t>
            </a:r>
            <a:r>
              <a:rPr lang="en-US" dirty="0" err="1" smtClean="0"/>
              <a:t>osazone</a:t>
            </a:r>
            <a:endParaRPr lang="en-US" dirty="0" smtClean="0"/>
          </a:p>
          <a:p>
            <a:r>
              <a:rPr lang="en-US" dirty="0" smtClean="0"/>
              <a:t>When sucrose is hydrolyzed, the products have reducing action.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US" dirty="0" smtClean="0"/>
              <a:t>A sugar solution which is originally </a:t>
            </a:r>
            <a:r>
              <a:rPr lang="en-US" dirty="0" err="1" smtClean="0"/>
              <a:t>nonreducing</a:t>
            </a:r>
            <a:r>
              <a:rPr lang="en-US" dirty="0" smtClean="0"/>
              <a:t> but becomes reducing after hydrolysis is inferred as sucrose(specific sucrose test) </a:t>
            </a:r>
            <a:endParaRPr lang="en-GB" dirty="0" smtClean="0"/>
          </a:p>
          <a:p>
            <a:r>
              <a:rPr lang="en-US" dirty="0" smtClean="0"/>
              <a:t>Sucrose as such is dextrorotatory (+), but  when </a:t>
            </a:r>
            <a:r>
              <a:rPr lang="en-US" dirty="0" err="1" smtClean="0"/>
              <a:t>hydrolysed</a:t>
            </a:r>
            <a:r>
              <a:rPr lang="en-US" dirty="0" smtClean="0"/>
              <a:t>, sucrose becomes levorotatory (-)</a:t>
            </a:r>
          </a:p>
          <a:p>
            <a:r>
              <a:rPr lang="en-US" dirty="0" smtClean="0"/>
              <a:t>This process of change in optical rotation is </a:t>
            </a:r>
            <a:r>
              <a:rPr lang="en-US" dirty="0" err="1" smtClean="0"/>
              <a:t>reffered</a:t>
            </a:r>
            <a:r>
              <a:rPr lang="en-US" dirty="0" smtClean="0"/>
              <a:t> to as inversion. </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6146" name="Picture 2"/>
          <p:cNvPicPr>
            <a:picLocks noGrp="1" noChangeAspect="1" noChangeArrowheads="1"/>
          </p:cNvPicPr>
          <p:nvPr>
            <p:ph idx="1"/>
          </p:nvPr>
        </p:nvPicPr>
        <p:blipFill>
          <a:blip r:embed="rId2"/>
          <a:srcRect/>
          <a:stretch>
            <a:fillRect/>
          </a:stretch>
        </p:blipFill>
        <p:spPr bwMode="auto">
          <a:xfrm>
            <a:off x="1066800" y="914400"/>
            <a:ext cx="7149985" cy="563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
            </a:r>
            <a:br>
              <a:rPr lang="en-US" sz="5400" b="1" dirty="0" smtClean="0"/>
            </a:br>
            <a:r>
              <a:rPr lang="en-US" sz="5400" b="1" dirty="0" smtClean="0"/>
              <a:t/>
            </a:r>
            <a:br>
              <a:rPr lang="en-US" sz="5400" b="1" dirty="0" smtClean="0"/>
            </a:br>
            <a:r>
              <a:rPr lang="en-US" sz="5400" b="1" dirty="0" smtClean="0"/>
              <a:t/>
            </a:r>
            <a:br>
              <a:rPr lang="en-US" sz="5400" b="1" dirty="0" smtClean="0"/>
            </a:br>
            <a:r>
              <a:rPr lang="en-US" sz="5400" b="1" dirty="0" smtClean="0"/>
              <a:t/>
            </a:r>
            <a:br>
              <a:rPr lang="en-US" sz="5400" b="1" dirty="0" smtClean="0"/>
            </a:br>
            <a:r>
              <a:rPr lang="en-US" sz="4800" b="1" dirty="0" smtClean="0"/>
              <a:t>Essential Chemical Elements in the Body</a:t>
            </a:r>
            <a:endParaRPr lang="en-GB" dirty="0"/>
          </a:p>
        </p:txBody>
      </p:sp>
      <p:sp>
        <p:nvSpPr>
          <p:cNvPr id="3" name="Content Placeholder 2"/>
          <p:cNvSpPr>
            <a:spLocks noGrp="1"/>
          </p:cNvSpPr>
          <p:nvPr>
            <p:ph idx="1"/>
          </p:nvPr>
        </p:nvSpPr>
        <p:spPr>
          <a:xfrm>
            <a:off x="457200" y="1981200"/>
            <a:ext cx="8229600" cy="4389120"/>
          </a:xfrm>
        </p:spPr>
        <p:txBody>
          <a:bodyPr>
            <a:normAutofit fontScale="77500" lnSpcReduction="20000"/>
          </a:bodyPr>
          <a:lstStyle/>
          <a:p>
            <a:pPr>
              <a:buNone/>
            </a:pPr>
            <a:r>
              <a:rPr lang="en-US" sz="2800" b="1" dirty="0" smtClean="0"/>
              <a:t>MAJOR ELEMENTS: 99.3% OF TOTAL ATOMS</a:t>
            </a:r>
          </a:p>
          <a:p>
            <a:r>
              <a:rPr lang="en-US" sz="2800" dirty="0" smtClean="0"/>
              <a:t>Hydrogen H (63%)</a:t>
            </a:r>
          </a:p>
          <a:p>
            <a:r>
              <a:rPr lang="en-US" sz="2800" dirty="0" smtClean="0"/>
              <a:t>Oxygen O (26%)</a:t>
            </a:r>
          </a:p>
          <a:p>
            <a:r>
              <a:rPr lang="en-US" sz="2800" dirty="0" smtClean="0"/>
              <a:t>Carbon C (9%)</a:t>
            </a:r>
          </a:p>
          <a:p>
            <a:r>
              <a:rPr lang="en-US" sz="2800" dirty="0" smtClean="0"/>
              <a:t>Nitrogen N (1%)</a:t>
            </a:r>
          </a:p>
          <a:p>
            <a:pPr>
              <a:buNone/>
            </a:pPr>
            <a:r>
              <a:rPr lang="en-US" sz="2800" b="1" dirty="0" smtClean="0"/>
              <a:t>MINERAL ELEMENTS: 0.7% OF TOTAL ATOMS</a:t>
            </a:r>
          </a:p>
          <a:p>
            <a:r>
              <a:rPr lang="en-US" sz="2800" dirty="0" smtClean="0"/>
              <a:t>Calcium Ca</a:t>
            </a:r>
          </a:p>
          <a:p>
            <a:r>
              <a:rPr lang="en-US" sz="2800" dirty="0" smtClean="0"/>
              <a:t>Phosphorus P</a:t>
            </a:r>
          </a:p>
          <a:p>
            <a:r>
              <a:rPr lang="en-US" sz="2800" dirty="0" smtClean="0"/>
              <a:t>Potassium K (Latin </a:t>
            </a:r>
            <a:r>
              <a:rPr lang="en-US" sz="2800" i="1" dirty="0" err="1" smtClean="0"/>
              <a:t>kalium</a:t>
            </a:r>
            <a:r>
              <a:rPr lang="en-US" sz="2800" i="1" dirty="0" smtClean="0"/>
              <a:t>)</a:t>
            </a:r>
          </a:p>
          <a:p>
            <a:r>
              <a:rPr lang="en-US" sz="2800" dirty="0" smtClean="0"/>
              <a:t>Sulfur S</a:t>
            </a:r>
          </a:p>
          <a:p>
            <a:r>
              <a:rPr lang="en-US" sz="2800" dirty="0" smtClean="0"/>
              <a:t>Sodium Na (Latin </a:t>
            </a:r>
            <a:r>
              <a:rPr lang="en-US" sz="2800" i="1" dirty="0" err="1" smtClean="0"/>
              <a:t>natrium</a:t>
            </a:r>
            <a:r>
              <a:rPr lang="en-US" sz="2800" i="1" dirty="0" smtClean="0"/>
              <a:t>)</a:t>
            </a:r>
          </a:p>
          <a:p>
            <a:r>
              <a:rPr lang="en-US" sz="2800" dirty="0" smtClean="0"/>
              <a:t>Chlorine </a:t>
            </a:r>
            <a:r>
              <a:rPr lang="en-US" sz="2800" dirty="0" err="1" smtClean="0"/>
              <a:t>Cl</a:t>
            </a:r>
            <a:endParaRPr lang="en-US" sz="2800" dirty="0" smtClean="0"/>
          </a:p>
          <a:p>
            <a:r>
              <a:rPr lang="en-US" sz="2800" dirty="0" smtClean="0"/>
              <a:t>Magnesium M</a:t>
            </a:r>
            <a:endParaRPr lang="en-US" dirty="0" smtClean="0"/>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The </a:t>
            </a:r>
            <a:r>
              <a:rPr lang="el-GR" dirty="0" smtClean="0"/>
              <a:t>α </a:t>
            </a:r>
            <a:r>
              <a:rPr lang="en-GB" dirty="0" smtClean="0"/>
              <a:t>and </a:t>
            </a:r>
            <a:r>
              <a:rPr lang="el-GR" dirty="0" smtClean="0"/>
              <a:t>β</a:t>
            </a:r>
            <a:r>
              <a:rPr lang="en-US" dirty="0" smtClean="0"/>
              <a:t> refer to the configuration at the </a:t>
            </a:r>
            <a:r>
              <a:rPr lang="en-US" dirty="0" err="1" smtClean="0"/>
              <a:t>anomeric</a:t>
            </a:r>
            <a:r>
              <a:rPr lang="en-US" dirty="0" smtClean="0"/>
              <a:t> carbon atom (asterisk). </a:t>
            </a:r>
          </a:p>
          <a:p>
            <a:r>
              <a:rPr lang="en-US" dirty="0" smtClean="0"/>
              <a:t>When  the </a:t>
            </a:r>
            <a:r>
              <a:rPr lang="en-US" dirty="0" err="1" smtClean="0"/>
              <a:t>anomeric</a:t>
            </a:r>
            <a:r>
              <a:rPr lang="en-US" dirty="0" smtClean="0"/>
              <a:t> carbon of the second residue takes part in the formation of the </a:t>
            </a:r>
            <a:r>
              <a:rPr lang="en-US" dirty="0" err="1" smtClean="0"/>
              <a:t>glycosidic</a:t>
            </a:r>
            <a:r>
              <a:rPr lang="en-US" dirty="0" smtClean="0"/>
              <a:t> bond, as in sucrose, the residue becomes a glycoside</a:t>
            </a:r>
          </a:p>
          <a:p>
            <a:r>
              <a:rPr lang="en-US" dirty="0" smtClean="0"/>
              <a:t> As the disaccharide no longer has an </a:t>
            </a:r>
            <a:r>
              <a:rPr lang="en-US" dirty="0" err="1" smtClean="0"/>
              <a:t>anomeric</a:t>
            </a:r>
            <a:r>
              <a:rPr lang="en-US" dirty="0" smtClean="0"/>
              <a:t> carbon with a free potential aldehyde or ketone group, it no longer exhibits reducing properties.</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098" name="Picture 2"/>
          <p:cNvPicPr>
            <a:picLocks noGrp="1" noChangeAspect="1" noChangeArrowheads="1"/>
          </p:cNvPicPr>
          <p:nvPr>
            <p:ph idx="1"/>
          </p:nvPr>
        </p:nvPicPr>
        <p:blipFill>
          <a:blip r:embed="rId2"/>
          <a:srcRect/>
          <a:stretch>
            <a:fillRect/>
          </a:stretch>
        </p:blipFill>
        <p:spPr bwMode="auto">
          <a:xfrm>
            <a:off x="235590" y="381000"/>
            <a:ext cx="875601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p:cNvPicPr>
            <a:picLocks noChangeAspect="1" noChangeArrowheads="1"/>
          </p:cNvPicPr>
          <p:nvPr/>
        </p:nvPicPr>
        <p:blipFill>
          <a:blip r:embed="rId2"/>
          <a:srcRect/>
          <a:stretch>
            <a:fillRect/>
          </a:stretch>
        </p:blipFill>
        <p:spPr bwMode="auto">
          <a:xfrm>
            <a:off x="533919" y="1569495"/>
            <a:ext cx="8152881" cy="4602705"/>
          </a:xfrm>
          <a:prstGeom prst="rect">
            <a:avLst/>
          </a:prstGeom>
          <a:noFill/>
          <a:ln w="9525">
            <a:noFill/>
            <a:miter lim="800000"/>
            <a:headEnd/>
            <a:tailEnd/>
          </a:ln>
        </p:spPr>
      </p:pic>
      <p:sp>
        <p:nvSpPr>
          <p:cNvPr id="5" name="Content Placeholder 4"/>
          <p:cNvSpPr>
            <a:spLocks noGrp="1"/>
          </p:cNvSpPr>
          <p:nvPr>
            <p:ph idx="1"/>
          </p:nvPr>
        </p:nvSpPr>
        <p:spPr/>
        <p:txBody>
          <a:bodyPr/>
          <a:lstStyle/>
          <a:p>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marL="514350" indent="-514350">
              <a:buAutoNum type="arabicPeriod" startAt="3"/>
            </a:pPr>
            <a:r>
              <a:rPr lang="en-US" b="1" dirty="0" smtClean="0"/>
              <a:t>Polysaccharides </a:t>
            </a:r>
            <a:r>
              <a:rPr lang="en-US" b="1" dirty="0"/>
              <a:t>:</a:t>
            </a:r>
            <a:r>
              <a:rPr lang="en-US" dirty="0"/>
              <a:t> </a:t>
            </a:r>
            <a:endParaRPr lang="en-US" dirty="0" smtClean="0"/>
          </a:p>
          <a:p>
            <a:pPr marL="514350" indent="-514350"/>
            <a:r>
              <a:rPr lang="en-US" dirty="0" smtClean="0"/>
              <a:t>Polysaccharides </a:t>
            </a:r>
            <a:r>
              <a:rPr lang="en-US" dirty="0"/>
              <a:t>are non- sugars giving more than 10 monosaccharide molecules on hydrolysis. </a:t>
            </a:r>
            <a:endParaRPr lang="en-US" dirty="0" smtClean="0"/>
          </a:p>
          <a:p>
            <a:pPr marL="514350" indent="-514350"/>
            <a:r>
              <a:rPr lang="en-US" dirty="0" smtClean="0"/>
              <a:t>They </a:t>
            </a:r>
            <a:r>
              <a:rPr lang="en-US" dirty="0"/>
              <a:t>have higher molecular weight  and form colloids with water. </a:t>
            </a:r>
            <a:endParaRPr lang="en-US" dirty="0" smtClean="0"/>
          </a:p>
          <a:p>
            <a:pPr marL="514350" indent="-514350"/>
            <a:r>
              <a:rPr lang="en-US" dirty="0" smtClean="0"/>
              <a:t>They </a:t>
            </a:r>
            <a:r>
              <a:rPr lang="en-US" dirty="0"/>
              <a:t>are two types </a:t>
            </a:r>
            <a:endParaRPr lang="en-GB" dirty="0" smtClean="0"/>
          </a:p>
          <a:p>
            <a:pPr marL="514350" indent="-514350">
              <a:buNone/>
            </a:pPr>
            <a:r>
              <a:rPr lang="en-US" dirty="0" smtClean="0"/>
              <a:t>      1. </a:t>
            </a:r>
            <a:r>
              <a:rPr lang="en-US" dirty="0" err="1" smtClean="0"/>
              <a:t>Homopolysaccharides</a:t>
            </a:r>
            <a:r>
              <a:rPr lang="en-US" dirty="0" smtClean="0"/>
              <a:t> </a:t>
            </a:r>
            <a:r>
              <a:rPr lang="en-US" dirty="0"/>
              <a:t>(</a:t>
            </a:r>
            <a:r>
              <a:rPr lang="en-US" dirty="0" err="1"/>
              <a:t>homoglycans</a:t>
            </a:r>
            <a:r>
              <a:rPr lang="en-US" dirty="0"/>
              <a:t>)  </a:t>
            </a:r>
            <a:r>
              <a:rPr lang="en-US" dirty="0" smtClean="0"/>
              <a:t>:</a:t>
            </a:r>
          </a:p>
          <a:p>
            <a:pPr marL="514350" indent="-514350">
              <a:buNone/>
            </a:pPr>
            <a:r>
              <a:rPr lang="en-US" dirty="0" smtClean="0"/>
              <a:t>       They contain  monosaccharide units </a:t>
            </a:r>
            <a:r>
              <a:rPr lang="en-US" dirty="0"/>
              <a:t>of single type. </a:t>
            </a:r>
            <a:r>
              <a:rPr lang="en-US" dirty="0" smtClean="0"/>
              <a:t>   E.g</a:t>
            </a:r>
            <a:r>
              <a:rPr lang="en-US" dirty="0"/>
              <a:t>. starch</a:t>
            </a:r>
            <a:r>
              <a:rPr lang="en-US" dirty="0" smtClean="0"/>
              <a:t>, </a:t>
            </a:r>
            <a:r>
              <a:rPr lang="en-US" dirty="0" err="1" smtClean="0"/>
              <a:t>glycogen,cellulose</a:t>
            </a:r>
            <a:r>
              <a:rPr lang="en-US" dirty="0"/>
              <a:t>, </a:t>
            </a:r>
            <a:r>
              <a:rPr lang="en-US" dirty="0" err="1"/>
              <a:t>inulin</a:t>
            </a:r>
            <a:r>
              <a:rPr lang="en-US" dirty="0"/>
              <a:t>.</a:t>
            </a:r>
            <a:endParaRPr lang="en-GB" dirty="0"/>
          </a:p>
          <a:p>
            <a:pPr>
              <a:buNone/>
            </a:pPr>
            <a:r>
              <a:rPr lang="en-US" dirty="0" smtClean="0"/>
              <a:t>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US" dirty="0" smtClean="0"/>
              <a:t>2.  </a:t>
            </a:r>
            <a:r>
              <a:rPr lang="en-US" dirty="0" err="1" smtClean="0"/>
              <a:t>Heteropolysaccharides</a:t>
            </a:r>
            <a:r>
              <a:rPr lang="en-US" dirty="0" smtClean="0"/>
              <a:t>  (</a:t>
            </a:r>
            <a:r>
              <a:rPr lang="en-US" dirty="0" err="1" smtClean="0"/>
              <a:t>heteroglycans</a:t>
            </a:r>
            <a:r>
              <a:rPr lang="en-US" dirty="0" smtClean="0"/>
              <a:t>) : </a:t>
            </a:r>
          </a:p>
          <a:p>
            <a:pPr>
              <a:buNone/>
            </a:pPr>
            <a:r>
              <a:rPr lang="en-US" dirty="0" smtClean="0"/>
              <a:t>    They possess 2 or more different types of monosaccharide units  or their </a:t>
            </a:r>
            <a:r>
              <a:rPr lang="en-US" dirty="0" err="1" smtClean="0"/>
              <a:t>derivaties</a:t>
            </a:r>
            <a:r>
              <a:rPr lang="en-US" dirty="0" smtClean="0"/>
              <a:t>. </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a:buNone/>
            </a:pPr>
            <a:r>
              <a:rPr lang="en-US" b="1" dirty="0" err="1" smtClean="0"/>
              <a:t>Homopolysaccharides</a:t>
            </a:r>
            <a:r>
              <a:rPr lang="en-US" b="1" dirty="0" smtClean="0"/>
              <a:t>:</a:t>
            </a:r>
          </a:p>
          <a:p>
            <a:pPr>
              <a:buNone/>
            </a:pPr>
            <a:r>
              <a:rPr lang="en-US" b="1" dirty="0" smtClean="0"/>
              <a:t>Starch:</a:t>
            </a:r>
          </a:p>
          <a:p>
            <a:r>
              <a:rPr lang="en-US" dirty="0" smtClean="0"/>
              <a:t>Reserve carbohydrate of plant kingdom</a:t>
            </a:r>
          </a:p>
          <a:p>
            <a:r>
              <a:rPr lang="en-US" dirty="0" err="1" smtClean="0"/>
              <a:t>Sources:Potatoes,tapioca,cereals</a:t>
            </a:r>
            <a:r>
              <a:rPr lang="en-US" dirty="0" smtClean="0"/>
              <a:t> and other food grains</a:t>
            </a:r>
          </a:p>
          <a:p>
            <a:r>
              <a:rPr lang="en-US" dirty="0" smtClean="0"/>
              <a:t>Contains two polysaccharide components</a:t>
            </a:r>
          </a:p>
          <a:p>
            <a:pPr>
              <a:buNone/>
            </a:pPr>
            <a:r>
              <a:rPr lang="en-US" dirty="0" smtClean="0"/>
              <a:t>      Water soluble </a:t>
            </a:r>
            <a:r>
              <a:rPr lang="en-US" dirty="0" err="1" smtClean="0"/>
              <a:t>amylose</a:t>
            </a:r>
            <a:r>
              <a:rPr lang="en-US" dirty="0" smtClean="0"/>
              <a:t> ( 15-20%)with non branching</a:t>
            </a:r>
          </a:p>
          <a:p>
            <a:pPr>
              <a:buNone/>
            </a:pPr>
            <a:r>
              <a:rPr lang="en-US" dirty="0" smtClean="0"/>
              <a:t>      helical structure  containing 200-1000 D-glucose </a:t>
            </a:r>
          </a:p>
          <a:p>
            <a:pPr>
              <a:buNone/>
            </a:pPr>
            <a:r>
              <a:rPr lang="en-US" dirty="0" smtClean="0"/>
              <a:t>      units</a:t>
            </a:r>
          </a:p>
          <a:p>
            <a:pPr>
              <a:buNone/>
            </a:pPr>
            <a:r>
              <a:rPr lang="en-US" dirty="0" smtClean="0"/>
              <a:t>      Water insoluble </a:t>
            </a:r>
            <a:r>
              <a:rPr lang="en-US" dirty="0" err="1" smtClean="0"/>
              <a:t>amylopectin</a:t>
            </a:r>
            <a:r>
              <a:rPr lang="en-US" dirty="0" smtClean="0"/>
              <a:t> (80-85%)–branched    	</a:t>
            </a:r>
          </a:p>
          <a:p>
            <a:pPr>
              <a:buNone/>
            </a:pPr>
            <a:r>
              <a:rPr lang="en-US" dirty="0" smtClean="0"/>
              <a:t>      chain with 24-30 glucose units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p:cNvPicPr>
            <a:picLocks noGrp="1" noChangeAspect="1" noChangeArrowheads="1"/>
          </p:cNvPicPr>
          <p:nvPr>
            <p:ph idx="1"/>
          </p:nvPr>
        </p:nvPicPr>
        <p:blipFill>
          <a:blip r:embed="rId2"/>
          <a:srcRect/>
          <a:stretch>
            <a:fillRect/>
          </a:stretch>
        </p:blipFill>
        <p:spPr bwMode="auto">
          <a:xfrm>
            <a:off x="457200" y="914400"/>
            <a:ext cx="8305800"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US" dirty="0" smtClean="0"/>
              <a:t>Forms blue coloured complex with iodine, which disappears on heating and reappears on cooling . This is the sensitive test for starch</a:t>
            </a:r>
          </a:p>
          <a:p>
            <a:r>
              <a:rPr lang="en-US" dirty="0" smtClean="0"/>
              <a:t>Non-reducing sugar</a:t>
            </a:r>
          </a:p>
          <a:p>
            <a:pPr>
              <a:buNone/>
            </a:pPr>
            <a:r>
              <a:rPr lang="en-US" b="1" dirty="0" smtClean="0"/>
              <a:t>Hydrolysis by mild acid</a:t>
            </a:r>
          </a:p>
          <a:p>
            <a:pPr>
              <a:buNone/>
            </a:pPr>
            <a:r>
              <a:rPr lang="en-US" dirty="0" smtClean="0"/>
              <a:t>1.Amylodextrin-violet </a:t>
            </a:r>
            <a:r>
              <a:rPr lang="en-US" dirty="0" err="1" smtClean="0"/>
              <a:t>colour</a:t>
            </a:r>
            <a:r>
              <a:rPr lang="en-US" dirty="0" smtClean="0"/>
              <a:t> on iodine-</a:t>
            </a:r>
            <a:r>
              <a:rPr lang="en-US" dirty="0" err="1" smtClean="0"/>
              <a:t>nonreducing</a:t>
            </a:r>
            <a:endParaRPr lang="en-US" dirty="0" smtClean="0"/>
          </a:p>
          <a:p>
            <a:pPr>
              <a:buNone/>
            </a:pPr>
            <a:r>
              <a:rPr lang="en-US" dirty="0" smtClean="0"/>
              <a:t>2.Erythrodextrin-red </a:t>
            </a:r>
            <a:r>
              <a:rPr lang="en-US" dirty="0" err="1" smtClean="0"/>
              <a:t>colour</a:t>
            </a:r>
            <a:r>
              <a:rPr lang="en-US" dirty="0" smtClean="0"/>
              <a:t>-mildly reducing</a:t>
            </a:r>
          </a:p>
          <a:p>
            <a:pPr>
              <a:buNone/>
            </a:pPr>
            <a:r>
              <a:rPr lang="en-US" dirty="0" smtClean="0"/>
              <a:t>3.Achrodextrin-no </a:t>
            </a:r>
            <a:r>
              <a:rPr lang="en-US" dirty="0" err="1" smtClean="0"/>
              <a:t>colour</a:t>
            </a:r>
            <a:r>
              <a:rPr lang="en-US" dirty="0" smtClean="0"/>
              <a:t>-reducing</a:t>
            </a:r>
          </a:p>
          <a:p>
            <a:pPr>
              <a:buNone/>
            </a:pPr>
            <a:r>
              <a:rPr lang="en-US" dirty="0" smtClean="0"/>
              <a:t>4.Maltose- powerfully reducing</a:t>
            </a:r>
          </a:p>
          <a:p>
            <a:pPr>
              <a:buNone/>
            </a:pPr>
            <a:endParaRPr lang="en-US" dirty="0" smtClean="0"/>
          </a:p>
          <a:p>
            <a:pPr>
              <a:buNone/>
            </a:pPr>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buNone/>
            </a:pPr>
            <a:r>
              <a:rPr lang="en-US" b="1" dirty="0" smtClean="0"/>
              <a:t>Glycogen  (</a:t>
            </a:r>
            <a:r>
              <a:rPr lang="en-US" dirty="0" smtClean="0"/>
              <a:t>animal starch</a:t>
            </a:r>
            <a:r>
              <a:rPr lang="en-US" b="1" dirty="0" smtClean="0"/>
              <a:t>)</a:t>
            </a:r>
          </a:p>
          <a:p>
            <a:r>
              <a:rPr lang="en-US" dirty="0" smtClean="0"/>
              <a:t>The storage polysaccharide in animals.</a:t>
            </a:r>
          </a:p>
          <a:p>
            <a:r>
              <a:rPr lang="en-US" dirty="0" smtClean="0"/>
              <a:t>Composed of glucose units</a:t>
            </a:r>
          </a:p>
          <a:p>
            <a:r>
              <a:rPr lang="en-US" dirty="0" smtClean="0"/>
              <a:t>High concentration in liver followed by </a:t>
            </a:r>
            <a:r>
              <a:rPr lang="en-US" dirty="0" err="1" smtClean="0"/>
              <a:t>muscle,brain</a:t>
            </a:r>
            <a:r>
              <a:rPr lang="en-US" dirty="0" smtClean="0"/>
              <a:t>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098" name="Picture 2"/>
          <p:cNvPicPr>
            <a:picLocks noGrp="1" noChangeAspect="1" noChangeArrowheads="1"/>
          </p:cNvPicPr>
          <p:nvPr>
            <p:ph idx="1"/>
          </p:nvPr>
        </p:nvPicPr>
        <p:blipFill>
          <a:blip r:embed="rId2"/>
          <a:srcRect/>
          <a:stretch>
            <a:fillRect/>
          </a:stretch>
        </p:blipFill>
        <p:spPr bwMode="auto">
          <a:xfrm>
            <a:off x="2514600" y="2514600"/>
            <a:ext cx="3286125" cy="3352800"/>
          </a:xfrm>
          <a:prstGeom prst="rect">
            <a:avLst/>
          </a:prstGeom>
          <a:noFill/>
          <a:ln w="9525">
            <a:noFill/>
            <a:miter lim="800000"/>
            <a:headEnd/>
            <a:tailEnd/>
          </a:ln>
        </p:spPr>
      </p:pic>
      <p:sp>
        <p:nvSpPr>
          <p:cNvPr id="5" name="Rectangle 4"/>
          <p:cNvSpPr/>
          <p:nvPr/>
        </p:nvSpPr>
        <p:spPr>
          <a:xfrm>
            <a:off x="762000" y="1981200"/>
            <a:ext cx="4572000" cy="707886"/>
          </a:xfrm>
          <a:prstGeom prst="rect">
            <a:avLst/>
          </a:prstGeom>
        </p:spPr>
        <p:txBody>
          <a:bodyPr>
            <a:spAutoFit/>
          </a:bodyPr>
          <a:lstStyle/>
          <a:p>
            <a:r>
              <a:rPr lang="en-US" sz="2000" b="1" dirty="0" smtClean="0"/>
              <a:t>The glycogen </a:t>
            </a:r>
            <a:r>
              <a:rPr lang="en-US" sz="2000" b="1" dirty="0" err="1" smtClean="0"/>
              <a:t>moleculeGeneral</a:t>
            </a:r>
            <a:r>
              <a:rPr lang="en-US" sz="2000" b="1" dirty="0" smtClean="0"/>
              <a:t> structure</a:t>
            </a:r>
            <a:endParaRPr lang="en-GB"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buNone/>
            </a:pPr>
            <a:r>
              <a:rPr lang="en-US" dirty="0" smtClean="0"/>
              <a:t>Composition of body</a:t>
            </a:r>
          </a:p>
          <a:p>
            <a:pPr>
              <a:buNone/>
            </a:pPr>
            <a:r>
              <a:rPr lang="en-US" dirty="0" smtClean="0"/>
              <a:t>Water-60%</a:t>
            </a:r>
          </a:p>
          <a:p>
            <a:pPr>
              <a:buNone/>
            </a:pPr>
            <a:r>
              <a:rPr lang="en-US" dirty="0" smtClean="0"/>
              <a:t>Lipids-15%</a:t>
            </a:r>
          </a:p>
          <a:p>
            <a:pPr>
              <a:buNone/>
            </a:pPr>
            <a:r>
              <a:rPr lang="en-US" dirty="0" smtClean="0"/>
              <a:t>Protein-15%</a:t>
            </a:r>
          </a:p>
          <a:p>
            <a:pPr>
              <a:buNone/>
            </a:pPr>
            <a:r>
              <a:rPr lang="en-US" dirty="0" smtClean="0"/>
              <a:t>Carbohydrates- 2%</a:t>
            </a:r>
          </a:p>
          <a:p>
            <a:pPr>
              <a:buNone/>
            </a:pPr>
            <a:r>
              <a:rPr lang="en-US" dirty="0" smtClean="0"/>
              <a:t>Minerals -8%</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pPr>
              <a:buNone/>
            </a:pPr>
            <a:r>
              <a:rPr lang="en-GB" b="1" dirty="0" smtClean="0"/>
              <a:t>Cellulose </a:t>
            </a:r>
          </a:p>
          <a:p>
            <a:r>
              <a:rPr lang="en-US" dirty="0" smtClean="0"/>
              <a:t>The chief constituent of the framework of plants. </a:t>
            </a:r>
          </a:p>
          <a:p>
            <a:r>
              <a:rPr lang="en-US" dirty="0" smtClean="0"/>
              <a:t>It is insoluble</a:t>
            </a:r>
          </a:p>
          <a:p>
            <a:r>
              <a:rPr lang="en-US" dirty="0" smtClean="0"/>
              <a:t>Cellulose cannot be digested by mammals because of the absence of an enzyme that hydrolyzes the β linkage. </a:t>
            </a:r>
          </a:p>
          <a:p>
            <a:r>
              <a:rPr lang="en-US" dirty="0" smtClean="0"/>
              <a:t>It is an important source of fiber in the diet.</a:t>
            </a:r>
          </a:p>
          <a:p>
            <a:pPr>
              <a:buNone/>
            </a:pPr>
            <a:r>
              <a:rPr lang="en-US" dirty="0" smtClean="0"/>
              <a:t>Fiber-</a:t>
            </a:r>
          </a:p>
          <a:p>
            <a:pPr>
              <a:buNone/>
            </a:pPr>
            <a:r>
              <a:rPr lang="en-US" dirty="0" smtClean="0"/>
              <a:t>        Decrease absorption of glucose and </a:t>
            </a:r>
            <a:r>
              <a:rPr lang="en-US" dirty="0" err="1" smtClean="0"/>
              <a:t>cholestrol</a:t>
            </a:r>
            <a:r>
              <a:rPr lang="en-US" dirty="0" smtClean="0"/>
              <a:t> from</a:t>
            </a:r>
          </a:p>
          <a:p>
            <a:pPr>
              <a:buNone/>
            </a:pPr>
            <a:r>
              <a:rPr lang="en-US" dirty="0" smtClean="0"/>
              <a:t>        intestine</a:t>
            </a:r>
          </a:p>
          <a:p>
            <a:pPr>
              <a:buNone/>
            </a:pPr>
            <a:r>
              <a:rPr lang="en-US" dirty="0" smtClean="0"/>
              <a:t>        Increase bulk of feces ,prevents constipation</a:t>
            </a: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a:buNone/>
            </a:pPr>
            <a:r>
              <a:rPr lang="en-US" b="1" dirty="0" smtClean="0"/>
              <a:t>Chitin </a:t>
            </a:r>
            <a:r>
              <a:rPr lang="en-US" dirty="0" smtClean="0"/>
              <a:t>is a structural polysaccharide in the exoskeleton</a:t>
            </a:r>
          </a:p>
          <a:p>
            <a:pPr>
              <a:buNone/>
            </a:pPr>
            <a:r>
              <a:rPr lang="en-US" dirty="0" smtClean="0"/>
              <a:t>  of crustaceans and insects and also in mushrooms</a:t>
            </a:r>
          </a:p>
          <a:p>
            <a:pPr>
              <a:buNone/>
            </a:pPr>
            <a:r>
              <a:rPr lang="en-US" b="1" dirty="0" err="1" smtClean="0"/>
              <a:t>Heteropolysaccharides</a:t>
            </a:r>
            <a:r>
              <a:rPr lang="en-US" b="1" dirty="0" smtClean="0"/>
              <a:t>:</a:t>
            </a:r>
          </a:p>
          <a:p>
            <a:r>
              <a:rPr lang="en-GB" b="1" dirty="0" err="1" smtClean="0"/>
              <a:t>Glycosaminoglycans</a:t>
            </a:r>
            <a:r>
              <a:rPr lang="en-GB" b="1" dirty="0" smtClean="0"/>
              <a:t> (</a:t>
            </a:r>
            <a:r>
              <a:rPr lang="en-GB" b="1" dirty="0" err="1" smtClean="0"/>
              <a:t>mucopolysaccharides</a:t>
            </a:r>
            <a:r>
              <a:rPr lang="en-GB" b="1" dirty="0" smtClean="0"/>
              <a:t>) are</a:t>
            </a:r>
            <a:r>
              <a:rPr lang="en-US" dirty="0" smtClean="0"/>
              <a:t>complex carbohydrates characterized by their content of </a:t>
            </a:r>
            <a:r>
              <a:rPr lang="en-US" b="1" dirty="0" smtClean="0"/>
              <a:t>amino sugars and </a:t>
            </a:r>
            <a:r>
              <a:rPr lang="en-US" b="1" dirty="0" err="1" smtClean="0"/>
              <a:t>uronic</a:t>
            </a:r>
            <a:r>
              <a:rPr lang="en-US" b="1" dirty="0" smtClean="0"/>
              <a:t> acids. </a:t>
            </a:r>
          </a:p>
          <a:p>
            <a:r>
              <a:rPr lang="en-US" b="1" dirty="0" smtClean="0"/>
              <a:t>When these chains </a:t>
            </a:r>
            <a:r>
              <a:rPr lang="en-US" dirty="0" smtClean="0"/>
              <a:t>are attached to a protein molecule, the result is a </a:t>
            </a:r>
            <a:r>
              <a:rPr lang="en-US" b="1" dirty="0" err="1" smtClean="0"/>
              <a:t>proteoglycan</a:t>
            </a:r>
            <a:r>
              <a:rPr lang="en-US" b="1" dirty="0" smtClean="0"/>
              <a:t>.</a:t>
            </a:r>
          </a:p>
          <a:p>
            <a:r>
              <a:rPr lang="en-US" dirty="0" err="1" smtClean="0"/>
              <a:t>Proteoglycans</a:t>
            </a:r>
            <a:r>
              <a:rPr lang="en-US" dirty="0" smtClean="0"/>
              <a:t> provide the ground or packing substance of connective tissues.</a:t>
            </a:r>
          </a:p>
          <a:p>
            <a:endParaRPr lang="en-GB"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smtClean="0"/>
              <a:t>Their property of holding large quantities of water and occupying  space, thus cushioning or lubricating other structures, is due to the large number of OH groups and negative charges on the molecules, which, by repulsion, keep the </a:t>
            </a:r>
            <a:r>
              <a:rPr lang="en-GB" dirty="0" smtClean="0"/>
              <a:t>carbohydrate chains apart. Examples : </a:t>
            </a:r>
            <a:r>
              <a:rPr lang="en-GB" b="1" dirty="0" err="1" smtClean="0"/>
              <a:t>hyaluronic</a:t>
            </a:r>
            <a:r>
              <a:rPr lang="en-US" b="1" dirty="0" smtClean="0"/>
              <a:t>acid, </a:t>
            </a:r>
            <a:r>
              <a:rPr lang="en-US" b="1" dirty="0" err="1" smtClean="0"/>
              <a:t>chondroitin</a:t>
            </a:r>
            <a:r>
              <a:rPr lang="en-US" b="1" dirty="0" smtClean="0"/>
              <a:t> sulfate, and heparin, keratin sulphate</a:t>
            </a:r>
            <a:endParaRPr lang="en-GB" b="1" dirty="0" smtClean="0"/>
          </a:p>
          <a:p>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buNone/>
            </a:pPr>
            <a:r>
              <a:rPr lang="en-US" b="1" dirty="0" smtClean="0"/>
              <a:t>Heparin :</a:t>
            </a:r>
          </a:p>
          <a:p>
            <a:pPr>
              <a:buNone/>
            </a:pPr>
            <a:r>
              <a:rPr lang="en-US" dirty="0" smtClean="0"/>
              <a:t>Anticoagulant in lung ,</a:t>
            </a:r>
            <a:r>
              <a:rPr lang="en-US" dirty="0" err="1" smtClean="0"/>
              <a:t>liver,kidney,spleen</a:t>
            </a:r>
            <a:endParaRPr lang="en-US" dirty="0" smtClean="0"/>
          </a:p>
          <a:p>
            <a:pPr>
              <a:buNone/>
            </a:pPr>
            <a:r>
              <a:rPr lang="en-US" dirty="0" smtClean="0"/>
              <a:t>Serves as lubricant and shock absorber.</a:t>
            </a:r>
          </a:p>
          <a:p>
            <a:pPr>
              <a:buNone/>
            </a:pPr>
            <a:r>
              <a:rPr lang="en-US" dirty="0" smtClean="0"/>
              <a:t>Promotes wound healing</a:t>
            </a:r>
          </a:p>
          <a:p>
            <a:pPr>
              <a:buNone/>
            </a:pPr>
            <a:r>
              <a:rPr lang="en-US" b="1" dirty="0" err="1" smtClean="0"/>
              <a:t>Chondroitin</a:t>
            </a:r>
            <a:r>
              <a:rPr lang="en-US" b="1" dirty="0" smtClean="0"/>
              <a:t> sulphate :</a:t>
            </a:r>
          </a:p>
          <a:p>
            <a:pPr>
              <a:buNone/>
            </a:pPr>
            <a:r>
              <a:rPr lang="en-US" dirty="0" err="1" smtClean="0"/>
              <a:t>cartilage,bone</a:t>
            </a:r>
            <a:r>
              <a:rPr lang="en-US" dirty="0" smtClean="0"/>
              <a:t> ,</a:t>
            </a:r>
            <a:r>
              <a:rPr lang="en-US" dirty="0" err="1" smtClean="0"/>
              <a:t>skin,blood</a:t>
            </a:r>
            <a:r>
              <a:rPr lang="en-US" dirty="0" smtClean="0"/>
              <a:t> vessel walls</a:t>
            </a:r>
          </a:p>
          <a:p>
            <a:pPr>
              <a:buNone/>
            </a:pPr>
            <a:r>
              <a:rPr lang="en-US" dirty="0" smtClean="0"/>
              <a:t>Helps to maintain structure and shape of tissue </a:t>
            </a:r>
          </a:p>
          <a:p>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US" b="1" dirty="0" err="1" smtClean="0"/>
              <a:t>Dermatan</a:t>
            </a:r>
            <a:r>
              <a:rPr lang="en-US" b="1" dirty="0" smtClean="0"/>
              <a:t> sulphate</a:t>
            </a:r>
            <a:r>
              <a:rPr lang="en-US" dirty="0" smtClean="0"/>
              <a:t> :</a:t>
            </a:r>
          </a:p>
          <a:p>
            <a:pPr>
              <a:buNone/>
            </a:pPr>
            <a:r>
              <a:rPr lang="en-US" dirty="0" smtClean="0"/>
              <a:t> </a:t>
            </a:r>
            <a:r>
              <a:rPr lang="en-US" dirty="0" err="1" smtClean="0"/>
              <a:t>skin,blood</a:t>
            </a:r>
            <a:r>
              <a:rPr lang="en-US" dirty="0" smtClean="0"/>
              <a:t> vessel </a:t>
            </a:r>
            <a:r>
              <a:rPr lang="en-US" dirty="0" err="1" smtClean="0"/>
              <a:t>valves,heart</a:t>
            </a:r>
            <a:r>
              <a:rPr lang="en-US" dirty="0" smtClean="0"/>
              <a:t> valves</a:t>
            </a:r>
          </a:p>
          <a:p>
            <a:pPr>
              <a:buNone/>
            </a:pPr>
            <a:r>
              <a:rPr lang="en-US" dirty="0" smtClean="0"/>
              <a:t>Maintain shape of tissue</a:t>
            </a:r>
          </a:p>
          <a:p>
            <a:pPr>
              <a:buNone/>
            </a:pPr>
            <a:r>
              <a:rPr lang="en-US" dirty="0" smtClean="0"/>
              <a:t> </a:t>
            </a:r>
            <a:r>
              <a:rPr lang="en-US" b="1" dirty="0" err="1" smtClean="0"/>
              <a:t>keratan</a:t>
            </a:r>
            <a:r>
              <a:rPr lang="en-US" b="1" dirty="0" smtClean="0"/>
              <a:t> sulphate :</a:t>
            </a:r>
          </a:p>
          <a:p>
            <a:pPr>
              <a:buNone/>
            </a:pPr>
            <a:r>
              <a:rPr lang="en-US" dirty="0" err="1" smtClean="0"/>
              <a:t>cartilage,cornea,connective</a:t>
            </a:r>
            <a:r>
              <a:rPr lang="en-US" dirty="0" smtClean="0"/>
              <a:t> tissue</a:t>
            </a:r>
          </a:p>
          <a:p>
            <a:pPr>
              <a:buNone/>
            </a:pPr>
            <a:r>
              <a:rPr lang="en-US" dirty="0" smtClean="0"/>
              <a:t>Keeps cornea transparent</a:t>
            </a:r>
          </a:p>
          <a:p>
            <a:pPr>
              <a:buNone/>
            </a:pPr>
            <a:r>
              <a:rPr lang="en-US" b="1" dirty="0" err="1" smtClean="0"/>
              <a:t>Hyaluronic</a:t>
            </a:r>
            <a:r>
              <a:rPr lang="en-US" b="1" dirty="0" smtClean="0"/>
              <a:t> acid :</a:t>
            </a:r>
          </a:p>
          <a:p>
            <a:pPr>
              <a:buNone/>
            </a:pPr>
            <a:r>
              <a:rPr lang="en-US" dirty="0" err="1" smtClean="0"/>
              <a:t>Cartilage,cornea,connective</a:t>
            </a:r>
            <a:r>
              <a:rPr lang="en-US" dirty="0" smtClean="0"/>
              <a:t> tissues</a:t>
            </a:r>
          </a:p>
          <a:p>
            <a:pPr>
              <a:buNone/>
            </a:pPr>
            <a:r>
              <a:rPr lang="en-US" dirty="0" smtClean="0"/>
              <a:t> lubricant &amp; shock </a:t>
            </a:r>
            <a:r>
              <a:rPr lang="en-US" dirty="0" err="1" smtClean="0"/>
              <a:t>absorbant,promotes</a:t>
            </a:r>
            <a:r>
              <a:rPr lang="en-US" dirty="0" smtClean="0"/>
              <a:t> wound healing</a:t>
            </a:r>
            <a:endParaRPr lang="en-GB" dirty="0" smtClean="0"/>
          </a:p>
          <a:p>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buNone/>
            </a:pPr>
            <a:r>
              <a:rPr lang="en-US" dirty="0" err="1" smtClean="0"/>
              <a:t>Glycoproteins</a:t>
            </a:r>
            <a:r>
              <a:rPr lang="en-US" dirty="0" smtClean="0"/>
              <a:t> (</a:t>
            </a:r>
            <a:r>
              <a:rPr lang="en-US" dirty="0" err="1" smtClean="0"/>
              <a:t>mucoproteins</a:t>
            </a:r>
            <a:r>
              <a:rPr lang="en-US" dirty="0" smtClean="0"/>
              <a:t>) </a:t>
            </a:r>
          </a:p>
          <a:p>
            <a:pPr>
              <a:buNone/>
            </a:pPr>
            <a:r>
              <a:rPr lang="en-US" dirty="0" smtClean="0"/>
              <a:t>   Proteins covalently bound </a:t>
            </a:r>
            <a:r>
              <a:rPr lang="en-US" smtClean="0"/>
              <a:t>to carbohydrates(1-90%)</a:t>
            </a:r>
            <a:endParaRPr lang="en-US" dirty="0" smtClean="0"/>
          </a:p>
          <a:p>
            <a:pPr>
              <a:buNone/>
            </a:pPr>
            <a:r>
              <a:rPr lang="en-US" dirty="0" smtClean="0"/>
              <a:t>   Situations in fluids and tissues, including the cell </a:t>
            </a:r>
            <a:r>
              <a:rPr lang="en-GB" dirty="0" smtClean="0"/>
              <a:t>membranes </a:t>
            </a:r>
          </a:p>
          <a:p>
            <a:pPr>
              <a:buNone/>
            </a:pPr>
            <a:r>
              <a:rPr lang="en-US" dirty="0" smtClean="0"/>
              <a:t>Eg:</a:t>
            </a:r>
            <a:endParaRPr lang="en-GB" dirty="0" smtClean="0"/>
          </a:p>
          <a:p>
            <a:pPr>
              <a:buNone/>
            </a:pPr>
            <a:r>
              <a:rPr lang="en-US" dirty="0" smtClean="0"/>
              <a:t>Collagen-structure</a:t>
            </a:r>
          </a:p>
          <a:p>
            <a:pPr>
              <a:buNone/>
            </a:pPr>
            <a:r>
              <a:rPr lang="en-US" dirty="0" err="1" smtClean="0"/>
              <a:t>Hydrolase,proteases,glycosidases</a:t>
            </a:r>
            <a:r>
              <a:rPr lang="en-US" dirty="0" smtClean="0"/>
              <a:t>-enzymes</a:t>
            </a:r>
          </a:p>
          <a:p>
            <a:pPr>
              <a:buNone/>
            </a:pPr>
            <a:r>
              <a:rPr lang="en-US" dirty="0" err="1" smtClean="0"/>
              <a:t>Ceruloplasmin</a:t>
            </a:r>
            <a:r>
              <a:rPr lang="en-US" dirty="0" smtClean="0"/>
              <a:t>- transport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US" dirty="0" err="1" smtClean="0"/>
              <a:t>Immunoglobulins-defence</a:t>
            </a:r>
            <a:r>
              <a:rPr lang="en-US" dirty="0" smtClean="0"/>
              <a:t> </a:t>
            </a:r>
            <a:r>
              <a:rPr lang="en-US" dirty="0" err="1" smtClean="0"/>
              <a:t>aginst</a:t>
            </a:r>
            <a:r>
              <a:rPr lang="en-US" dirty="0" smtClean="0"/>
              <a:t> infection</a:t>
            </a:r>
          </a:p>
          <a:p>
            <a:pPr>
              <a:buNone/>
            </a:pPr>
            <a:r>
              <a:rPr lang="en-US" dirty="0" err="1" smtClean="0"/>
              <a:t>Thyropoetin,erythropoetin</a:t>
            </a:r>
            <a:r>
              <a:rPr lang="en-US" dirty="0" smtClean="0"/>
              <a:t>-hormones</a:t>
            </a:r>
          </a:p>
          <a:p>
            <a:pPr>
              <a:buNone/>
            </a:pPr>
            <a:r>
              <a:rPr lang="en-US" dirty="0" smtClean="0"/>
              <a:t>Intrinsic factor-absorption of vit.B12</a:t>
            </a:r>
          </a:p>
          <a:p>
            <a:pPr>
              <a:buNone/>
            </a:pPr>
            <a:r>
              <a:rPr lang="en-US" dirty="0" smtClean="0"/>
              <a:t>Blood group substances-antigens</a:t>
            </a:r>
            <a:endParaRPr lang="en-GB" dirty="0" smtClean="0"/>
          </a:p>
          <a:p>
            <a:pPr>
              <a:buNone/>
            </a:pPr>
            <a:r>
              <a:rPr lang="en-US" dirty="0" smtClean="0"/>
              <a:t>Synovial glycoprotein-lubrication</a:t>
            </a:r>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b="1" dirty="0" smtClean="0"/>
              <a:t>General points </a:t>
            </a:r>
            <a:endParaRPr lang="en-GB" dirty="0" smtClean="0"/>
          </a:p>
          <a:p>
            <a:pPr lvl="1"/>
            <a:r>
              <a:rPr lang="en-US" dirty="0" smtClean="0"/>
              <a:t>Maltose – malt sugar, does not exist free form in body produced during digestion α (1 - 4).</a:t>
            </a:r>
            <a:endParaRPr lang="en-GB" dirty="0" smtClean="0"/>
          </a:p>
          <a:p>
            <a:pPr lvl="1"/>
            <a:r>
              <a:rPr lang="en-US" dirty="0" smtClean="0"/>
              <a:t>Lactose – milk sugar, linkage present is β (1 - 4).</a:t>
            </a:r>
            <a:endParaRPr lang="en-GB" dirty="0" smtClean="0"/>
          </a:p>
          <a:p>
            <a:pPr lvl="1"/>
            <a:r>
              <a:rPr lang="en-US" dirty="0" smtClean="0"/>
              <a:t>Sucrose – cane sugar, on </a:t>
            </a:r>
            <a:r>
              <a:rPr lang="en-US" dirty="0" err="1" smtClean="0"/>
              <a:t>hydrolysed</a:t>
            </a:r>
            <a:r>
              <a:rPr lang="en-US" dirty="0" smtClean="0"/>
              <a:t> form is known as invert sugar (change in dextrorotatory to </a:t>
            </a:r>
            <a:r>
              <a:rPr lang="en-US" dirty="0" err="1" smtClean="0"/>
              <a:t>laevorotatary</a:t>
            </a:r>
            <a:r>
              <a:rPr lang="en-US" dirty="0" smtClean="0"/>
              <a:t>), major carbohydrate produced in photosynthesis.</a:t>
            </a:r>
            <a:endParaRPr lang="en-GB" dirty="0" smtClean="0"/>
          </a:p>
          <a:p>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lvl="1"/>
            <a:r>
              <a:rPr lang="en-US" dirty="0" smtClean="0"/>
              <a:t>Starch – carbohydrate reserve in pants, has two components water soluble </a:t>
            </a:r>
            <a:r>
              <a:rPr lang="en-US" dirty="0" err="1" smtClean="0"/>
              <a:t>amylose</a:t>
            </a:r>
            <a:r>
              <a:rPr lang="en-US" dirty="0" smtClean="0"/>
              <a:t> α (1 - 4) &amp; water insoluble </a:t>
            </a:r>
            <a:r>
              <a:rPr lang="en-US" dirty="0" err="1" smtClean="0"/>
              <a:t>amylopectin</a:t>
            </a:r>
            <a:r>
              <a:rPr lang="en-US" dirty="0" smtClean="0"/>
              <a:t> α (1 - 6), </a:t>
            </a:r>
            <a:r>
              <a:rPr lang="en-US" dirty="0" err="1" smtClean="0"/>
              <a:t>hydrolysed</a:t>
            </a:r>
            <a:r>
              <a:rPr lang="en-US" dirty="0" smtClean="0"/>
              <a:t> by amylase.</a:t>
            </a:r>
            <a:endParaRPr lang="en-GB" dirty="0" smtClean="0"/>
          </a:p>
          <a:p>
            <a:pPr lvl="1"/>
            <a:r>
              <a:rPr lang="en-US" dirty="0" smtClean="0"/>
              <a:t>Glycogen - carbohydrate reserve in animals, structure similar to starch.</a:t>
            </a:r>
            <a:endParaRPr lang="en-GB" dirty="0" smtClean="0"/>
          </a:p>
          <a:p>
            <a:pPr lvl="1"/>
            <a:r>
              <a:rPr lang="en-US" dirty="0" smtClean="0"/>
              <a:t>Cellulose – absent in animals, composed of glucose units linked by β (1 - 4) </a:t>
            </a:r>
            <a:r>
              <a:rPr lang="en-US" dirty="0" err="1" smtClean="0"/>
              <a:t>glycosidic</a:t>
            </a:r>
            <a:r>
              <a:rPr lang="en-US" dirty="0" smtClean="0"/>
              <a:t> bonds, cannot be digested by humans due to absence of enzyme that cleaves β – </a:t>
            </a:r>
            <a:r>
              <a:rPr lang="en-US" dirty="0" err="1" smtClean="0"/>
              <a:t>glycosidic</a:t>
            </a:r>
            <a:r>
              <a:rPr lang="en-US" dirty="0" smtClean="0"/>
              <a:t> bonds.</a:t>
            </a:r>
            <a:endParaRPr lang="en-GB" dirty="0" smtClean="0"/>
          </a:p>
          <a:p>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pPr lvl="1"/>
            <a:r>
              <a:rPr lang="en-US" dirty="0" smtClean="0"/>
              <a:t> </a:t>
            </a:r>
            <a:r>
              <a:rPr lang="en-US" dirty="0" err="1" smtClean="0"/>
              <a:t>Inulin</a:t>
            </a:r>
            <a:r>
              <a:rPr lang="en-US" dirty="0" smtClean="0"/>
              <a:t> – polymer of fructose, occurs in dahlia bulbs, garlic, onion etc, easily soluble in water, not utilized by the body, used in measurement of </a:t>
            </a:r>
            <a:r>
              <a:rPr lang="en-US" dirty="0" err="1" smtClean="0"/>
              <a:t>glomerular</a:t>
            </a:r>
            <a:r>
              <a:rPr lang="en-US" dirty="0" smtClean="0"/>
              <a:t> filtration rate.</a:t>
            </a:r>
            <a:endParaRPr lang="en-GB" dirty="0" smtClean="0"/>
          </a:p>
          <a:p>
            <a:pPr>
              <a:buNone/>
            </a:pPr>
            <a:endParaRPr lang="en-GB" dirty="0" smtClean="0"/>
          </a:p>
          <a:p>
            <a:r>
              <a:rPr lang="en-US" b="1" dirty="0" smtClean="0"/>
              <a:t>Identification Tests 	</a:t>
            </a:r>
            <a:endParaRPr lang="en-GB" dirty="0" smtClean="0"/>
          </a:p>
          <a:p>
            <a:pPr lvl="1"/>
            <a:r>
              <a:rPr lang="en-US" dirty="0" err="1" smtClean="0"/>
              <a:t>Molisch</a:t>
            </a:r>
            <a:r>
              <a:rPr lang="en-US" dirty="0" smtClean="0"/>
              <a:t> test – Carbohydrates ( dehydration)</a:t>
            </a:r>
            <a:endParaRPr lang="en-GB" dirty="0" smtClean="0"/>
          </a:p>
          <a:p>
            <a:pPr lvl="1"/>
            <a:r>
              <a:rPr lang="en-US" dirty="0" smtClean="0"/>
              <a:t>Benedict’s test &amp; Fehling’s test – Reducing sugar (reducing property)</a:t>
            </a:r>
            <a:endParaRPr lang="en-GB" dirty="0" smtClean="0"/>
          </a:p>
          <a:p>
            <a:pPr lvl="1"/>
            <a:r>
              <a:rPr lang="en-US" dirty="0" err="1" smtClean="0"/>
              <a:t>Barfoed’s</a:t>
            </a:r>
            <a:r>
              <a:rPr lang="en-US" dirty="0" smtClean="0"/>
              <a:t> test  -  Monosaccharide</a:t>
            </a:r>
            <a:endParaRPr lang="en-GB" dirty="0" smtClean="0"/>
          </a:p>
          <a:p>
            <a:pPr lvl="1"/>
            <a:r>
              <a:rPr lang="en-US" dirty="0" err="1" smtClean="0"/>
              <a:t>Seliwanoff’s</a:t>
            </a:r>
            <a:r>
              <a:rPr lang="en-US" dirty="0" smtClean="0"/>
              <a:t> test – </a:t>
            </a:r>
            <a:r>
              <a:rPr lang="en-US" dirty="0" err="1" smtClean="0"/>
              <a:t>Keto</a:t>
            </a:r>
            <a:r>
              <a:rPr lang="en-US" dirty="0" smtClean="0"/>
              <a:t> sugar (fructose)</a:t>
            </a:r>
            <a:endParaRPr lang="en-GB" dirty="0" smtClean="0"/>
          </a:p>
          <a:p>
            <a:pPr lvl="1"/>
            <a:r>
              <a:rPr lang="en-US" dirty="0" err="1" smtClean="0"/>
              <a:t>Mucic</a:t>
            </a:r>
            <a:r>
              <a:rPr lang="en-US" dirty="0" smtClean="0"/>
              <a:t> acid test – Galactose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US" dirty="0" smtClean="0"/>
              <a:t>Molecular </a:t>
            </a:r>
            <a:r>
              <a:rPr lang="en-US" dirty="0" err="1" smtClean="0"/>
              <a:t>structre</a:t>
            </a:r>
            <a:r>
              <a:rPr lang="en-US" dirty="0" smtClean="0"/>
              <a:t> built from 30 small precursors</a:t>
            </a:r>
          </a:p>
          <a:p>
            <a:pPr>
              <a:buNone/>
            </a:pPr>
            <a:r>
              <a:rPr lang="en-US" dirty="0" err="1" smtClean="0"/>
              <a:t>Aminoacids</a:t>
            </a:r>
            <a:r>
              <a:rPr lang="en-US" dirty="0" smtClean="0"/>
              <a:t> -20</a:t>
            </a:r>
          </a:p>
          <a:p>
            <a:pPr>
              <a:buNone/>
            </a:pPr>
            <a:r>
              <a:rPr lang="en-US" dirty="0" err="1" smtClean="0"/>
              <a:t>Purines</a:t>
            </a:r>
            <a:r>
              <a:rPr lang="en-US" dirty="0" smtClean="0"/>
              <a:t> -2 (parent substance of adenine and guanine)</a:t>
            </a:r>
          </a:p>
          <a:p>
            <a:pPr>
              <a:buNone/>
            </a:pPr>
            <a:r>
              <a:rPr lang="en-US" dirty="0" err="1" smtClean="0"/>
              <a:t>Pyrimidines</a:t>
            </a:r>
            <a:r>
              <a:rPr lang="en-US" dirty="0" smtClean="0"/>
              <a:t>- 3(parent substance of thiamine, </a:t>
            </a:r>
            <a:r>
              <a:rPr lang="en-US" dirty="0" err="1" smtClean="0"/>
              <a:t>uracil</a:t>
            </a:r>
            <a:r>
              <a:rPr lang="en-US" dirty="0" smtClean="0"/>
              <a:t> and    		 cytosine </a:t>
            </a:r>
          </a:p>
          <a:p>
            <a:pPr>
              <a:buNone/>
            </a:pPr>
            <a:r>
              <a:rPr lang="en-US" dirty="0" smtClean="0"/>
              <a:t>Sugars- glucose and ribose</a:t>
            </a:r>
          </a:p>
          <a:p>
            <a:pPr>
              <a:buNone/>
            </a:pPr>
            <a:r>
              <a:rPr lang="en-US" dirty="0" err="1" smtClean="0"/>
              <a:t>Palmitate</a:t>
            </a:r>
            <a:r>
              <a:rPr lang="en-US" dirty="0" smtClean="0"/>
              <a:t> –fatty acid</a:t>
            </a:r>
          </a:p>
          <a:p>
            <a:pPr>
              <a:buNone/>
            </a:pPr>
            <a:r>
              <a:rPr lang="en-US" dirty="0" smtClean="0"/>
              <a:t>Glycerol</a:t>
            </a:r>
          </a:p>
          <a:p>
            <a:pPr>
              <a:buNone/>
            </a:pPr>
            <a:r>
              <a:rPr lang="en-US" dirty="0" smtClean="0"/>
              <a:t>Choline- agent in animal tissue</a:t>
            </a:r>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1">
              <a:buNone/>
            </a:pPr>
            <a:endParaRPr lang="en-GB" dirty="0" smtClean="0"/>
          </a:p>
          <a:p>
            <a:pPr lvl="1"/>
            <a:r>
              <a:rPr lang="en-US" dirty="0" smtClean="0"/>
              <a:t>Iodine test - Starch</a:t>
            </a:r>
            <a:endParaRPr lang="en-GB" dirty="0" smtClean="0"/>
          </a:p>
          <a:p>
            <a:pPr lvl="1"/>
            <a:r>
              <a:rPr lang="en-US" dirty="0" err="1" smtClean="0"/>
              <a:t>Osazone</a:t>
            </a:r>
            <a:r>
              <a:rPr lang="en-US" dirty="0" smtClean="0"/>
              <a:t> test – </a:t>
            </a:r>
            <a:r>
              <a:rPr lang="en-US" dirty="0" err="1" smtClean="0"/>
              <a:t>Crystallisation</a:t>
            </a:r>
            <a:r>
              <a:rPr lang="en-US" dirty="0" smtClean="0"/>
              <a:t> of sugars  (Glucose &amp; Fructose – needle      shaped , Galactose – broken    glass pieces, Maltose – star or sunflower shaped, Lactose – powder </a:t>
            </a:r>
            <a:r>
              <a:rPr lang="en-US" smtClean="0"/>
              <a:t>puff shaped, </a:t>
            </a:r>
            <a:r>
              <a:rPr lang="en-US" dirty="0" smtClean="0"/>
              <a:t>Sucrose – no crystals i.e., non- reducing sugar)</a:t>
            </a:r>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err="1" smtClean="0"/>
              <a:t>Bimolecules</a:t>
            </a:r>
            <a:r>
              <a:rPr lang="en-US" dirty="0" smtClean="0"/>
              <a:t> covalently link to each other forming macromolecules</a:t>
            </a:r>
          </a:p>
          <a:p>
            <a:pPr>
              <a:buNone/>
            </a:pPr>
            <a:r>
              <a:rPr lang="en-US" dirty="0" smtClean="0"/>
              <a:t>    eg: glucose to glycogen, amino acids to protein</a:t>
            </a:r>
          </a:p>
          <a:p>
            <a:r>
              <a:rPr lang="en-US" dirty="0" smtClean="0"/>
              <a:t>Macromolecules by non covalent bonds form </a:t>
            </a:r>
            <a:r>
              <a:rPr lang="en-US" dirty="0" err="1" smtClean="0"/>
              <a:t>supramolecular</a:t>
            </a:r>
            <a:r>
              <a:rPr lang="en-US" dirty="0" smtClean="0"/>
              <a:t> systems</a:t>
            </a:r>
          </a:p>
          <a:p>
            <a:pPr>
              <a:buNone/>
            </a:pPr>
            <a:r>
              <a:rPr lang="en-US" dirty="0" smtClean="0"/>
              <a:t>   eg: </a:t>
            </a:r>
            <a:r>
              <a:rPr lang="en-US" dirty="0" err="1" smtClean="0"/>
              <a:t>ribosomes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lstStyle/>
          <a:p>
            <a:r>
              <a:rPr lang="en-US" b="1" dirty="0" smtClean="0"/>
              <a:t>CARBOHYDRATES</a:t>
            </a:r>
            <a:endParaRPr lang="en-GB" dirty="0"/>
          </a:p>
        </p:txBody>
      </p:sp>
      <p:sp>
        <p:nvSpPr>
          <p:cNvPr id="3" name="Content Placeholder 2"/>
          <p:cNvSpPr>
            <a:spLocks noGrp="1"/>
          </p:cNvSpPr>
          <p:nvPr>
            <p:ph idx="1"/>
          </p:nvPr>
        </p:nvSpPr>
        <p:spPr/>
        <p:txBody>
          <a:bodyPr>
            <a:noAutofit/>
          </a:bodyPr>
          <a:lstStyle/>
          <a:p>
            <a:r>
              <a:rPr lang="en-US" sz="2800" dirty="0" smtClean="0"/>
              <a:t>Carbohydrates </a:t>
            </a:r>
            <a:r>
              <a:rPr lang="en-US" sz="2800" dirty="0"/>
              <a:t>are defined as poly </a:t>
            </a:r>
            <a:r>
              <a:rPr lang="en-US" sz="2800" dirty="0" err="1"/>
              <a:t>hydroxy</a:t>
            </a:r>
            <a:r>
              <a:rPr lang="en-US" sz="2800" dirty="0"/>
              <a:t> </a:t>
            </a:r>
            <a:r>
              <a:rPr lang="en-US" sz="2800" dirty="0" err="1"/>
              <a:t>aldehydes</a:t>
            </a:r>
            <a:r>
              <a:rPr lang="en-US" sz="2800" dirty="0"/>
              <a:t> or poly </a:t>
            </a:r>
            <a:r>
              <a:rPr lang="en-US" sz="2800" dirty="0" err="1"/>
              <a:t>hydroxy</a:t>
            </a:r>
            <a:r>
              <a:rPr lang="en-US" sz="2800" dirty="0"/>
              <a:t> </a:t>
            </a:r>
            <a:r>
              <a:rPr lang="en-US" sz="2800" dirty="0" err="1"/>
              <a:t>ketones</a:t>
            </a:r>
            <a:r>
              <a:rPr lang="en-US" sz="2800" dirty="0"/>
              <a:t> or compounds which produce them on hydrolysis. </a:t>
            </a:r>
            <a:endParaRPr lang="en-US" sz="2800" dirty="0" smtClean="0"/>
          </a:p>
          <a:p>
            <a:r>
              <a:rPr lang="en-US" sz="2800" dirty="0" smtClean="0"/>
              <a:t>They  </a:t>
            </a:r>
            <a:r>
              <a:rPr lang="en-US" sz="2800" dirty="0"/>
              <a:t>are commonly referred as hydrates of carbon. </a:t>
            </a:r>
            <a:endParaRPr lang="en-US" sz="2800" dirty="0" smtClean="0"/>
          </a:p>
          <a:p>
            <a:r>
              <a:rPr lang="en-US" sz="2800" dirty="0" smtClean="0"/>
              <a:t>They </a:t>
            </a:r>
            <a:r>
              <a:rPr lang="en-US" sz="2800" dirty="0"/>
              <a:t>contain carbon, hydrogen &amp; oxygen in the ratio of 1:2:1. General formula </a:t>
            </a:r>
            <a:r>
              <a:rPr lang="en-US" sz="2800" dirty="0" err="1"/>
              <a:t>Cn</a:t>
            </a:r>
            <a:r>
              <a:rPr lang="en-US" sz="2800" dirty="0"/>
              <a:t> (H</a:t>
            </a:r>
            <a:r>
              <a:rPr lang="en-US" sz="2800" baseline="-25000" dirty="0"/>
              <a:t>2</a:t>
            </a:r>
            <a:r>
              <a:rPr lang="en-US" sz="2800" dirty="0"/>
              <a:t>O)n</a:t>
            </a:r>
            <a:r>
              <a:rPr lang="en-US" sz="2800" dirty="0" smtClean="0"/>
              <a:t>.</a:t>
            </a:r>
          </a:p>
          <a:p>
            <a:r>
              <a:rPr lang="en-US" sz="2800" dirty="0" smtClean="0"/>
              <a:t>Main source of energy 4kcal/g</a:t>
            </a:r>
          </a:p>
          <a:p>
            <a:r>
              <a:rPr lang="en-US" sz="2800" dirty="0" smtClean="0"/>
              <a:t>Excess carbohydrate is converted to fat</a:t>
            </a:r>
          </a:p>
          <a:p>
            <a:endParaRPr lang="en-US" sz="2800" dirty="0" smtClean="0"/>
          </a:p>
          <a:p>
            <a:endParaRPr lang="en-GB" sz="2800" dirty="0"/>
          </a:p>
          <a:p>
            <a:pPr>
              <a:buNone/>
            </a:pPr>
            <a:endParaRPr lang="en-US" sz="2800" dirty="0" smtClean="0"/>
          </a:p>
          <a:p>
            <a:pPr>
              <a:buNone/>
            </a:pPr>
            <a:r>
              <a:rPr lang="en-US" sz="2800" dirty="0" smtClean="0"/>
              <a:t> </a:t>
            </a:r>
            <a:endParaRPr lang="en-GB"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a:buNone/>
            </a:pPr>
            <a:r>
              <a:rPr lang="en-US" b="1" dirty="0"/>
              <a:t>Classification </a:t>
            </a:r>
            <a:endParaRPr lang="en-GB" dirty="0"/>
          </a:p>
          <a:p>
            <a:pPr>
              <a:buNone/>
            </a:pPr>
            <a:r>
              <a:rPr lang="en-US" dirty="0"/>
              <a:t>Carbohydrates are classified </a:t>
            </a:r>
            <a:r>
              <a:rPr lang="en-US" dirty="0" smtClean="0"/>
              <a:t>into simple and compound</a:t>
            </a:r>
            <a:endParaRPr lang="en-GB" dirty="0"/>
          </a:p>
          <a:p>
            <a:pPr lvl="0">
              <a:buNone/>
            </a:pPr>
            <a:r>
              <a:rPr lang="en-US" b="1" dirty="0" smtClean="0"/>
              <a:t>1.Monosaccharides </a:t>
            </a:r>
            <a:r>
              <a:rPr lang="en-US" dirty="0" smtClean="0"/>
              <a:t> </a:t>
            </a:r>
            <a:r>
              <a:rPr lang="en-US" b="1" dirty="0" smtClean="0"/>
              <a:t>or simple carbohydrates:</a:t>
            </a:r>
          </a:p>
          <a:p>
            <a:pPr lvl="0"/>
            <a:r>
              <a:rPr lang="en-US" dirty="0" smtClean="0"/>
              <a:t> Poly </a:t>
            </a:r>
            <a:r>
              <a:rPr lang="en-US" dirty="0" err="1"/>
              <a:t>hydroxy</a:t>
            </a:r>
            <a:r>
              <a:rPr lang="en-US" dirty="0"/>
              <a:t> </a:t>
            </a:r>
            <a:r>
              <a:rPr lang="en-US" dirty="0" err="1"/>
              <a:t>aldehydes</a:t>
            </a:r>
            <a:r>
              <a:rPr lang="en-US" dirty="0"/>
              <a:t> or poly </a:t>
            </a:r>
            <a:r>
              <a:rPr lang="en-US" dirty="0" err="1"/>
              <a:t>hydroxy</a:t>
            </a:r>
            <a:r>
              <a:rPr lang="en-US" dirty="0"/>
              <a:t> </a:t>
            </a:r>
            <a:r>
              <a:rPr lang="en-US" dirty="0" err="1"/>
              <a:t>ketones</a:t>
            </a:r>
            <a:r>
              <a:rPr lang="en-US" dirty="0"/>
              <a:t> which cannot be further </a:t>
            </a:r>
            <a:r>
              <a:rPr lang="en-US" dirty="0" err="1"/>
              <a:t>hydrolysed</a:t>
            </a:r>
            <a:r>
              <a:rPr lang="en-US" dirty="0"/>
              <a:t>. </a:t>
            </a:r>
            <a:endParaRPr lang="en-US" dirty="0" smtClean="0"/>
          </a:p>
          <a:p>
            <a:pPr lvl="0"/>
            <a:r>
              <a:rPr lang="en-US" dirty="0" smtClean="0"/>
              <a:t>They </a:t>
            </a:r>
            <a:r>
              <a:rPr lang="en-US" dirty="0"/>
              <a:t>are simple sugars &amp; sweet to taste. </a:t>
            </a:r>
            <a:endParaRPr lang="en-US" dirty="0" smtClean="0"/>
          </a:p>
          <a:p>
            <a:pPr lvl="0"/>
            <a:r>
              <a:rPr lang="en-US" dirty="0" smtClean="0"/>
              <a:t>General </a:t>
            </a:r>
            <a:r>
              <a:rPr lang="en-US" dirty="0"/>
              <a:t>formula (</a:t>
            </a:r>
            <a:r>
              <a:rPr lang="en-US" dirty="0" smtClean="0"/>
              <a:t>C</a:t>
            </a:r>
            <a:r>
              <a:rPr lang="en-US" baseline="-25000" dirty="0" smtClean="0"/>
              <a:t>n</a:t>
            </a:r>
            <a:r>
              <a:rPr lang="en-US" dirty="0" smtClean="0"/>
              <a:t>H</a:t>
            </a:r>
            <a:r>
              <a:rPr lang="en-US" baseline="-25000" dirty="0" smtClean="0"/>
              <a:t>2</a:t>
            </a:r>
            <a:r>
              <a:rPr lang="en-US" dirty="0" smtClean="0"/>
              <a:t>O)</a:t>
            </a:r>
            <a:r>
              <a:rPr lang="en-US" baseline="-25000" dirty="0" smtClean="0"/>
              <a:t>n</a:t>
            </a:r>
            <a:r>
              <a:rPr lang="en-US" dirty="0" smtClean="0"/>
              <a:t>. </a:t>
            </a:r>
            <a:endParaRPr lang="en-GB" dirty="0"/>
          </a:p>
          <a:p>
            <a:pPr lvl="0"/>
            <a:r>
              <a:rPr lang="en-US" dirty="0"/>
              <a:t>Based on the number of carbon atoms present, they are named as  </a:t>
            </a:r>
            <a:r>
              <a:rPr lang="en-US" dirty="0" err="1"/>
              <a:t>trioses</a:t>
            </a:r>
            <a:r>
              <a:rPr lang="en-US" dirty="0"/>
              <a:t> (3C), </a:t>
            </a:r>
            <a:r>
              <a:rPr lang="en-US" dirty="0" err="1"/>
              <a:t>tetroses</a:t>
            </a:r>
            <a:r>
              <a:rPr lang="en-US" dirty="0"/>
              <a:t> (4C), </a:t>
            </a:r>
            <a:r>
              <a:rPr lang="en-US" dirty="0" err="1"/>
              <a:t>pentoses</a:t>
            </a:r>
            <a:r>
              <a:rPr lang="en-US" dirty="0"/>
              <a:t> (5C), </a:t>
            </a:r>
            <a:r>
              <a:rPr lang="en-US" dirty="0" err="1"/>
              <a:t>hexoses</a:t>
            </a:r>
            <a:r>
              <a:rPr lang="en-US" dirty="0"/>
              <a:t> (6C) and so on.</a:t>
            </a:r>
            <a:endParaRPr lang="en-GB" dirty="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lvl="0">
              <a:buNone/>
            </a:pPr>
            <a:endParaRPr lang="en-US" dirty="0" smtClean="0"/>
          </a:p>
          <a:p>
            <a:pPr lvl="0">
              <a:buNone/>
            </a:pPr>
            <a:r>
              <a:rPr lang="en-US" dirty="0" smtClean="0"/>
              <a:t>Based on type of reducing group present, they</a:t>
            </a:r>
          </a:p>
          <a:p>
            <a:pPr lvl="0">
              <a:buNone/>
            </a:pPr>
            <a:r>
              <a:rPr lang="en-US" dirty="0" smtClean="0"/>
              <a:t>are divided into two groups</a:t>
            </a:r>
          </a:p>
          <a:p>
            <a:pPr lvl="0">
              <a:buNone/>
            </a:pPr>
            <a:endParaRPr lang="en-US" dirty="0" smtClean="0"/>
          </a:p>
          <a:p>
            <a:pPr lvl="0">
              <a:buNone/>
            </a:pPr>
            <a:r>
              <a:rPr lang="en-US" dirty="0" smtClean="0"/>
              <a:t>1.aldoses – Reducing group- aldehyde (-CHO)</a:t>
            </a:r>
          </a:p>
          <a:p>
            <a:pPr lvl="0">
              <a:buNone/>
            </a:pPr>
            <a:endParaRPr lang="en-US" dirty="0" smtClean="0"/>
          </a:p>
          <a:p>
            <a:pPr lvl="0">
              <a:buNone/>
            </a:pPr>
            <a:r>
              <a:rPr lang="en-US" dirty="0" smtClean="0"/>
              <a:t>2.ketoses -Reducing group- ketone group(C=O)</a:t>
            </a: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1753</TotalTime>
  <Words>1745</Words>
  <Application>Microsoft Office PowerPoint</Application>
  <PresentationFormat>On-screen Show (4:3)</PresentationFormat>
  <Paragraphs>245</Paragraphs>
  <Slides>50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Calibri</vt:lpstr>
      <vt:lpstr>Constantia</vt:lpstr>
      <vt:lpstr>Wingdings 2</vt:lpstr>
      <vt:lpstr>Flow</vt:lpstr>
      <vt:lpstr>                         BIOCHEMISTRY      </vt:lpstr>
      <vt:lpstr>PowerPoint Presentation</vt:lpstr>
      <vt:lpstr>    Essential Chemical Elements in the Body</vt:lpstr>
      <vt:lpstr>PowerPoint Presentation</vt:lpstr>
      <vt:lpstr>PowerPoint Presentation</vt:lpstr>
      <vt:lpstr>PowerPoint Presentation</vt:lpstr>
      <vt:lpstr>CARBOHYDRATES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ANOOP S</dc:creator>
  <cp:lastModifiedBy>Lib Lab One</cp:lastModifiedBy>
  <cp:revision>24</cp:revision>
  <dcterms:created xsi:type="dcterms:W3CDTF">2010-10-02T09:43:25Z</dcterms:created>
  <dcterms:modified xsi:type="dcterms:W3CDTF">2019-09-21T09:19:35Z</dcterms:modified>
</cp:coreProperties>
</file>