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360" r:id="rId2"/>
    <p:sldId id="287" r:id="rId3"/>
    <p:sldId id="288" r:id="rId4"/>
    <p:sldId id="289" r:id="rId5"/>
    <p:sldId id="290" r:id="rId6"/>
    <p:sldId id="362" r:id="rId7"/>
    <p:sldId id="363" r:id="rId8"/>
    <p:sldId id="291" r:id="rId9"/>
    <p:sldId id="292" r:id="rId10"/>
    <p:sldId id="293" r:id="rId11"/>
    <p:sldId id="294" r:id="rId12"/>
    <p:sldId id="295" r:id="rId13"/>
    <p:sldId id="297" r:id="rId14"/>
    <p:sldId id="296" r:id="rId15"/>
    <p:sldId id="298"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39" r:id="rId53"/>
    <p:sldId id="340" r:id="rId54"/>
    <p:sldId id="341" r:id="rId55"/>
    <p:sldId id="342" r:id="rId56"/>
    <p:sldId id="343" r:id="rId57"/>
    <p:sldId id="344" r:id="rId58"/>
    <p:sldId id="347" r:id="rId59"/>
    <p:sldId id="348" r:id="rId60"/>
    <p:sldId id="349" r:id="rId61"/>
    <p:sldId id="350" r:id="rId62"/>
    <p:sldId id="351" r:id="rId63"/>
    <p:sldId id="352" r:id="rId64"/>
    <p:sldId id="353" r:id="rId65"/>
    <p:sldId id="361" r:id="rId66"/>
    <p:sldId id="357"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33" d="100"/>
          <a:sy n="33" d="100"/>
        </p:scale>
        <p:origin x="-2436" y="-8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F5AD0A0F-9670-4E35-AC5E-827A1855C83A}" type="datetimeFigureOut">
              <a:rPr lang="en-US" smtClean="0"/>
              <a:pPr>
                <a:defRPr/>
              </a:pPr>
              <a:t>08-08-2019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6170DD2-5018-4F89-8BEF-57118559FAD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46A82D2-DFF7-437A-9BE8-825E2FC6AE23}" type="datetimeFigureOut">
              <a:rPr lang="en-US" smtClean="0"/>
              <a:pPr>
                <a:defRPr/>
              </a:pPr>
              <a:t>08-08-2019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A788869-A869-4F50-A5B4-F3AB8322774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F32AA69-0DAB-4997-8BCD-ECCA9BF112DC}" type="datetimeFigureOut">
              <a:rPr lang="en-US" smtClean="0"/>
              <a:pPr>
                <a:defRPr/>
              </a:pPr>
              <a:t>08-08-2019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49F5103-6B54-43DB-9DA9-718B3B34905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DE43055E-53D3-4BA7-A96D-A3F705B22BAF}" type="datetimeFigureOut">
              <a:rPr lang="en-US" smtClean="0"/>
              <a:pPr>
                <a:defRPr/>
              </a:pPr>
              <a:t>08-08-2019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BA8E217-29AF-4A02-865E-0B72DA32104E}"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7EBB676E-B5C5-4112-81CB-59F31B732CCD}" type="datetimeFigureOut">
              <a:rPr lang="en-US" smtClean="0"/>
              <a:pPr>
                <a:defRPr/>
              </a:pPr>
              <a:t>08-08-2019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DB3816C-4C7B-4A10-B5A1-5B768D5D5CC6}"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434AA32-BB4C-4D88-9127-740CF79DEBE4}" type="datetimeFigureOut">
              <a:rPr lang="en-US" smtClean="0"/>
              <a:pPr>
                <a:defRPr/>
              </a:pPr>
              <a:t>08-08-2019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E1B5A9E-60DB-40B8-B819-930CB0A92092}"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B49F259-A0D7-472D-B071-F44A9FF70C9E}" type="datetimeFigureOut">
              <a:rPr lang="en-US" smtClean="0"/>
              <a:pPr>
                <a:defRPr/>
              </a:pPr>
              <a:t>08-08-2019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B4A5D87-F945-4D6B-A1CA-5F1E01E5ED2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1BE600D0-CFEC-4BFC-93A8-6C3E5C5CE833}" type="datetimeFigureOut">
              <a:rPr lang="en-US" smtClean="0"/>
              <a:pPr>
                <a:defRPr/>
              </a:pPr>
              <a:t>08-08-2019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7AB427C5-E434-4FD1-8DC6-BA28E7650D6B}"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C38E6C0-91B2-4CB6-9137-4938E383362D}" type="datetimeFigureOut">
              <a:rPr lang="en-US" smtClean="0"/>
              <a:pPr>
                <a:defRPr/>
              </a:pPr>
              <a:t>08-08-2019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09B952D4-AB8A-4B01-89D2-6D7E04EFC1B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3F30DAE8-21EF-4BD2-B1D2-1FBE58E59C87}" type="datetimeFigureOut">
              <a:rPr lang="en-US" smtClean="0"/>
              <a:pPr>
                <a:defRPr/>
              </a:pPr>
              <a:t>08-08-2019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3736008-3FB4-451B-BF40-4118E20EFF1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1D7591B-F28D-4F7E-B5F6-424B7FC9F564}" type="datetimeFigureOut">
              <a:rPr lang="en-US" smtClean="0"/>
              <a:pPr>
                <a:defRPr/>
              </a:pPr>
              <a:t>08-08-2019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182A7B9-CC55-49B2-8F59-973D1186AE20}"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E085290D-7270-44EF-A82D-8948DAE17AA2}" type="datetimeFigureOut">
              <a:rPr lang="en-US" smtClean="0"/>
              <a:pPr>
                <a:defRPr/>
              </a:pPr>
              <a:t>08-08-2019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507DB8D-71AB-4017-9489-EE791303BCD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CASE TAKING</a:t>
            </a:r>
            <a:endParaRPr lang="en-US" dirty="0"/>
          </a:p>
        </p:txBody>
      </p:sp>
      <p:sp>
        <p:nvSpPr>
          <p:cNvPr id="3" name="Subtitle 2"/>
          <p:cNvSpPr>
            <a:spLocks noGrp="1"/>
          </p:cNvSpPr>
          <p:nvPr>
            <p:ph type="subTitle" idx="1"/>
          </p:nvPr>
        </p:nvSpPr>
        <p:spPr/>
        <p:txBody>
          <a:bodyPr>
            <a:normAutofit fontScale="85000" lnSpcReduction="20000"/>
          </a:bodyPr>
          <a:lstStyle/>
          <a:p>
            <a:pPr marR="0" eaLnBrk="1" hangingPunct="1">
              <a:lnSpc>
                <a:spcPct val="90000"/>
              </a:lnSpc>
            </a:pPr>
            <a:endParaRPr lang="en-US" sz="2400" smtClean="0"/>
          </a:p>
          <a:p>
            <a:pPr marR="0" eaLnBrk="1" hangingPunct="1">
              <a:lnSpc>
                <a:spcPct val="90000"/>
              </a:lnSpc>
            </a:pPr>
            <a:endParaRPr lang="en-US" sz="2400" smtClean="0"/>
          </a:p>
          <a:p>
            <a:pPr marR="0" eaLnBrk="1" hangingPunct="1">
              <a:lnSpc>
                <a:spcPct val="90000"/>
              </a:lnSpc>
            </a:pPr>
            <a:endParaRPr lang="en-US" sz="2400" smtClean="0"/>
          </a:p>
          <a:p>
            <a:pPr marR="0" eaLnBrk="1" hangingPunct="1">
              <a:lnSpc>
                <a:spcPct val="90000"/>
              </a:lnSpc>
            </a:pPr>
            <a:r>
              <a:rPr lang="en-US" sz="2400" smtClean="0">
                <a:solidFill>
                  <a:srgbClr val="C00000"/>
                </a:solidFill>
                <a:latin typeface="Arial Black" pitchFamily="34" charset="0"/>
                <a:cs typeface="Arial" charset="0"/>
              </a:rPr>
              <a:t>Dr.SATHEESH.M.NAIR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eaLnBrk="1" hangingPunct="1"/>
            <a:r>
              <a:rPr lang="en-US" smtClean="0"/>
              <a:t>To manage the case – Auxillary, general, specific.</a:t>
            </a:r>
          </a:p>
          <a:p>
            <a:pPr eaLnBrk="1" hangingPunct="1"/>
            <a:r>
              <a:rPr lang="en-US" smtClean="0"/>
              <a:t>To attempt problem resolution and effective counseling if needed.</a:t>
            </a:r>
          </a:p>
          <a:p>
            <a:pPr eaLnBrk="1" hangingPunct="1"/>
            <a:r>
              <a:rPr lang="en-US" smtClean="0"/>
              <a:t>To understand the patient in his surrounding- Family,  work , Society.</a:t>
            </a:r>
          </a:p>
          <a:p>
            <a:pPr eaLnBrk="1" hangingPunct="1"/>
            <a:r>
              <a:rPr lang="en-US" smtClean="0"/>
              <a:t>To find out the constitutional, intercurrent and acute totalities.</a:t>
            </a:r>
          </a:p>
        </p:txBody>
      </p:sp>
      <p:sp>
        <p:nvSpPr>
          <p:cNvPr id="1433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dirty="0" smtClean="0"/>
              <a:t>A physician is one who possess various areas of knowledge and ability to perceive.</a:t>
            </a:r>
          </a:p>
          <a:p>
            <a:pPr marL="274320" indent="-274320" eaLnBrk="1" fontAlgn="auto" hangingPunct="1">
              <a:spcAft>
                <a:spcPts val="0"/>
              </a:spcAft>
              <a:buClr>
                <a:schemeClr val="accent3"/>
              </a:buClr>
              <a:buFont typeface="Wingdings 2"/>
              <a:buChar char=""/>
              <a:defRPr/>
            </a:pPr>
            <a:r>
              <a:rPr lang="en-US" dirty="0" smtClean="0"/>
              <a:t>Aph.3- Physician have </a:t>
            </a:r>
          </a:p>
          <a:p>
            <a:pPr marL="274320" indent="-274320" eaLnBrk="1" fontAlgn="auto" hangingPunct="1">
              <a:spcAft>
                <a:spcPts val="0"/>
              </a:spcAft>
              <a:buClr>
                <a:schemeClr val="accent3"/>
              </a:buClr>
              <a:buFont typeface="Wingdings 2"/>
              <a:buNone/>
              <a:defRPr/>
            </a:pPr>
            <a:r>
              <a:rPr lang="en-US" dirty="0" smtClean="0"/>
              <a:t>			-knowledge of disease.</a:t>
            </a:r>
          </a:p>
          <a:p>
            <a:pPr marL="274320" indent="-274320" eaLnBrk="1" fontAlgn="auto" hangingPunct="1">
              <a:spcAft>
                <a:spcPts val="0"/>
              </a:spcAft>
              <a:buClr>
                <a:schemeClr val="accent3"/>
              </a:buClr>
              <a:buFont typeface="Wingdings 2"/>
              <a:buNone/>
              <a:defRPr/>
            </a:pPr>
            <a:r>
              <a:rPr lang="en-US" dirty="0" smtClean="0"/>
              <a:t>			- knowledge of medicinal powers.</a:t>
            </a:r>
          </a:p>
          <a:p>
            <a:pPr marL="274320" indent="-274320" eaLnBrk="1" fontAlgn="auto" hangingPunct="1">
              <a:spcAft>
                <a:spcPts val="0"/>
              </a:spcAft>
              <a:buClr>
                <a:schemeClr val="accent3"/>
              </a:buClr>
              <a:buFont typeface="Wingdings 2"/>
              <a:buNone/>
              <a:defRPr/>
            </a:pPr>
            <a:r>
              <a:rPr lang="en-US" dirty="0" smtClean="0"/>
              <a:t>			-knows obstacles to recovery in each 					case.</a:t>
            </a:r>
          </a:p>
          <a:p>
            <a:pPr marL="274320" indent="-274320" eaLnBrk="1" fontAlgn="auto" hangingPunct="1">
              <a:spcAft>
                <a:spcPts val="0"/>
              </a:spcAft>
              <a:buClr>
                <a:schemeClr val="accent3"/>
              </a:buClr>
              <a:buFont typeface="Wingdings 2"/>
              <a:buNone/>
              <a:defRPr/>
            </a:pPr>
            <a:r>
              <a:rPr lang="en-US" dirty="0" smtClean="0"/>
              <a:t>			-knows about exact mode of 				 preparation and quantity of it required.</a:t>
            </a:r>
          </a:p>
          <a:p>
            <a:pPr marL="274320" indent="-274320" eaLnBrk="1" fontAlgn="auto" hangingPunct="1">
              <a:spcAft>
                <a:spcPts val="0"/>
              </a:spcAft>
              <a:buClr>
                <a:schemeClr val="accent3"/>
              </a:buClr>
              <a:buFont typeface="Wingdings 2"/>
              <a:buNone/>
              <a:defRPr/>
            </a:pPr>
            <a:r>
              <a:rPr lang="en-US" dirty="0" smtClean="0"/>
              <a:t>			-What is curative in medicines.</a:t>
            </a:r>
          </a:p>
          <a:p>
            <a:pPr marL="274320" indent="-274320" eaLnBrk="1" fontAlgn="auto" hangingPunct="1">
              <a:spcAft>
                <a:spcPts val="0"/>
              </a:spcAft>
              <a:buClr>
                <a:schemeClr val="accent3"/>
              </a:buClr>
              <a:buFont typeface="Wingdings 2"/>
              <a:buNone/>
              <a:defRPr/>
            </a:pPr>
            <a:r>
              <a:rPr lang="en-US" dirty="0" smtClean="0"/>
              <a:t>			-knows how to adapt, a clearly defined 					principles. </a:t>
            </a:r>
          </a:p>
          <a:p>
            <a:pPr marL="274320" indent="-274320" eaLnBrk="1" fontAlgn="auto" hangingPunct="1">
              <a:spcAft>
                <a:spcPts val="0"/>
              </a:spcAft>
              <a:buClr>
                <a:schemeClr val="accent3"/>
              </a:buClr>
              <a:buFont typeface="Wingdings 2"/>
              <a:buChar char=""/>
              <a:defRPr/>
            </a:pPr>
            <a:endParaRPr lang="en-US" dirty="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ROLE OF PHYSICAN </a:t>
            </a:r>
            <a:r>
              <a:rPr lang="en-US" dirty="0" smtClean="0"/>
              <a:t>(§ 3, 4, 6, 83)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r>
              <a:rPr lang="en-US" smtClean="0"/>
              <a:t>§ 5-A physician knows the cause of disease.</a:t>
            </a:r>
          </a:p>
          <a:p>
            <a:pPr eaLnBrk="1" hangingPunct="1"/>
            <a:r>
              <a:rPr lang="en-US" smtClean="0"/>
              <a:t>§ 6- A  physician is an unprejudiced observer and is able to perceive the portrait of disease.</a:t>
            </a:r>
          </a:p>
          <a:p>
            <a:pPr eaLnBrk="1" hangingPunct="1"/>
            <a:r>
              <a:rPr lang="en-US" smtClean="0"/>
              <a:t>§ 83- Physician free from prejudice and sound senses.</a:t>
            </a:r>
          </a:p>
          <a:p>
            <a:pPr eaLnBrk="1" hangingPunct="1"/>
            <a:endParaRPr lang="en-US" smtClean="0"/>
          </a:p>
        </p:txBody>
      </p:sp>
      <p:sp>
        <p:nvSpPr>
          <p:cNvPr id="16386"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dirty="0" smtClean="0"/>
              <a:t>Patient – A patient is a fellow human being in need of help ( who has lost equilibrium of the functioning). </a:t>
            </a:r>
          </a:p>
          <a:p>
            <a:pPr marL="274320" indent="-274320" eaLnBrk="1" fontAlgn="auto" hangingPunct="1">
              <a:spcAft>
                <a:spcPts val="0"/>
              </a:spcAft>
              <a:buClr>
                <a:schemeClr val="accent3"/>
              </a:buClr>
              <a:buFont typeface="Wingdings 2"/>
              <a:buChar char=""/>
              <a:defRPr/>
            </a:pPr>
            <a:r>
              <a:rPr lang="en-US" dirty="0" smtClean="0"/>
              <a:t> A person receiving treatment.</a:t>
            </a:r>
          </a:p>
          <a:p>
            <a:pPr marL="274320" indent="-274320" eaLnBrk="1" fontAlgn="auto" hangingPunct="1">
              <a:spcAft>
                <a:spcPts val="0"/>
              </a:spcAft>
              <a:buClr>
                <a:schemeClr val="accent3"/>
              </a:buClr>
              <a:buFont typeface="Wingdings 2"/>
              <a:buChar char=""/>
              <a:defRPr/>
            </a:pPr>
            <a:r>
              <a:rPr lang="en-US" dirty="0" smtClean="0"/>
              <a:t>Types:</a:t>
            </a:r>
          </a:p>
          <a:p>
            <a:pPr marL="1188720" lvl="3" indent="-210312" eaLnBrk="1" fontAlgn="auto" hangingPunct="1">
              <a:spcAft>
                <a:spcPts val="0"/>
              </a:spcAft>
              <a:buClr>
                <a:schemeClr val="accent3"/>
              </a:buClr>
              <a:buFont typeface="Wingdings 2"/>
              <a:buChar char=""/>
              <a:defRPr/>
            </a:pPr>
            <a:r>
              <a:rPr lang="en-US" dirty="0" smtClean="0"/>
              <a:t>Some patients meet you frankly , conscious that by replying fully stating their case carefully, they are aiding you to help them.</a:t>
            </a:r>
          </a:p>
          <a:p>
            <a:pPr marL="1188720" lvl="3" indent="-210312" eaLnBrk="1" fontAlgn="auto" hangingPunct="1">
              <a:spcAft>
                <a:spcPts val="0"/>
              </a:spcAft>
              <a:buClr>
                <a:schemeClr val="accent3"/>
              </a:buClr>
              <a:buFont typeface="Wingdings 2"/>
              <a:buChar char=""/>
              <a:defRPr/>
            </a:pPr>
            <a:r>
              <a:rPr lang="en-US" dirty="0" smtClean="0"/>
              <a:t>Reserved patient.</a:t>
            </a:r>
          </a:p>
          <a:p>
            <a:pPr marL="1188720" lvl="3" indent="-210312" eaLnBrk="1" fontAlgn="auto" hangingPunct="1">
              <a:spcAft>
                <a:spcPts val="0"/>
              </a:spcAft>
              <a:buClr>
                <a:schemeClr val="accent3"/>
              </a:buClr>
              <a:buFont typeface="Wingdings 2"/>
              <a:buChar char=""/>
              <a:defRPr/>
            </a:pPr>
            <a:r>
              <a:rPr lang="en-US" dirty="0" smtClean="0"/>
              <a:t>Exaggerated patients.</a:t>
            </a:r>
          </a:p>
          <a:p>
            <a:pPr marL="1188720" lvl="3" indent="-210312" eaLnBrk="1" fontAlgn="auto" hangingPunct="1">
              <a:spcAft>
                <a:spcPts val="0"/>
              </a:spcAft>
              <a:buClr>
                <a:schemeClr val="accent3"/>
              </a:buClr>
              <a:buFont typeface="Wingdings 2"/>
              <a:buChar char=""/>
              <a:defRPr/>
            </a:pPr>
            <a:r>
              <a:rPr lang="en-US" dirty="0" smtClean="0"/>
              <a:t>Dreadful patients.</a:t>
            </a:r>
          </a:p>
          <a:p>
            <a:pPr marL="1188720" lvl="3" indent="-210312" eaLnBrk="1" fontAlgn="auto" hangingPunct="1">
              <a:spcAft>
                <a:spcPts val="0"/>
              </a:spcAft>
              <a:buClr>
                <a:schemeClr val="accent3"/>
              </a:buClr>
              <a:buFont typeface="Wingdings 2"/>
              <a:buChar char=""/>
              <a:defRPr/>
            </a:pPr>
            <a:r>
              <a:rPr lang="en-US" dirty="0" smtClean="0"/>
              <a:t>Illiterate and educated patients.</a:t>
            </a:r>
          </a:p>
          <a:p>
            <a:pPr marL="1188720" lvl="3" indent="-210312" eaLnBrk="1" fontAlgn="auto" hangingPunct="1">
              <a:spcAft>
                <a:spcPts val="0"/>
              </a:spcAft>
              <a:buClr>
                <a:schemeClr val="accent3"/>
              </a:buClr>
              <a:buFont typeface="Wingdings 2"/>
              <a:buChar char=""/>
              <a:defRPr/>
            </a:pPr>
            <a:r>
              <a:rPr lang="en-US" dirty="0" smtClean="0"/>
              <a:t>Pretending patients.</a:t>
            </a:r>
          </a:p>
          <a:p>
            <a:pPr marL="1188720" lvl="3" indent="-210312" eaLnBrk="1" fontAlgn="auto" hangingPunct="1">
              <a:spcAft>
                <a:spcPts val="0"/>
              </a:spcAft>
              <a:buClr>
                <a:schemeClr val="accent3"/>
              </a:buClr>
              <a:buFont typeface="Wingdings 2"/>
              <a:buChar char=""/>
              <a:defRPr/>
            </a:pPr>
            <a:r>
              <a:rPr lang="en-US" dirty="0" smtClean="0"/>
              <a:t>Hypochondriac patients.</a:t>
            </a:r>
          </a:p>
          <a:p>
            <a:pPr marL="274320" indent="-274320" eaLnBrk="1" fontAlgn="auto" hangingPunct="1">
              <a:spcAft>
                <a:spcPts val="0"/>
              </a:spcAft>
              <a:buClr>
                <a:schemeClr val="accent3"/>
              </a:buClr>
              <a:buFont typeface="Wingdings 2"/>
              <a:buNone/>
              <a:defRPr/>
            </a:pPr>
            <a:r>
              <a:rPr lang="en-US" dirty="0" smtClean="0"/>
              <a:t> </a:t>
            </a:r>
            <a:endParaRPr lang="en-US" dirty="0"/>
          </a:p>
        </p:txBody>
      </p:sp>
      <p:sp>
        <p:nvSpPr>
          <p:cNvPr id="17410" name="Title 1"/>
          <p:cNvSpPr>
            <a:spLocks noGrp="1"/>
          </p:cNvSpPr>
          <p:nvPr>
            <p:ph type="title"/>
          </p:nvPr>
        </p:nvSpPr>
        <p:spPr/>
        <p:txBody>
          <a:bodyPr/>
          <a:lstStyle/>
          <a:p>
            <a:pPr eaLnBrk="1" hangingPunct="1"/>
            <a:r>
              <a:rPr lang="en-US" u="sng" smtClean="0"/>
              <a:t>TYPES OF PATIENT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eaLnBrk="1" hangingPunct="1"/>
            <a:r>
              <a:rPr lang="en-US" smtClean="0"/>
              <a:t>The patient should have trust and faith in the physician.</a:t>
            </a:r>
          </a:p>
          <a:p>
            <a:pPr eaLnBrk="1" hangingPunct="1"/>
            <a:r>
              <a:rPr lang="en-US" smtClean="0"/>
              <a:t>Patient must use his mind to give a complete information.</a:t>
            </a:r>
          </a:p>
          <a:p>
            <a:pPr eaLnBrk="1" hangingPunct="1"/>
            <a:r>
              <a:rPr lang="en-US" smtClean="0"/>
              <a:t>Patient must confess everything to the physician.</a:t>
            </a:r>
          </a:p>
          <a:p>
            <a:pPr eaLnBrk="1" hangingPunct="1"/>
            <a:r>
              <a:rPr lang="en-US" smtClean="0"/>
              <a:t>Patient must give a complete picture about the disease.</a:t>
            </a:r>
          </a:p>
          <a:p>
            <a:pPr eaLnBrk="1" hangingPunct="1"/>
            <a:r>
              <a:rPr lang="en-US" smtClean="0"/>
              <a:t>Patient must think before answering.</a:t>
            </a:r>
          </a:p>
          <a:p>
            <a:pPr eaLnBrk="1" hangingPunct="1"/>
            <a:r>
              <a:rPr lang="en-US" smtClean="0"/>
              <a:t>Patient must give importance to the lesser symptoms also.</a:t>
            </a:r>
          </a:p>
        </p:txBody>
      </p:sp>
      <p:sp>
        <p:nvSpPr>
          <p:cNvPr id="18434" name="Title 1"/>
          <p:cNvSpPr>
            <a:spLocks noGrp="1"/>
          </p:cNvSpPr>
          <p:nvPr>
            <p:ph type="title"/>
          </p:nvPr>
        </p:nvSpPr>
        <p:spPr/>
        <p:txBody>
          <a:bodyPr/>
          <a:lstStyle/>
          <a:p>
            <a:pPr eaLnBrk="1" hangingPunct="1"/>
            <a:r>
              <a:rPr lang="en-US" u="sng" smtClean="0"/>
              <a:t>ROLE OF PATIENT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pPr eaLnBrk="1" hangingPunct="1"/>
            <a:r>
              <a:rPr lang="en-US" smtClean="0"/>
              <a:t>Patient should not vary their symptoms.</a:t>
            </a:r>
          </a:p>
          <a:p>
            <a:pPr eaLnBrk="1" hangingPunct="1"/>
            <a:r>
              <a:rPr lang="en-US" smtClean="0"/>
              <a:t>Laziness must be avoided.</a:t>
            </a:r>
          </a:p>
        </p:txBody>
      </p:sp>
      <p:sp>
        <p:nvSpPr>
          <p:cNvPr id="1945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pPr eaLnBrk="1" hangingPunct="1"/>
            <a:r>
              <a:rPr lang="en-US" smtClean="0"/>
              <a:t>The symptoms given by the bystander is very much important for getting the totality of symptoms. </a:t>
            </a:r>
          </a:p>
          <a:p>
            <a:pPr eaLnBrk="1" hangingPunct="1"/>
            <a:r>
              <a:rPr lang="en-US" smtClean="0"/>
              <a:t>In pediatric cases we can rely only on the bystanders.</a:t>
            </a:r>
          </a:p>
          <a:p>
            <a:pPr eaLnBrk="1" hangingPunct="1"/>
            <a:r>
              <a:rPr lang="en-US" smtClean="0"/>
              <a:t>In mental persons we can depend on the symptoms narrated by the bystander.</a:t>
            </a:r>
          </a:p>
          <a:p>
            <a:pPr eaLnBrk="1" hangingPunct="1"/>
            <a:r>
              <a:rPr lang="en-US" smtClean="0"/>
              <a:t>Bystander should reveal the symptoms trustfully.</a:t>
            </a:r>
          </a:p>
          <a:p>
            <a:pPr eaLnBrk="1" hangingPunct="1"/>
            <a:r>
              <a:rPr lang="en-US" smtClean="0"/>
              <a:t>The symptoms received by the patient are not always accurate.</a:t>
            </a:r>
          </a:p>
          <a:p>
            <a:pPr eaLnBrk="1" hangingPunct="1">
              <a:buFont typeface="Wingdings 2" pitchFamily="18" charset="2"/>
              <a:buNone/>
            </a:pPr>
            <a:r>
              <a:rPr lang="en-US" smtClean="0"/>
              <a:t>  </a:t>
            </a:r>
          </a:p>
        </p:txBody>
      </p:sp>
      <p:sp>
        <p:nvSpPr>
          <p:cNvPr id="20482" name="Title 1"/>
          <p:cNvSpPr>
            <a:spLocks noGrp="1"/>
          </p:cNvSpPr>
          <p:nvPr>
            <p:ph type="title"/>
          </p:nvPr>
        </p:nvSpPr>
        <p:spPr/>
        <p:txBody>
          <a:bodyPr/>
          <a:lstStyle/>
          <a:p>
            <a:pPr eaLnBrk="1" hangingPunct="1"/>
            <a:r>
              <a:rPr lang="en-US" u="sng" smtClean="0"/>
              <a:t>ROLE OF BYSTANDERS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eaLnBrk="1" hangingPunct="1"/>
            <a:r>
              <a:rPr lang="en-US" smtClean="0"/>
              <a:t>To listen to him.</a:t>
            </a:r>
          </a:p>
          <a:p>
            <a:pPr eaLnBrk="1" hangingPunct="1"/>
            <a:r>
              <a:rPr lang="en-US" smtClean="0"/>
              <a:t>To be interested in him as a fellow human being in a compassionate but non- judgmental fashion.</a:t>
            </a:r>
          </a:p>
          <a:p>
            <a:pPr eaLnBrk="1" hangingPunct="1"/>
            <a:r>
              <a:rPr lang="en-US" smtClean="0"/>
              <a:t>To have professional competence in medical science and technology.</a:t>
            </a:r>
          </a:p>
          <a:p>
            <a:pPr eaLnBrk="1" hangingPunct="1"/>
            <a:r>
              <a:rPr lang="en-US" smtClean="0"/>
              <a:t>To have knowledge of recent advancement in medical science. </a:t>
            </a:r>
          </a:p>
          <a:p>
            <a:pPr eaLnBrk="1" hangingPunct="1"/>
            <a:r>
              <a:rPr lang="en-US" smtClean="0"/>
              <a:t>To be reasonably informed as to the probable cause of his concern and what future is likely to hold. </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PATIENT- HOPES AND EXPECTATIONS</a:t>
            </a:r>
            <a:endParaRPr lang="en-US"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r>
              <a:rPr lang="en-US" smtClean="0"/>
              <a:t>Acute diseases are rapid morbid processes of the abnormally deranged vital force. </a:t>
            </a:r>
          </a:p>
        </p:txBody>
      </p:sp>
      <p:sp>
        <p:nvSpPr>
          <p:cNvPr id="22530" name="Title 1"/>
          <p:cNvSpPr>
            <a:spLocks noGrp="1"/>
          </p:cNvSpPr>
          <p:nvPr>
            <p:ph type="title"/>
          </p:nvPr>
        </p:nvSpPr>
        <p:spPr/>
        <p:txBody>
          <a:bodyPr/>
          <a:lstStyle/>
          <a:p>
            <a:pPr eaLnBrk="1" hangingPunct="1"/>
            <a:r>
              <a:rPr lang="en-US" u="sng" smtClean="0"/>
              <a:t>ACUTE CASE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In acute diseases symptoms evolve quickly.</a:t>
            </a:r>
          </a:p>
          <a:p>
            <a:pPr marL="274320" indent="-274320" eaLnBrk="1" fontAlgn="auto" hangingPunct="1">
              <a:spcAft>
                <a:spcPts val="0"/>
              </a:spcAft>
              <a:buClr>
                <a:schemeClr val="accent3"/>
              </a:buClr>
              <a:buFont typeface="Wingdings 2"/>
              <a:buChar char=""/>
              <a:defRPr/>
            </a:pPr>
            <a:r>
              <a:rPr lang="en-US" dirty="0" smtClean="0"/>
              <a:t>Patient remembers all of their symptoms. </a:t>
            </a:r>
          </a:p>
          <a:p>
            <a:pPr marL="274320" indent="-274320" eaLnBrk="1" fontAlgn="auto" hangingPunct="1">
              <a:spcAft>
                <a:spcPts val="0"/>
              </a:spcAft>
              <a:buClr>
                <a:schemeClr val="accent3"/>
              </a:buClr>
              <a:buFont typeface="Wingdings 2"/>
              <a:buChar char=""/>
              <a:defRPr/>
            </a:pPr>
            <a:r>
              <a:rPr lang="en-US" dirty="0" smtClean="0"/>
              <a:t>It is of rapid course and it is of a serious character and demands immediate attention.</a:t>
            </a:r>
          </a:p>
          <a:p>
            <a:pPr marL="274320" indent="-274320" eaLnBrk="1" fontAlgn="auto" hangingPunct="1">
              <a:spcAft>
                <a:spcPts val="0"/>
              </a:spcAft>
              <a:buClr>
                <a:schemeClr val="accent3"/>
              </a:buClr>
              <a:buFont typeface="Wingdings 2"/>
              <a:buChar char=""/>
              <a:defRPr/>
            </a:pPr>
            <a:r>
              <a:rPr lang="en-US" dirty="0" smtClean="0"/>
              <a:t>Physician must content himself with observing the morbid condition.</a:t>
            </a:r>
          </a:p>
          <a:p>
            <a:pPr marL="274320" indent="-274320" eaLnBrk="1" fontAlgn="auto" hangingPunct="1">
              <a:spcAft>
                <a:spcPts val="0"/>
              </a:spcAft>
              <a:buClr>
                <a:schemeClr val="accent3"/>
              </a:buClr>
              <a:buFont typeface="Wingdings 2"/>
              <a:buChar char=""/>
              <a:defRPr/>
            </a:pPr>
            <a:r>
              <a:rPr lang="en-US" dirty="0" smtClean="0"/>
              <a:t>Conjoint malady (§ 92)</a:t>
            </a:r>
          </a:p>
          <a:p>
            <a:pPr marL="274320" indent="-274320" eaLnBrk="1" fontAlgn="auto" hangingPunct="1">
              <a:spcAft>
                <a:spcPts val="0"/>
              </a:spcAft>
              <a:buClr>
                <a:schemeClr val="accent3"/>
              </a:buClr>
              <a:buFont typeface="Wingdings 2"/>
              <a:buChar char=""/>
              <a:defRPr/>
            </a:pPr>
            <a:r>
              <a:rPr lang="en-US" dirty="0" smtClean="0"/>
              <a:t>In acute diseases the chief symptoms strike us and become evident  to the senses more quickly than in chronic disease, hence much time is required for tracing the picture of the disease and much fewer questions have to be asked. </a:t>
            </a:r>
            <a:endParaRPr lang="en-US" dirty="0"/>
          </a:p>
        </p:txBody>
      </p:sp>
      <p:sp>
        <p:nvSpPr>
          <p:cNvPr id="23554" name="Title 1"/>
          <p:cNvSpPr>
            <a:spLocks noGrp="1"/>
          </p:cNvSpPr>
          <p:nvPr>
            <p:ph type="title"/>
          </p:nvPr>
        </p:nvSpPr>
        <p:spPr/>
        <p:txBody>
          <a:bodyPr/>
          <a:lstStyle/>
          <a:p>
            <a:pPr eaLnBrk="1" hangingPunct="1"/>
            <a:r>
              <a:rPr lang="en-US" u="sng" smtClean="0"/>
              <a:t>ACUTE CASE TAKING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eaLnBrk="1" hangingPunct="1"/>
            <a:r>
              <a:rPr lang="en-US" smtClean="0"/>
              <a:t>What is Case taking ?</a:t>
            </a:r>
          </a:p>
          <a:p>
            <a:pPr eaLnBrk="1" hangingPunct="1"/>
            <a:r>
              <a:rPr lang="en-US" smtClean="0"/>
              <a:t>Importance of case taking.</a:t>
            </a:r>
          </a:p>
          <a:p>
            <a:pPr eaLnBrk="1" hangingPunct="1"/>
            <a:r>
              <a:rPr lang="en-US" smtClean="0"/>
              <a:t>Requirements of case taking.</a:t>
            </a:r>
          </a:p>
          <a:p>
            <a:pPr eaLnBrk="1" hangingPunct="1"/>
            <a:r>
              <a:rPr lang="en-US" smtClean="0"/>
              <a:t>What is Acute and Chronic case taking?</a:t>
            </a:r>
          </a:p>
          <a:p>
            <a:pPr eaLnBrk="1" hangingPunct="1">
              <a:buFont typeface="Wingdings 2" pitchFamily="18" charset="2"/>
              <a:buNone/>
            </a:pPr>
            <a:r>
              <a:rPr lang="en-US" smtClean="0"/>
              <a:t> </a:t>
            </a:r>
          </a:p>
        </p:txBody>
      </p:sp>
      <p:sp>
        <p:nvSpPr>
          <p:cNvPr id="6146" name="Title 1"/>
          <p:cNvSpPr>
            <a:spLocks noGrp="1"/>
          </p:cNvSpPr>
          <p:nvPr>
            <p:ph type="title"/>
          </p:nvPr>
        </p:nvSpPr>
        <p:spPr/>
        <p:txBody>
          <a:bodyPr/>
          <a:lstStyle/>
          <a:p>
            <a:pPr eaLnBrk="1" hangingPunct="1"/>
            <a:r>
              <a:rPr lang="en-US" u="sng" smtClean="0"/>
              <a:t>AIMS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As an acute, supervening disease never forms a complex with a chronic one.</a:t>
            </a:r>
          </a:p>
          <a:p>
            <a:pPr marL="274320" indent="-274320" eaLnBrk="1" fontAlgn="auto" hangingPunct="1">
              <a:spcAft>
                <a:spcPts val="0"/>
              </a:spcAft>
              <a:buClr>
                <a:schemeClr val="accent3"/>
              </a:buClr>
              <a:buFont typeface="Wingdings 2"/>
              <a:buChar char=""/>
              <a:defRPr/>
            </a:pPr>
            <a:r>
              <a:rPr lang="en-US" dirty="0" smtClean="0"/>
              <a:t>When ascertaining the symptoms of the acute disease, to exclude from consideration the symptoms of the now latent chronic disease.</a:t>
            </a:r>
          </a:p>
          <a:p>
            <a:pPr marL="274320" indent="-274320" eaLnBrk="1" fontAlgn="auto" hangingPunct="1">
              <a:spcAft>
                <a:spcPts val="0"/>
              </a:spcAft>
              <a:buClr>
                <a:schemeClr val="accent3"/>
              </a:buClr>
              <a:buFont typeface="Wingdings 2"/>
              <a:buChar char=""/>
              <a:defRPr/>
            </a:pPr>
            <a:r>
              <a:rPr lang="en-US" dirty="0" smtClean="0"/>
              <a:t>Sometimes symptoms of the chronic disease may persist and be active during the acute disease. Such symptoms are peculiar, because they have not disappeared and are often during in the choice of the remedy for the acute disease.</a:t>
            </a:r>
          </a:p>
          <a:p>
            <a:pPr marL="274320" indent="-274320" eaLnBrk="1" fontAlgn="auto" hangingPunct="1">
              <a:spcAft>
                <a:spcPts val="0"/>
              </a:spcAft>
              <a:buClr>
                <a:schemeClr val="accent3"/>
              </a:buClr>
              <a:buFont typeface="Wingdings 2"/>
              <a:buNone/>
              <a:defRPr/>
            </a:pPr>
            <a:r>
              <a:rPr lang="en-US" dirty="0" smtClean="0"/>
              <a:t> </a:t>
            </a:r>
            <a:endParaRPr lang="en-US" dirty="0"/>
          </a:p>
        </p:txBody>
      </p:sp>
      <p:sp>
        <p:nvSpPr>
          <p:cNvPr id="2457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eaLnBrk="1" hangingPunct="1"/>
            <a:r>
              <a:rPr lang="en-US" smtClean="0"/>
              <a:t>Epidemic and sporadic disease come under the category of acute disease.</a:t>
            </a:r>
          </a:p>
          <a:p>
            <a:pPr eaLnBrk="1" hangingPunct="1"/>
            <a:r>
              <a:rPr lang="en-US" smtClean="0"/>
              <a:t>In epidemic disease giving rise to a general picture of the disease (fixed miasm), but each individual patient adds his own symptoms to his general symptom- complex to make each patient peculiar and different from other patients.</a:t>
            </a:r>
          </a:p>
          <a:p>
            <a:pPr eaLnBrk="1" hangingPunct="1"/>
            <a:endParaRPr lang="en-US" smtClean="0"/>
          </a:p>
        </p:txBody>
      </p:sp>
      <p:sp>
        <p:nvSpPr>
          <p:cNvPr id="25602"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pPr eaLnBrk="1" hangingPunct="1"/>
            <a:r>
              <a:rPr lang="en-US" smtClean="0"/>
              <a:t>A careful investigation will convince him that every case of such prevailing disease vastly differs from all previous epidemics, and in many respects presents some phenomenon of a unique character.</a:t>
            </a:r>
          </a:p>
          <a:p>
            <a:pPr eaLnBrk="1" hangingPunct="1"/>
            <a:r>
              <a:rPr lang="en-US" smtClean="0"/>
              <a:t>Mode of examination and treatment of epidemic disease, the physician must proceed as he would do in treating every new case of any other disease with out being influenced by certain pathological names falsely applied.</a:t>
            </a:r>
          </a:p>
          <a:p>
            <a:pPr eaLnBrk="1" hangingPunct="1"/>
            <a:endParaRPr lang="en-US" smtClean="0"/>
          </a:p>
        </p:txBody>
      </p:sp>
      <p:sp>
        <p:nvSpPr>
          <p:cNvPr id="26626"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eaLnBrk="1" hangingPunct="1"/>
            <a:r>
              <a:rPr lang="en-US" smtClean="0"/>
              <a:t>Hahnemann recommends to investigate each sporadic and epidemic disease as a new and unknown case and select a medicine according to its symptom similarity.</a:t>
            </a:r>
          </a:p>
          <a:p>
            <a:pPr eaLnBrk="1" hangingPunct="1"/>
            <a:endParaRPr lang="en-US" smtClean="0"/>
          </a:p>
        </p:txBody>
      </p:sp>
      <p:sp>
        <p:nvSpPr>
          <p:cNvPr id="27650"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To find out genus epidemics, various symptoms which appear in different patients during epidemic may all be grouped together, and this group will indicate the remedy which will be homoeopathic for prevention as well as for cure.</a:t>
            </a:r>
          </a:p>
          <a:p>
            <a:pPr marL="274320" indent="-274320" eaLnBrk="1" fontAlgn="auto" hangingPunct="1">
              <a:spcAft>
                <a:spcPts val="0"/>
              </a:spcAft>
              <a:buClr>
                <a:schemeClr val="accent3"/>
              </a:buClr>
              <a:buFont typeface="Wingdings 2"/>
              <a:buChar char=""/>
              <a:defRPr/>
            </a:pPr>
            <a:r>
              <a:rPr lang="en-US" dirty="0" smtClean="0"/>
              <a:t>One proving gives only a practical idea of a drug, so one or two cases of an epidemic disease gives only a practical idea of the disease. In homoeopathy, to take a number of cases and having found the drug symptoms (proving) which corresponds most closely to the disease (</a:t>
            </a:r>
            <a:r>
              <a:rPr lang="en-US" dirty="0" err="1" smtClean="0"/>
              <a:t>epidemy</a:t>
            </a:r>
            <a:r>
              <a:rPr lang="en-US" dirty="0" smtClean="0"/>
              <a:t>) in all its developments, to give that drug in a routine way to all cases which do not manifestly call for some other drug.</a:t>
            </a:r>
          </a:p>
        </p:txBody>
      </p:sp>
      <p:sp>
        <p:nvSpPr>
          <p:cNvPr id="28674" name="Title 1"/>
          <p:cNvSpPr>
            <a:spLocks noGrp="1"/>
          </p:cNvSpPr>
          <p:nvPr>
            <p:ph type="title"/>
          </p:nvPr>
        </p:nvSpPr>
        <p:spPr/>
        <p:txBody>
          <a:bodyPr/>
          <a:lstStyle/>
          <a:p>
            <a:pPr eaLnBrk="1" hangingPunct="1"/>
            <a:r>
              <a:rPr lang="en-US" u="sng" smtClean="0"/>
              <a:t>GENUS EPIDEMICS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pPr eaLnBrk="1" hangingPunct="1"/>
            <a:r>
              <a:rPr lang="en-US" smtClean="0"/>
              <a:t>The genus epidemics is used for both for curative as well as for preventive purpose.</a:t>
            </a:r>
          </a:p>
          <a:p>
            <a:pPr eaLnBrk="1" hangingPunct="1"/>
            <a:r>
              <a:rPr lang="en-US" smtClean="0"/>
              <a:t>   </a:t>
            </a:r>
          </a:p>
          <a:p>
            <a:pPr eaLnBrk="1" hangingPunct="1"/>
            <a:endParaRPr lang="en-US" smtClean="0"/>
          </a:p>
        </p:txBody>
      </p:sp>
      <p:sp>
        <p:nvSpPr>
          <p:cNvPr id="2969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pPr eaLnBrk="1" hangingPunct="1"/>
            <a:r>
              <a:rPr lang="en-US" smtClean="0"/>
              <a:t>Disease of such a character that with small often imperceptible beginning, dynamically derange the living organism, each in its own peculiar manner and cause it gradually to deviate from the healthy condition. </a:t>
            </a:r>
          </a:p>
        </p:txBody>
      </p:sp>
      <p:sp>
        <p:nvSpPr>
          <p:cNvPr id="30722" name="Title 1"/>
          <p:cNvSpPr>
            <a:spLocks noGrp="1"/>
          </p:cNvSpPr>
          <p:nvPr>
            <p:ph type="title"/>
          </p:nvPr>
        </p:nvSpPr>
        <p:spPr/>
        <p:txBody>
          <a:bodyPr/>
          <a:lstStyle/>
          <a:p>
            <a:pPr eaLnBrk="1" hangingPunct="1"/>
            <a:r>
              <a:rPr lang="en-US" u="sng" smtClean="0"/>
              <a:t>CHRONIC CASE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dirty="0" smtClean="0"/>
              <a:t>§83 </a:t>
            </a:r>
            <a:r>
              <a:rPr lang="en-US" u="sng" dirty="0" smtClean="0"/>
              <a:t>REQUISITES OF A PHYSICIAN IN INVESTIGATING  A CASE:</a:t>
            </a:r>
          </a:p>
          <a:p>
            <a:pPr marL="640080" lvl="1" indent="-246888" eaLnBrk="1" fontAlgn="auto" hangingPunct="1">
              <a:spcAft>
                <a:spcPts val="0"/>
              </a:spcAft>
              <a:buFont typeface="Wingdings 2"/>
              <a:buChar char=""/>
              <a:defRPr/>
            </a:pPr>
            <a:r>
              <a:rPr lang="en-US" dirty="0" smtClean="0"/>
              <a:t>Every case of disease should be individualized.</a:t>
            </a:r>
          </a:p>
          <a:p>
            <a:pPr marL="640080" lvl="1" indent="-246888" eaLnBrk="1" fontAlgn="auto" hangingPunct="1">
              <a:spcAft>
                <a:spcPts val="0"/>
              </a:spcAft>
              <a:buFont typeface="Wingdings 2"/>
              <a:buChar char=""/>
              <a:defRPr/>
            </a:pPr>
            <a:r>
              <a:rPr lang="en-US" dirty="0" smtClean="0"/>
              <a:t>Only general directions regarding case taking are given, of which the physician should bear in mind only that which is applicable to each case.</a:t>
            </a:r>
          </a:p>
          <a:p>
            <a:pPr marL="640080" lvl="1" indent="-246888" eaLnBrk="1" fontAlgn="auto" hangingPunct="1">
              <a:spcAft>
                <a:spcPts val="0"/>
              </a:spcAft>
              <a:buFont typeface="Wingdings 2"/>
              <a:buChar char=""/>
              <a:defRPr/>
            </a:pPr>
            <a:r>
              <a:rPr lang="en-US" dirty="0" smtClean="0"/>
              <a:t>Requisites of a physician in investigating a case of disease are:</a:t>
            </a:r>
          </a:p>
          <a:p>
            <a:pPr lvl="2" indent="-246888" eaLnBrk="1" fontAlgn="auto" hangingPunct="1">
              <a:spcAft>
                <a:spcPts val="0"/>
              </a:spcAft>
              <a:buFont typeface="Wingdings 2"/>
              <a:buChar char=""/>
              <a:defRPr/>
            </a:pPr>
            <a:r>
              <a:rPr lang="en-US" dirty="0" smtClean="0"/>
              <a:t>Freedom from prejudice.</a:t>
            </a:r>
          </a:p>
          <a:p>
            <a:pPr lvl="2" indent="-246888" eaLnBrk="1" fontAlgn="auto" hangingPunct="1">
              <a:spcAft>
                <a:spcPts val="0"/>
              </a:spcAft>
              <a:buFont typeface="Wingdings 2"/>
              <a:buChar char=""/>
              <a:defRPr/>
            </a:pPr>
            <a:r>
              <a:rPr lang="en-US" dirty="0" smtClean="0"/>
              <a:t>Sound senses.</a:t>
            </a:r>
          </a:p>
          <a:p>
            <a:pPr lvl="2" indent="-246888" eaLnBrk="1" fontAlgn="auto" hangingPunct="1">
              <a:spcAft>
                <a:spcPts val="0"/>
              </a:spcAft>
              <a:buFont typeface="Wingdings 2"/>
              <a:buChar char=""/>
              <a:defRPr/>
            </a:pPr>
            <a:r>
              <a:rPr lang="en-US" dirty="0" smtClean="0"/>
              <a:t>Attention in observing .</a:t>
            </a:r>
          </a:p>
          <a:p>
            <a:pPr lvl="2" indent="-246888" eaLnBrk="1" fontAlgn="auto" hangingPunct="1">
              <a:spcAft>
                <a:spcPts val="0"/>
              </a:spcAft>
              <a:buFont typeface="Wingdings 2"/>
              <a:buChar char=""/>
              <a:defRPr/>
            </a:pPr>
            <a:r>
              <a:rPr lang="en-US" dirty="0" smtClean="0"/>
              <a:t>Fidelity in tracing the picture of the disease.</a:t>
            </a:r>
          </a:p>
          <a:p>
            <a:pPr lvl="2" indent="-246888" eaLnBrk="1" fontAlgn="auto" hangingPunct="1">
              <a:spcAft>
                <a:spcPts val="0"/>
              </a:spcAft>
              <a:buFont typeface="Wingdings 2"/>
              <a:buNone/>
              <a:defRPr/>
            </a:pPr>
            <a:r>
              <a:rPr lang="en-US" dirty="0" smtClean="0"/>
              <a:t> </a:t>
            </a:r>
          </a:p>
          <a:p>
            <a:pPr marL="274320" indent="-274320" eaLnBrk="1" fontAlgn="auto" hangingPunct="1">
              <a:spcAft>
                <a:spcPts val="0"/>
              </a:spcAft>
              <a:buClr>
                <a:schemeClr val="accent3"/>
              </a:buClr>
              <a:buFont typeface="Wingdings 2"/>
              <a:buNone/>
              <a:defRPr/>
            </a:pPr>
            <a:r>
              <a:rPr lang="en-US" dirty="0" smtClean="0"/>
              <a:t>		</a:t>
            </a:r>
          </a:p>
        </p:txBody>
      </p:sp>
      <p:sp>
        <p:nvSpPr>
          <p:cNvPr id="31746" name="Title 1"/>
          <p:cNvSpPr>
            <a:spLocks noGrp="1"/>
          </p:cNvSpPr>
          <p:nvPr>
            <p:ph type="title"/>
          </p:nvPr>
        </p:nvSpPr>
        <p:spPr/>
        <p:txBody>
          <a:bodyPr/>
          <a:lstStyle/>
          <a:p>
            <a:pPr eaLnBrk="1" hangingPunct="1"/>
            <a:r>
              <a:rPr lang="en-US" u="sng" smtClean="0"/>
              <a:t>CASE TAKING </a:t>
            </a:r>
            <a:r>
              <a:rPr lang="en-US" smtClean="0"/>
              <a:t>(§83- 104)</a:t>
            </a:r>
            <a:endParaRPr lang="en-US" u="sng"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pPr lvl="1" eaLnBrk="1" hangingPunct="1">
              <a:buFont typeface="Wingdings 2" pitchFamily="18" charset="2"/>
              <a:buNone/>
            </a:pPr>
            <a:r>
              <a:rPr lang="en-US" smtClean="0"/>
              <a:t>Three Sources of case recording:</a:t>
            </a:r>
          </a:p>
          <a:p>
            <a:pPr lvl="2" eaLnBrk="1" hangingPunct="1"/>
            <a:r>
              <a:rPr lang="en-US" smtClean="0"/>
              <a:t>Patient’s narration </a:t>
            </a:r>
          </a:p>
          <a:p>
            <a:pPr lvl="2" eaLnBrk="1" hangingPunct="1"/>
            <a:r>
              <a:rPr lang="en-US" smtClean="0"/>
              <a:t>From the bystanders and relatives</a:t>
            </a:r>
          </a:p>
          <a:p>
            <a:pPr lvl="2" eaLnBrk="1" hangingPunct="1"/>
            <a:r>
              <a:rPr lang="en-US" smtClean="0"/>
              <a:t>Physician’s direct observation </a:t>
            </a:r>
          </a:p>
          <a:p>
            <a:pPr eaLnBrk="1" hangingPunct="1"/>
            <a:r>
              <a:rPr lang="en-US" smtClean="0"/>
              <a:t>Physician should write down accurately, every thing  in the very expressions used by the patient or relatives.</a:t>
            </a:r>
          </a:p>
          <a:p>
            <a:pPr eaLnBrk="1" hangingPunct="1"/>
            <a:r>
              <a:rPr lang="en-US" smtClean="0"/>
              <a:t>He should keep himself silent with out interrupting them unless they wander off to other matters.</a:t>
            </a:r>
          </a:p>
          <a:p>
            <a:pPr eaLnBrk="1" hangingPunct="1"/>
            <a:r>
              <a:rPr lang="en-US" smtClean="0"/>
              <a:t>At the beginning patient should be advised to speak slowly so as to write down</a:t>
            </a:r>
          </a:p>
          <a:p>
            <a:pPr lvl="2" eaLnBrk="1" hangingPunct="1"/>
            <a:endParaRPr lang="en-US" smtClean="0"/>
          </a:p>
          <a:p>
            <a:pPr lvl="2"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§84-SOURCES OF CASE RECORDING &amp; INSTRUCTIONS FOR CASE TAKING</a:t>
            </a:r>
            <a:endParaRPr lang="en-US"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pPr eaLnBrk="1" hangingPunct="1">
              <a:buFont typeface="Wingdings 2" pitchFamily="18" charset="2"/>
              <a:buNone/>
            </a:pPr>
            <a:r>
              <a:rPr lang="en-US" smtClean="0"/>
              <a:t>A fresh line should be given for every new circumstances mentioned by the patient, so that , the physician can add to it, when more explicitly explained later.</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§85-fresh line for every symptom.</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normAutofit/>
          </a:bodyPr>
          <a:lstStyle/>
          <a:p>
            <a:pPr eaLnBrk="1" hangingPunct="1"/>
            <a:r>
              <a:rPr lang="en-US" smtClean="0"/>
              <a:t>The combination of the subjective and objective symptoms comprises a case (Patel).</a:t>
            </a:r>
          </a:p>
          <a:p>
            <a:pPr eaLnBrk="1" hangingPunct="1"/>
            <a:r>
              <a:rPr lang="en-US" smtClean="0"/>
              <a:t>A case is not merely a maze of symptoms, but an instance of disease, an event and change in the whole person from his original state of health to his present state of sickness. It is a totality of the alterations. It comprises of all the expressions on mental, physical plane and as part which logically form the part of illness.</a:t>
            </a:r>
          </a:p>
        </p:txBody>
      </p:sp>
      <p:sp>
        <p:nvSpPr>
          <p:cNvPr id="7170" name="Title 1"/>
          <p:cNvSpPr>
            <a:spLocks noGrp="1"/>
          </p:cNvSpPr>
          <p:nvPr>
            <p:ph type="title"/>
          </p:nvPr>
        </p:nvSpPr>
        <p:spPr/>
        <p:txBody>
          <a:bodyPr/>
          <a:lstStyle/>
          <a:p>
            <a:pPr eaLnBrk="1" hangingPunct="1"/>
            <a:r>
              <a:rPr lang="en-US" u="sng" smtClean="0"/>
              <a:t>WHAT IS A CASE?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pPr eaLnBrk="1" hangingPunct="1">
              <a:buFont typeface="Wingdings 2" pitchFamily="18" charset="2"/>
              <a:buNone/>
            </a:pPr>
            <a:r>
              <a:rPr lang="en-US" smtClean="0"/>
              <a:t>When the patients have finished their narration , the physician should read over the symptoms one by one, and inquire further particulars about each of them.</a:t>
            </a:r>
          </a:p>
          <a:p>
            <a:pPr eaLnBrk="1" hangingPunct="1"/>
            <a:r>
              <a:rPr lang="en-US" smtClean="0"/>
              <a:t>eg: at what period did this symptoms occur?</a:t>
            </a:r>
          </a:p>
          <a:p>
            <a:pPr eaLnBrk="1" hangingPunct="1"/>
            <a:r>
              <a:rPr lang="en-US" smtClean="0"/>
              <a:t>W</a:t>
            </a:r>
            <a:r>
              <a:rPr lang="en-US" sz="3200" smtClean="0"/>
              <a:t>hat kind of pain?</a:t>
            </a:r>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§86- eliciting more precise information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eaLnBrk="1" hangingPunct="1"/>
            <a:r>
              <a:rPr lang="en-US" smtClean="0"/>
              <a:t>Physician should never frame questions,which suggest the answer to the patient,(yes or no).</a:t>
            </a:r>
          </a:p>
          <a:p>
            <a:pPr eaLnBrk="1" hangingPunct="1"/>
            <a:r>
              <a:rPr lang="en-US" smtClean="0"/>
              <a:t>Other wise , the patient will be forced to answer yes or no, either from indolence or to please the investigator, thus forming a false picture of these disease.</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§87- no leading questions allowed</a:t>
            </a:r>
            <a:br>
              <a:rPr lang="en-US" dirty="0" smtClean="0"/>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pPr eaLnBrk="1" hangingPunct="1">
              <a:buFont typeface="Wingdings 2" pitchFamily="18" charset="2"/>
              <a:buNone/>
            </a:pPr>
            <a:endParaRPr lang="en-US" smtClean="0"/>
          </a:p>
          <a:p>
            <a:pPr eaLnBrk="1" hangingPunct="1"/>
            <a:r>
              <a:rPr lang="en-US" smtClean="0"/>
              <a:t>If nothing has been mentioned regarding several parts, functions, or mental disposition by the patient physician can ask about them.</a:t>
            </a:r>
          </a:p>
          <a:p>
            <a:pPr eaLnBrk="1" hangingPunct="1"/>
            <a:r>
              <a:rPr lang="en-US" smtClean="0"/>
              <a:t>Only general expressions must be used in making such enquiry.</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§88- considering the neglected parts or functions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p:txBody>
          <a:bodyPr/>
          <a:lstStyle/>
          <a:p>
            <a:pPr eaLnBrk="1" hangingPunct="1"/>
            <a:r>
              <a:rPr lang="en-US" smtClean="0"/>
              <a:t>If the physician feels that he has not yet gained complete  information, he is at liberty to ask more precise , or more special questions.</a:t>
            </a:r>
          </a:p>
          <a:p>
            <a:pPr eaLnBrk="1" hangingPunct="1"/>
            <a:r>
              <a:rPr lang="en-US" smtClean="0"/>
              <a:t>eg: how often are his bowels moved?</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§89- asking more precise questions</a:t>
            </a:r>
            <a:br>
              <a:rPr lang="en-US"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457200" y="1600200"/>
            <a:ext cx="8229600" cy="4724400"/>
          </a:xfrm>
        </p:spPr>
        <p:txBody>
          <a:bodyPr/>
          <a:lstStyle/>
          <a:p>
            <a:pPr eaLnBrk="1" hangingPunct="1"/>
            <a:r>
              <a:rPr lang="en-US" smtClean="0"/>
              <a:t>Finally the physician should make a note of what he himself observes in the patient.</a:t>
            </a:r>
          </a:p>
          <a:p>
            <a:pPr eaLnBrk="1" hangingPunct="1"/>
            <a:r>
              <a:rPr lang="en-US" smtClean="0"/>
              <a:t>i.e patient’s behaviour,</a:t>
            </a:r>
          </a:p>
          <a:p>
            <a:pPr eaLnBrk="1" hangingPunct="1"/>
            <a:r>
              <a:rPr lang="en-US" smtClean="0"/>
              <a:t>Facial expressions,</a:t>
            </a:r>
          </a:p>
          <a:p>
            <a:pPr eaLnBrk="1" hangingPunct="1"/>
            <a:r>
              <a:rPr lang="en-US" smtClean="0"/>
              <a:t>Way of answering,</a:t>
            </a:r>
          </a:p>
          <a:p>
            <a:pPr eaLnBrk="1" hangingPunct="1"/>
            <a:r>
              <a:rPr lang="en-US" smtClean="0"/>
              <a:t>Details of physical examinations.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§90-physician’s observations</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p:txBody>
          <a:bodyPr/>
          <a:lstStyle/>
          <a:p>
            <a:pPr eaLnBrk="1" hangingPunct="1"/>
            <a:r>
              <a:rPr lang="en-US" smtClean="0"/>
              <a:t>Physician must consider only the symptoms and ailments of the patient, which were present before the use of medicines, in order to get a true fundamental idea of the original form of the disease.</a:t>
            </a:r>
          </a:p>
          <a:p>
            <a:pPr eaLnBrk="1" hangingPunct="1"/>
            <a:r>
              <a:rPr lang="en-US" smtClean="0"/>
              <a:t>In chronic disease , if the patient is on medicine, the patient must be allowed to discontinue the medicine for several days, in the maen time placebo should be given.</a:t>
            </a:r>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§91-eliciting the original form of the disease, (given placebo)</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lstStyle/>
          <a:p>
            <a:pPr eaLnBrk="1" hangingPunct="1"/>
            <a:r>
              <a:rPr lang="en-US" smtClean="0"/>
              <a:t>Examination should be  postponded  untill then, in order to grasp the symptoms in their pure, uncontaminated form.</a:t>
            </a:r>
          </a:p>
        </p:txBody>
      </p:sp>
      <p:sp>
        <p:nvSpPr>
          <p:cNvPr id="40962"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lstStyle/>
          <a:p>
            <a:pPr eaLnBrk="1" hangingPunct="1"/>
            <a:r>
              <a:rPr lang="en-US" smtClean="0"/>
              <a:t>In a disease o rapid course , the physician should be satisfied with whatever picture is available on first enquiry.</a:t>
            </a:r>
          </a:p>
          <a:p>
            <a:pPr eaLnBrk="1" hangingPunct="1"/>
            <a:r>
              <a:rPr lang="en-US" smtClean="0"/>
              <a:t>It does not matter, even if the condition is altered by medicines ,if he cannot ascertain the condition before the employment of medicines.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§92-acute disease under medication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p:txBody>
          <a:bodyPr/>
          <a:lstStyle/>
          <a:p>
            <a:pPr eaLnBrk="1" hangingPunct="1"/>
            <a:r>
              <a:rPr lang="en-US" smtClean="0"/>
              <a:t>In the situation he should attempt to form a complete picture of the medicines in its present condition, i.e, of the conjoint malady formed by the medicinal and original disease.</a:t>
            </a:r>
          </a:p>
          <a:p>
            <a:pPr eaLnBrk="1" hangingPunct="1"/>
            <a:r>
              <a:rPr lang="en-US" smtClean="0"/>
              <a:t>Such cases demand prompt aid by suitable homoeopathic remedy covering the conjoint malady, so that the patient shall not fall a sacrifice to the injurious drugs he has allowed.</a:t>
            </a:r>
          </a:p>
        </p:txBody>
      </p:sp>
      <p:sp>
        <p:nvSpPr>
          <p:cNvPr id="43010"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pPr eaLnBrk="1" hangingPunct="1"/>
            <a:r>
              <a:rPr lang="en-US" smtClean="0"/>
              <a:t>Some cases which results from causes of a disgraceful character , which the patients do not like to confess voluntarily, needs careful investigation by skillfully framing his questions or by private information.</a:t>
            </a:r>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§93-necessity of </a:t>
            </a:r>
            <a:r>
              <a:rPr lang="en-US" dirty="0" err="1" smtClean="0"/>
              <a:t>skillfull</a:t>
            </a:r>
            <a:r>
              <a:rPr lang="en-US" dirty="0" smtClean="0"/>
              <a:t> investigation in some cases.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normAutofit lnSpcReduction="10000"/>
          </a:bodyPr>
          <a:lstStyle/>
          <a:p>
            <a:pPr eaLnBrk="1" hangingPunct="1">
              <a:buFont typeface="Wingdings 2" pitchFamily="18" charset="2"/>
              <a:buNone/>
            </a:pPr>
            <a:r>
              <a:rPr lang="en-US" u="sng" smtClean="0"/>
              <a:t>DEFINITION:</a:t>
            </a:r>
          </a:p>
          <a:p>
            <a:pPr eaLnBrk="1" hangingPunct="1">
              <a:buFont typeface="Wingdings 2" pitchFamily="18" charset="2"/>
              <a:buNone/>
            </a:pPr>
            <a:r>
              <a:rPr lang="en-US" smtClean="0"/>
              <a:t>		Case taking is the art of obtaining from the patient the essence of his sufferings or symptoms in their totality through the process of trained observation and  inter viewing followed by prescribing medicine.</a:t>
            </a:r>
          </a:p>
          <a:p>
            <a:pPr eaLnBrk="1" hangingPunct="1"/>
            <a:r>
              <a:rPr lang="en-US" smtClean="0"/>
              <a:t>Aphorism 83- 104.</a:t>
            </a:r>
          </a:p>
          <a:p>
            <a:pPr eaLnBrk="1" hangingPunct="1"/>
            <a:r>
              <a:rPr lang="en-US" smtClean="0"/>
              <a:t>A well taken case is half cured (Elizabeth wright).</a:t>
            </a:r>
          </a:p>
          <a:p>
            <a:pPr eaLnBrk="1" hangingPunct="1"/>
            <a:r>
              <a:rPr lang="en-US" smtClean="0"/>
              <a:t>A good case taking depends on the “mode of interview and the contents of interview.”</a:t>
            </a:r>
          </a:p>
        </p:txBody>
      </p:sp>
      <p:sp>
        <p:nvSpPr>
          <p:cNvPr id="8194" name="Title 1"/>
          <p:cNvSpPr>
            <a:spLocks noGrp="1"/>
          </p:cNvSpPr>
          <p:nvPr>
            <p:ph type="title"/>
          </p:nvPr>
        </p:nvSpPr>
        <p:spPr/>
        <p:txBody>
          <a:bodyPr/>
          <a:lstStyle/>
          <a:p>
            <a:pPr eaLnBrk="1" hangingPunct="1"/>
            <a:r>
              <a:rPr lang="en-US" u="sng" smtClean="0"/>
              <a:t>CASE TAKING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2667000"/>
            <a:ext cx="8229600" cy="3657600"/>
          </a:xfrm>
        </p:spPr>
        <p:txBody>
          <a:bodyPr/>
          <a:lstStyle/>
          <a:p>
            <a:pPr eaLnBrk="1" hangingPunct="1"/>
            <a:r>
              <a:rPr lang="en-US" smtClean="0"/>
              <a:t>In chronic disease , occupation,mode of living,diet, domestic situation should be well considerd and scrutinized.</a:t>
            </a:r>
          </a:p>
          <a:p>
            <a:pPr eaLnBrk="1" hangingPunct="1"/>
            <a:r>
              <a:rPr lang="en-US" smtClean="0"/>
              <a:t>This is to ascertain whether they take the form of maintaining or exciting cause, that by their removal ,the recovery may be promoted.</a:t>
            </a:r>
          </a:p>
          <a:p>
            <a:pPr eaLnBrk="1" hangingPunct="1"/>
            <a:endParaRPr lang="en-US" smtClean="0"/>
          </a:p>
        </p:txBody>
      </p:sp>
      <p:sp>
        <p:nvSpPr>
          <p:cNvPr id="2" name="Title 1"/>
          <p:cNvSpPr>
            <a:spLocks noGrp="1"/>
          </p:cNvSpPr>
          <p:nvPr>
            <p:ph type="title"/>
          </p:nvPr>
        </p:nvSpPr>
        <p:spPr>
          <a:xfrm>
            <a:off x="457200" y="704850"/>
            <a:ext cx="8229600" cy="1657350"/>
          </a:xfrm>
        </p:spPr>
        <p:txBody>
          <a:bodyPr>
            <a:normAutofit fontScale="90000"/>
          </a:bodyPr>
          <a:lstStyle/>
          <a:p>
            <a:pPr eaLnBrk="1" fontAlgn="auto" hangingPunct="1">
              <a:spcAft>
                <a:spcPts val="0"/>
              </a:spcAft>
              <a:defRPr/>
            </a:pPr>
            <a:r>
              <a:rPr lang="en-US" dirty="0" smtClean="0"/>
              <a:t>§94-significance of </a:t>
            </a:r>
            <a:r>
              <a:rPr lang="en-US" dirty="0" err="1" smtClean="0"/>
              <a:t>occupation,mode</a:t>
            </a:r>
            <a:r>
              <a:rPr lang="en-US" dirty="0" smtClean="0"/>
              <a:t> of living, diet and domestic situation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pPr eaLnBrk="1" hangingPunct="1"/>
            <a:r>
              <a:rPr lang="en-US" smtClean="0"/>
              <a:t>In chronic disease, the minutest pecularities must be attended to, because they are the most characteristic</a:t>
            </a:r>
          </a:p>
          <a:p>
            <a:pPr eaLnBrk="1" hangingPunct="1"/>
            <a:r>
              <a:rPr lang="en-US" smtClean="0"/>
              <a:t>Most often, the patient neglect some minute symptoms because</a:t>
            </a:r>
          </a:p>
          <a:p>
            <a:pPr lvl="1" eaLnBrk="1" hangingPunct="1"/>
            <a:r>
              <a:rPr lang="en-US" smtClean="0"/>
              <a:t>They have become used it due to the long duration.</a:t>
            </a:r>
          </a:p>
          <a:p>
            <a:pPr lvl="1" eaLnBrk="1" hangingPunct="1"/>
            <a:r>
              <a:rPr lang="en-US" smtClean="0"/>
              <a:t>They regard them almost as a part of the normal condition of health.</a:t>
            </a:r>
          </a:p>
        </p:txBody>
      </p:sp>
      <p:sp>
        <p:nvSpPr>
          <p:cNvPr id="46082" name="Title 1"/>
          <p:cNvSpPr>
            <a:spLocks noGrp="1"/>
          </p:cNvSpPr>
          <p:nvPr>
            <p:ph type="title"/>
          </p:nvPr>
        </p:nvSpPr>
        <p:spPr/>
        <p:txBody>
          <a:bodyPr/>
          <a:lstStyle/>
          <a:p>
            <a:pPr eaLnBrk="1" hangingPunct="1"/>
            <a:r>
              <a:rPr lang="en-US" smtClean="0"/>
              <a:t>§95-lesser accessory symptoms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p:txBody>
          <a:bodyPr/>
          <a:lstStyle/>
          <a:p>
            <a:pPr eaLnBrk="1" hangingPunct="1"/>
            <a:r>
              <a:rPr lang="en-US" smtClean="0"/>
              <a:t>The normal or real feeling may have been forgotten in their long period of sufering.</a:t>
            </a:r>
          </a:p>
          <a:p>
            <a:pPr eaLnBrk="1" hangingPunct="1"/>
            <a:r>
              <a:rPr lang="en-US" smtClean="0"/>
              <a:t>They do not believe it to be significant.</a:t>
            </a:r>
          </a:p>
          <a:p>
            <a:pPr eaLnBrk="1" hangingPunct="1"/>
            <a:r>
              <a:rPr lang="en-US" smtClean="0"/>
              <a:t>They think that these symptoms do not have any connection with their main complaints.</a:t>
            </a:r>
          </a:p>
          <a:p>
            <a:pPr eaLnBrk="1" hangingPunct="1"/>
            <a:r>
              <a:rPr lang="en-US" smtClean="0"/>
              <a:t>Such symptoms are termed lesser accessory symptoms. But in the homoeopathic selection of remedy.</a:t>
            </a:r>
          </a:p>
        </p:txBody>
      </p:sp>
      <p:sp>
        <p:nvSpPr>
          <p:cNvPr id="47106"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lstStyle/>
          <a:p>
            <a:pPr eaLnBrk="1" hangingPunct="1"/>
            <a:r>
              <a:rPr lang="en-US" smtClean="0"/>
              <a:t>They are the most characteristic.</a:t>
            </a:r>
          </a:p>
          <a:p>
            <a:pPr eaLnBrk="1" hangingPunct="1"/>
            <a:r>
              <a:rPr lang="en-US" smtClean="0"/>
              <a:t>Very useful in determining the choice of the remedy.</a:t>
            </a:r>
          </a:p>
        </p:txBody>
      </p:sp>
      <p:sp>
        <p:nvSpPr>
          <p:cNvPr id="48130"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p:txBody>
          <a:bodyPr/>
          <a:lstStyle/>
          <a:p>
            <a:pPr eaLnBrk="1" hangingPunct="1"/>
            <a:r>
              <a:rPr lang="en-US" smtClean="0"/>
              <a:t>Hypochondriacs and other persons of great sensitiveness and impatient of suffering describe their ailments in an exaggerated expressions.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§96-hypochondriacs and hypersensitive patients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lstStyle/>
          <a:p>
            <a:pPr eaLnBrk="1" hangingPunct="1"/>
            <a:r>
              <a:rPr lang="en-US" smtClean="0"/>
              <a:t>Some individuals do not mention all of their symptoms,or describe them in vague terms or claim that they are not of significance.</a:t>
            </a:r>
          </a:p>
          <a:p>
            <a:pPr eaLnBrk="1" hangingPunct="1"/>
            <a:r>
              <a:rPr lang="en-US" smtClean="0"/>
              <a:t>This is due to indolence or lack of interest or laziness.</a:t>
            </a:r>
          </a:p>
          <a:p>
            <a:pPr eaLnBrk="1" hangingPunct="1"/>
            <a:r>
              <a:rPr lang="en-US" smtClean="0"/>
              <a:t>False modesty</a:t>
            </a:r>
          </a:p>
          <a:p>
            <a:pPr eaLnBrk="1" hangingPunct="1"/>
            <a:r>
              <a:rPr lang="en-US" smtClean="0"/>
              <a:t>Mildness of disposition.</a:t>
            </a:r>
          </a:p>
          <a:p>
            <a:pPr eaLnBrk="1" hangingPunct="1"/>
            <a:r>
              <a:rPr lang="en-US" smtClean="0"/>
              <a:t>Weakness of mind.</a:t>
            </a:r>
          </a:p>
        </p:txBody>
      </p:sp>
      <p:sp>
        <p:nvSpPr>
          <p:cNvPr id="50178" name="Title 1"/>
          <p:cNvSpPr>
            <a:spLocks noGrp="1"/>
          </p:cNvSpPr>
          <p:nvPr>
            <p:ph type="title"/>
          </p:nvPr>
        </p:nvSpPr>
        <p:spPr/>
        <p:txBody>
          <a:bodyPr/>
          <a:lstStyle/>
          <a:p>
            <a:pPr eaLnBrk="1" hangingPunct="1"/>
            <a:r>
              <a:rPr lang="en-US" smtClean="0"/>
              <a:t>§97-indolent persons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a:xfrm>
            <a:off x="457200" y="2743200"/>
            <a:ext cx="8229600" cy="3581400"/>
          </a:xfrm>
        </p:spPr>
        <p:txBody>
          <a:bodyPr/>
          <a:lstStyle/>
          <a:p>
            <a:pPr eaLnBrk="1" hangingPunct="1"/>
            <a:r>
              <a:rPr lang="en-US" smtClean="0"/>
              <a:t>Physician should give more importance to the patient’s own description of the sufferings, because they might be falsely stated by the friends and attentance.</a:t>
            </a:r>
          </a:p>
          <a:p>
            <a:pPr eaLnBrk="1" hangingPunct="1"/>
            <a:r>
              <a:rPr lang="en-US" smtClean="0"/>
              <a:t>Investigation of true, complete picture with all its peculiarities, all diseases especially in the chronic disease demands :</a:t>
            </a:r>
          </a:p>
        </p:txBody>
      </p:sp>
      <p:sp>
        <p:nvSpPr>
          <p:cNvPr id="2" name="Title 1"/>
          <p:cNvSpPr>
            <a:spLocks noGrp="1"/>
          </p:cNvSpPr>
          <p:nvPr>
            <p:ph type="title"/>
          </p:nvPr>
        </p:nvSpPr>
        <p:spPr>
          <a:xfrm>
            <a:off x="457200" y="704850"/>
            <a:ext cx="8229600" cy="1733550"/>
          </a:xfrm>
        </p:spPr>
        <p:txBody>
          <a:bodyPr>
            <a:normAutofit fontScale="90000"/>
          </a:bodyPr>
          <a:lstStyle/>
          <a:p>
            <a:pPr eaLnBrk="1" fontAlgn="auto" hangingPunct="1">
              <a:spcAft>
                <a:spcPts val="0"/>
              </a:spcAft>
              <a:defRPr/>
            </a:pPr>
            <a:r>
              <a:rPr lang="en-US" dirty="0" smtClean="0"/>
              <a:t>§98-additional </a:t>
            </a:r>
            <a:r>
              <a:rPr lang="en-US" dirty="0" err="1" smtClean="0"/>
              <a:t>requisities</a:t>
            </a:r>
            <a:r>
              <a:rPr lang="en-US" dirty="0" smtClean="0"/>
              <a:t> needed for a physician in acquiring a true picture of disease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p:txBody>
          <a:bodyPr/>
          <a:lstStyle/>
          <a:p>
            <a:pPr lvl="1" eaLnBrk="1" hangingPunct="1"/>
            <a:r>
              <a:rPr lang="en-US" smtClean="0"/>
              <a:t>Special circumspection.</a:t>
            </a:r>
          </a:p>
          <a:p>
            <a:pPr lvl="1" eaLnBrk="1" hangingPunct="1"/>
            <a:r>
              <a:rPr lang="en-US" smtClean="0"/>
              <a:t>Tact</a:t>
            </a:r>
          </a:p>
          <a:p>
            <a:pPr lvl="1" eaLnBrk="1" hangingPunct="1"/>
            <a:r>
              <a:rPr lang="en-US" smtClean="0"/>
              <a:t>Knowledge of human nature.</a:t>
            </a:r>
          </a:p>
          <a:p>
            <a:pPr lvl="1" eaLnBrk="1" hangingPunct="1"/>
            <a:r>
              <a:rPr lang="en-US" smtClean="0"/>
              <a:t>Caution in conducting the inquiry.</a:t>
            </a:r>
          </a:p>
          <a:p>
            <a:pPr lvl="1" eaLnBrk="1" hangingPunct="1"/>
            <a:r>
              <a:rPr lang="en-US" smtClean="0"/>
              <a:t>Patience in an eminent degree.</a:t>
            </a:r>
          </a:p>
          <a:p>
            <a:pPr lvl="1" eaLnBrk="1" hangingPunct="1"/>
            <a:endParaRPr lang="en-US" smtClean="0"/>
          </a:p>
          <a:p>
            <a:pPr eaLnBrk="1" hangingPunct="1"/>
            <a:endParaRPr lang="en-US" smtClean="0"/>
          </a:p>
        </p:txBody>
      </p:sp>
      <p:sp>
        <p:nvSpPr>
          <p:cNvPr id="52226"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p:txBody>
          <a:bodyPr/>
          <a:lstStyle/>
          <a:p>
            <a:pPr eaLnBrk="1" hangingPunct="1"/>
            <a:r>
              <a:rPr lang="en-US" smtClean="0"/>
              <a:t>Investigation of acute disease is the easiest for the physician.</a:t>
            </a:r>
          </a:p>
          <a:p>
            <a:pPr eaLnBrk="1" hangingPunct="1"/>
            <a:r>
              <a:rPr lang="en-US" smtClean="0"/>
              <a:t>This is because</a:t>
            </a:r>
          </a:p>
          <a:p>
            <a:pPr lvl="1" eaLnBrk="1" hangingPunct="1"/>
            <a:r>
              <a:rPr lang="en-US" smtClean="0"/>
              <a:t>All the deviation from  health recently lost is still fresh in the memory of the patient .</a:t>
            </a:r>
          </a:p>
          <a:p>
            <a:pPr lvl="1" eaLnBrk="1" hangingPunct="1"/>
            <a:r>
              <a:rPr lang="en-US" smtClean="0"/>
              <a:t>They still continue to be novel and striking.</a:t>
            </a:r>
          </a:p>
          <a:p>
            <a:pPr lvl="1" eaLnBrk="1" hangingPunct="1"/>
            <a:r>
              <a:rPr lang="en-US" smtClean="0"/>
              <a:t>There is no need of such enquiry , as the patient details them to him spontaneously.</a:t>
            </a:r>
          </a:p>
          <a:p>
            <a:pPr lvl="1"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§99- INVESTIGATION OF ACUTE DISEASE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p:txBody>
          <a:bodyPr/>
          <a:lstStyle/>
          <a:p>
            <a:pPr eaLnBrk="1" hangingPunct="1"/>
            <a:r>
              <a:rPr lang="en-US" smtClean="0"/>
              <a:t>In investigating epidemic and sporadic diseases, it do not matter whether or not some thing similar has ever appeared in the world under the same or any other name.</a:t>
            </a:r>
          </a:p>
          <a:p>
            <a:pPr eaLnBrk="1" hangingPunct="1"/>
            <a:r>
              <a:rPr lang="en-US" smtClean="0"/>
              <a:t>The physician must regard every prevailing disease as if it where something new and unknown, and thoroughly investigate it for itself.</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§100-UNIQUENESS of every case of disease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eaLnBrk="1" hangingPunct="1"/>
            <a:r>
              <a:rPr lang="en-US" smtClean="0"/>
              <a:t>We try to study a patient- physically, mentally, emotionally, sociology, and spiritually.</a:t>
            </a:r>
          </a:p>
          <a:p>
            <a:pPr eaLnBrk="1" hangingPunct="1"/>
            <a:endParaRPr lang="en-US" smtClean="0"/>
          </a:p>
        </p:txBody>
      </p:sp>
      <p:sp>
        <p:nvSpPr>
          <p:cNvPr id="921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p:txBody>
          <a:bodyPr/>
          <a:lstStyle/>
          <a:p>
            <a:pPr eaLnBrk="1" hangingPunct="1"/>
            <a:r>
              <a:rPr lang="en-US" smtClean="0"/>
              <a:t>Never take for granted that the case is already known.</a:t>
            </a:r>
          </a:p>
          <a:p>
            <a:pPr eaLnBrk="1" hangingPunct="1"/>
            <a:r>
              <a:rPr lang="en-US" smtClean="0"/>
              <a:t>Every prevailing disease is unique , differing vastly from all previous epidemics with the exception of those resulting from a contagious principle- small pox , measles etc.</a:t>
            </a:r>
          </a:p>
        </p:txBody>
      </p:sp>
      <p:sp>
        <p:nvSpPr>
          <p:cNvPr id="5529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p:txBody>
          <a:bodyPr/>
          <a:lstStyle/>
          <a:p>
            <a:pPr eaLnBrk="1" hangingPunct="1"/>
            <a:r>
              <a:rPr lang="en-US" smtClean="0"/>
              <a:t>A complete picture of an epidemic disease does not reveal itself by the first case.</a:t>
            </a:r>
          </a:p>
          <a:p>
            <a:pPr eaLnBrk="1" hangingPunct="1"/>
            <a:r>
              <a:rPr lang="en-US" smtClean="0"/>
              <a:t>Only by close observations of several cases, that a physician can acquire the totality of its signs and symptoms.</a:t>
            </a:r>
          </a:p>
          <a:p>
            <a:pPr eaLnBrk="1" hangingPunct="1"/>
            <a:r>
              <a:rPr lang="en-US" smtClean="0"/>
              <a:t>However a carefully observing physician can arrive at this stage , even from the examination of the first and second  patient, and succeed in finding a suitable homoeopathically adapted remedy.</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§101-constructing totality in epidemic diseases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pPr eaLnBrk="1" hangingPunct="1"/>
            <a:r>
              <a:rPr lang="en-US" smtClean="0"/>
              <a:t>While taking down the symptoms of several cases of this kind , the picture becomes </a:t>
            </a:r>
          </a:p>
          <a:p>
            <a:pPr lvl="1" eaLnBrk="1" hangingPunct="1"/>
            <a:r>
              <a:rPr lang="en-US" smtClean="0"/>
              <a:t>More and more complete.</a:t>
            </a:r>
          </a:p>
          <a:p>
            <a:pPr lvl="1" eaLnBrk="1" hangingPunct="1"/>
            <a:r>
              <a:rPr lang="en-US" smtClean="0"/>
              <a:t>More characteristic e, including more peculiarities.</a:t>
            </a:r>
          </a:p>
          <a:p>
            <a:pPr lvl="1" eaLnBrk="1" hangingPunct="1"/>
            <a:r>
              <a:rPr lang="en-US" smtClean="0"/>
              <a:t>General symptoms become precisely defined.</a:t>
            </a:r>
          </a:p>
          <a:p>
            <a:pPr lvl="1" eaLnBrk="1" hangingPunct="1"/>
            <a:r>
              <a:rPr lang="en-US" smtClean="0"/>
              <a:t>More marked symptoms , which are peculiar to few diseases and of rare occurrence, at least in the same combination, become more prominent and constitute the characteristic of malady.  </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§102-constructing totality in epidemic diseases (cont.)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p:txBody>
          <a:bodyPr/>
          <a:lstStyle/>
          <a:p>
            <a:pPr eaLnBrk="1" hangingPunct="1"/>
            <a:r>
              <a:rPr lang="en-US" smtClean="0"/>
              <a:t>All those affected  with this epidemic have contracted it from one and the same source and hence are suffering from the same disease.</a:t>
            </a:r>
          </a:p>
          <a:p>
            <a:pPr eaLnBrk="1" hangingPunct="1"/>
            <a:r>
              <a:rPr lang="en-US" smtClean="0"/>
              <a:t>The totality of its symptoms can not be learned from one single patient , but is to be perfectly deduced from the sufferings of several patients of different constitution. </a:t>
            </a:r>
          </a:p>
        </p:txBody>
      </p:sp>
      <p:sp>
        <p:nvSpPr>
          <p:cNvPr id="58370"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p:txBody>
          <a:bodyPr/>
          <a:lstStyle/>
          <a:p>
            <a:pPr eaLnBrk="1" hangingPunct="1"/>
            <a:r>
              <a:rPr lang="en-US" smtClean="0"/>
              <a:t>Investigation of psora and other chronic miasmatic maladies is similar to that of an epidemic disease.</a:t>
            </a:r>
          </a:p>
          <a:p>
            <a:pPr eaLnBrk="1" hangingPunct="1"/>
            <a:r>
              <a:rPr lang="en-US" smtClean="0"/>
              <a:t>Miasmatic chronic maladies , especially psora always remain the same as to their symptoms.</a:t>
            </a:r>
          </a:p>
          <a:p>
            <a:pPr eaLnBrk="1" hangingPunct="1"/>
            <a:r>
              <a:rPr lang="en-US" smtClean="0"/>
              <a:t>One patient only exhibit a portion of their symptoms.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§103-investigation of </a:t>
            </a:r>
            <a:r>
              <a:rPr lang="en-US" dirty="0" err="1" smtClean="0"/>
              <a:t>psora</a:t>
            </a:r>
            <a:r>
              <a:rPr lang="en-US" dirty="0" smtClean="0"/>
              <a:t> and other chronic miasmatic maladies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p:txBody>
          <a:bodyPr/>
          <a:lstStyle/>
          <a:p>
            <a:pPr eaLnBrk="1" hangingPunct="1"/>
            <a:r>
              <a:rPr lang="en-US" smtClean="0"/>
              <a:t>So the whole array of the symptoms can only be ascertained from the observations of several patients affected with such a chronic disease.</a:t>
            </a:r>
          </a:p>
          <a:p>
            <a:pPr eaLnBrk="1" hangingPunct="1"/>
            <a:r>
              <a:rPr lang="en-US" smtClean="0"/>
              <a:t>With out acquiring a collective picture of their symptoms , the medicine capable of curing them (anti psoric remedies) can not be discovered.</a:t>
            </a:r>
          </a:p>
          <a:p>
            <a:pPr eaLnBrk="1" hangingPunct="1"/>
            <a:r>
              <a:rPr lang="en-US" smtClean="0"/>
              <a:t>These medicines are the true remedies of several patients suffering from such chronic afections.  </a:t>
            </a:r>
          </a:p>
        </p:txBody>
      </p:sp>
      <p:sp>
        <p:nvSpPr>
          <p:cNvPr id="60418"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457200" y="2362200"/>
            <a:ext cx="8229600" cy="4267200"/>
          </a:xfrm>
        </p:spPr>
        <p:txBody>
          <a:bodyPr/>
          <a:lstStyle/>
          <a:p>
            <a:pPr eaLnBrk="1" hangingPunct="1"/>
            <a:r>
              <a:rPr lang="en-US" smtClean="0"/>
              <a:t>Once the totality of the symptoms is accurately sketched , the most difficult task is accomplished.</a:t>
            </a:r>
          </a:p>
          <a:p>
            <a:pPr eaLnBrk="1" hangingPunct="1"/>
            <a:r>
              <a:rPr lang="en-US" smtClean="0"/>
              <a:t>After this , the physician can pick out the characteristic symptoms</a:t>
            </a:r>
          </a:p>
          <a:p>
            <a:pPr eaLnBrk="1" hangingPunct="1"/>
            <a:r>
              <a:rPr lang="en-US" smtClean="0"/>
              <a:t>Find out the homoeopathically suitable remedy</a:t>
            </a:r>
          </a:p>
          <a:p>
            <a:pPr eaLnBrk="1" hangingPunct="1"/>
            <a:r>
              <a:rPr lang="en-US" smtClean="0"/>
              <a:t>When the physician wishes to ascertain the effect of the medicine during treatment,he only needs to strike out those ameliorated symptoms, and add new symptoms if any to what still remain.</a:t>
            </a:r>
          </a:p>
        </p:txBody>
      </p:sp>
      <p:sp>
        <p:nvSpPr>
          <p:cNvPr id="2" name="Title 1"/>
          <p:cNvSpPr>
            <a:spLocks noGrp="1"/>
          </p:cNvSpPr>
          <p:nvPr>
            <p:ph type="title"/>
          </p:nvPr>
        </p:nvSpPr>
        <p:spPr>
          <a:xfrm>
            <a:off x="457200" y="704850"/>
            <a:ext cx="8229600" cy="1504950"/>
          </a:xfrm>
        </p:spPr>
        <p:txBody>
          <a:bodyPr>
            <a:normAutofit fontScale="90000"/>
          </a:bodyPr>
          <a:lstStyle/>
          <a:p>
            <a:pPr eaLnBrk="1" fontAlgn="auto" hangingPunct="1">
              <a:spcAft>
                <a:spcPts val="0"/>
              </a:spcAft>
              <a:defRPr/>
            </a:pPr>
            <a:r>
              <a:rPr lang="en-US" dirty="0" smtClean="0"/>
              <a:t>§104-how to find out the </a:t>
            </a:r>
            <a:r>
              <a:rPr lang="en-US" dirty="0" err="1" smtClean="0"/>
              <a:t>similimum</a:t>
            </a:r>
            <a:r>
              <a:rPr lang="en-US" dirty="0" smtClean="0"/>
              <a:t> and ascertain the effect of medicine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a:t>
            </a:r>
            <a:r>
              <a:rPr lang="en-US" dirty="0" smtClean="0">
                <a:latin typeface="+mj-lt"/>
              </a:rPr>
              <a:t>82</a:t>
            </a:r>
          </a:p>
          <a:p>
            <a:pPr marL="274320" indent="-274320" eaLnBrk="1" fontAlgn="auto" hangingPunct="1">
              <a:spcAft>
                <a:spcPts val="0"/>
              </a:spcAft>
              <a:buClr>
                <a:schemeClr val="accent3"/>
              </a:buClr>
              <a:buFont typeface="Wingdings 2"/>
              <a:buChar char=""/>
              <a:defRPr/>
            </a:pPr>
            <a:r>
              <a:rPr lang="en-US" dirty="0" smtClean="0">
                <a:latin typeface="+mj-lt"/>
              </a:rPr>
              <a:t>In investigation some difference is to be made when the affection is an acute and rapidly developed disease, and when it is a chronic one.</a:t>
            </a:r>
          </a:p>
          <a:p>
            <a:pPr marL="274320" indent="-274320" eaLnBrk="1" fontAlgn="auto" hangingPunct="1">
              <a:spcAft>
                <a:spcPts val="0"/>
              </a:spcAft>
              <a:buClr>
                <a:schemeClr val="accent3"/>
              </a:buClr>
              <a:buFont typeface="Wingdings 2"/>
              <a:buChar char=""/>
              <a:defRPr/>
            </a:pPr>
            <a:r>
              <a:rPr lang="en-US" dirty="0" smtClean="0">
                <a:latin typeface="+mj-lt"/>
              </a:rPr>
              <a:t>In acute disease, the chief symptoms strike us and become evident to the senses more quickly, and hence much less time is requisite for tracing the picture of the disease and much fewer questions are required to be asked, as almost everything is self evident.</a:t>
            </a:r>
          </a:p>
          <a:p>
            <a:pPr marL="274320" indent="-274320" eaLnBrk="1" fontAlgn="auto" hangingPunct="1">
              <a:spcAft>
                <a:spcPts val="0"/>
              </a:spcAft>
              <a:buClr>
                <a:schemeClr val="accent3"/>
              </a:buClr>
              <a:buFont typeface="Wingdings 2"/>
              <a:buChar char=""/>
              <a:defRPr/>
            </a:pPr>
            <a:r>
              <a:rPr lang="en-US" dirty="0" smtClean="0">
                <a:latin typeface="+mj-lt"/>
              </a:rPr>
              <a:t>In chronic disease which has been gradually progressing for several years, in which the symptoms can much more difficulty to be ascertained.</a:t>
            </a:r>
            <a:endParaRPr lang="en-US" dirty="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DIFFERENCE BETWEEN ACUTE &amp;CHRONIC  CASE TAKING</a:t>
            </a:r>
            <a:endParaRPr lang="en-US" u="sng"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2"/>
          <p:cNvSpPr>
            <a:spLocks noGrp="1"/>
          </p:cNvSpPr>
          <p:nvPr>
            <p:ph idx="1"/>
          </p:nvPr>
        </p:nvSpPr>
        <p:spPr/>
        <p:txBody>
          <a:bodyPr/>
          <a:lstStyle/>
          <a:p>
            <a:pPr eaLnBrk="1" hangingPunct="1"/>
            <a:r>
              <a:rPr lang="en-US" smtClean="0"/>
              <a:t>In influence of the modern system upon the people.</a:t>
            </a:r>
          </a:p>
          <a:p>
            <a:pPr eaLnBrk="1" hangingPunct="1"/>
            <a:r>
              <a:rPr lang="en-US" smtClean="0"/>
              <a:t>Changed symptom image.</a:t>
            </a:r>
          </a:p>
          <a:p>
            <a:pPr eaLnBrk="1" hangingPunct="1"/>
            <a:r>
              <a:rPr lang="en-US" smtClean="0"/>
              <a:t>Complex disease.</a:t>
            </a:r>
          </a:p>
          <a:p>
            <a:pPr eaLnBrk="1" hangingPunct="1"/>
            <a:r>
              <a:rPr lang="en-US" smtClean="0"/>
              <a:t>In prescription as the pathology progress the signs and symptoms decreases. </a:t>
            </a:r>
          </a:p>
          <a:p>
            <a:pPr eaLnBrk="1" hangingPunct="1"/>
            <a:r>
              <a:rPr lang="en-US" smtClean="0"/>
              <a:t>Modesty conceals the facts.</a:t>
            </a:r>
          </a:p>
          <a:p>
            <a:pPr eaLnBrk="1" hangingPunct="1"/>
            <a:r>
              <a:rPr lang="en-US" smtClean="0"/>
              <a:t>Pretention modifies the symptoms.</a:t>
            </a:r>
          </a:p>
          <a:p>
            <a:pPr eaLnBrk="1" hangingPunct="1"/>
            <a:r>
              <a:rPr lang="en-US" smtClean="0"/>
              <a:t>Patient get accustomed to long sufferings.</a:t>
            </a:r>
          </a:p>
          <a:p>
            <a:pPr eaLnBrk="1" hangingPunct="1"/>
            <a:r>
              <a:rPr lang="en-US" smtClean="0"/>
              <a:t>The symptoms appearing periodicity not narrated.</a:t>
            </a:r>
          </a:p>
          <a:p>
            <a:pPr eaLnBrk="1" hangingPunct="1"/>
            <a:endParaRPr lang="en-US" smtClean="0"/>
          </a:p>
        </p:txBody>
      </p:sp>
      <p:sp>
        <p:nvSpPr>
          <p:cNvPr id="63490" name="Title 1"/>
          <p:cNvSpPr>
            <a:spLocks noGrp="1"/>
          </p:cNvSpPr>
          <p:nvPr>
            <p:ph type="title"/>
          </p:nvPr>
        </p:nvSpPr>
        <p:spPr/>
        <p:txBody>
          <a:bodyPr/>
          <a:lstStyle/>
          <a:p>
            <a:pPr eaLnBrk="1" hangingPunct="1"/>
            <a:r>
              <a:rPr lang="en-US" u="sng" smtClean="0"/>
              <a:t>DIFFICULTIES IN CASE TAKING</a:t>
            </a:r>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p:txBody>
          <a:bodyPr/>
          <a:lstStyle/>
          <a:p>
            <a:pPr eaLnBrk="1" hangingPunct="1"/>
            <a:r>
              <a:rPr lang="en-US" smtClean="0"/>
              <a:t>Alternating symptoms not narrated.</a:t>
            </a:r>
          </a:p>
          <a:p>
            <a:pPr eaLnBrk="1" hangingPunct="1"/>
            <a:r>
              <a:rPr lang="en-US" smtClean="0"/>
              <a:t>The long sufferings considered incurable.</a:t>
            </a:r>
          </a:p>
          <a:p>
            <a:pPr eaLnBrk="1" hangingPunct="1"/>
            <a:r>
              <a:rPr lang="en-US" smtClean="0"/>
              <a:t>The unhomoeopathic homoeopathic medicines.</a:t>
            </a:r>
          </a:p>
          <a:p>
            <a:pPr eaLnBrk="1" hangingPunct="1"/>
            <a:endParaRPr lang="en-US" smtClean="0"/>
          </a:p>
        </p:txBody>
      </p:sp>
      <p:sp>
        <p:nvSpPr>
          <p:cNvPr id="64514"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normAutofit/>
          </a:bodyPr>
          <a:lstStyle/>
          <a:p>
            <a:pPr eaLnBrk="1" hangingPunct="1"/>
            <a:r>
              <a:rPr lang="en-US" smtClean="0"/>
              <a:t>Consulting room have adequate lightening.</a:t>
            </a:r>
          </a:p>
          <a:p>
            <a:pPr eaLnBrk="1" hangingPunct="1"/>
            <a:r>
              <a:rPr lang="en-US" smtClean="0"/>
              <a:t>Consulting chamber must be a air circulated one.</a:t>
            </a:r>
          </a:p>
          <a:p>
            <a:pPr eaLnBrk="1" hangingPunct="1"/>
            <a:r>
              <a:rPr lang="en-US" smtClean="0"/>
              <a:t>Physician have adequate instruments for physical examination.</a:t>
            </a:r>
          </a:p>
          <a:p>
            <a:pPr eaLnBrk="1" hangingPunct="1"/>
            <a:r>
              <a:rPr lang="en-US" smtClean="0"/>
              <a:t>Consulting room must be enclosed with a physical examination table.</a:t>
            </a:r>
          </a:p>
          <a:p>
            <a:pPr eaLnBrk="1" hangingPunct="1"/>
            <a:r>
              <a:rPr lang="en-US" smtClean="0"/>
              <a:t>Consulting room have adequate space .</a:t>
            </a:r>
          </a:p>
          <a:p>
            <a:pPr eaLnBrk="1" hangingPunct="1"/>
            <a:r>
              <a:rPr lang="en-US" smtClean="0"/>
              <a:t>Our consulting room give confidence and good atmosphere to patient.</a:t>
            </a:r>
          </a:p>
        </p:txBody>
      </p:sp>
      <p:sp>
        <p:nvSpPr>
          <p:cNvPr id="10242" name="Title 1"/>
          <p:cNvSpPr>
            <a:spLocks noGrp="1"/>
          </p:cNvSpPr>
          <p:nvPr>
            <p:ph type="title"/>
          </p:nvPr>
        </p:nvSpPr>
        <p:spPr/>
        <p:txBody>
          <a:bodyPr/>
          <a:lstStyle/>
          <a:p>
            <a:pPr eaLnBrk="1" hangingPunct="1"/>
            <a:r>
              <a:rPr lang="en-US" smtClean="0"/>
              <a:t>Place of case taking</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p:txBody>
          <a:bodyPr/>
          <a:lstStyle/>
          <a:p>
            <a:pPr eaLnBrk="1" hangingPunct="1"/>
            <a:r>
              <a:rPr lang="en-US" smtClean="0"/>
              <a:t>The  case record helps the physician to get true picture of the disease and also assess the miasm, which is responsible for the chronic disease.</a:t>
            </a:r>
          </a:p>
          <a:p>
            <a:pPr eaLnBrk="1" hangingPunct="1"/>
            <a:r>
              <a:rPr lang="en-US" smtClean="0"/>
              <a:t>Helps the physician to know the general state  running through all or maximum number of symptoms. And these general symptoms help in the choice of the medicine.</a:t>
            </a:r>
          </a:p>
          <a:p>
            <a:pPr eaLnBrk="1" hangingPunct="1"/>
            <a:r>
              <a:rPr lang="en-US" smtClean="0"/>
              <a:t>When a record is maintained of the medicines given to the patient , it helps to follow up the case judiciously and scientifically</a:t>
            </a:r>
          </a:p>
        </p:txBody>
      </p:sp>
      <p:sp>
        <p:nvSpPr>
          <p:cNvPr id="65538" name="Title 1"/>
          <p:cNvSpPr>
            <a:spLocks noGrp="1"/>
          </p:cNvSpPr>
          <p:nvPr>
            <p:ph type="title"/>
          </p:nvPr>
        </p:nvSpPr>
        <p:spPr/>
        <p:txBody>
          <a:bodyPr/>
          <a:lstStyle/>
          <a:p>
            <a:pPr eaLnBrk="1" hangingPunct="1"/>
            <a:r>
              <a:rPr lang="en-US" smtClean="0"/>
              <a:t>Importance of case record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p:txBody>
          <a:bodyPr/>
          <a:lstStyle/>
          <a:p>
            <a:pPr eaLnBrk="1" hangingPunct="1"/>
            <a:r>
              <a:rPr lang="en-US" smtClean="0"/>
              <a:t>Helps the physician to find out for the old symptoms.</a:t>
            </a:r>
          </a:p>
          <a:p>
            <a:pPr eaLnBrk="1" hangingPunct="1"/>
            <a:r>
              <a:rPr lang="en-US" smtClean="0"/>
              <a:t>We can communicate with other doctors whom has treated our patients.</a:t>
            </a:r>
          </a:p>
          <a:p>
            <a:pPr eaLnBrk="1" hangingPunct="1"/>
            <a:r>
              <a:rPr lang="en-US" smtClean="0"/>
              <a:t>We are able to show the superiority of our system of medicine.</a:t>
            </a:r>
          </a:p>
          <a:p>
            <a:pPr eaLnBrk="1" hangingPunct="1"/>
            <a:r>
              <a:rPr lang="en-US" smtClean="0"/>
              <a:t>Case record show the failure  and success of the past and present and guide for the future.</a:t>
            </a:r>
          </a:p>
        </p:txBody>
      </p:sp>
      <p:sp>
        <p:nvSpPr>
          <p:cNvPr id="66562"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Content Placeholder 2"/>
          <p:cNvSpPr>
            <a:spLocks noGrp="1"/>
          </p:cNvSpPr>
          <p:nvPr>
            <p:ph idx="1"/>
          </p:nvPr>
        </p:nvSpPr>
        <p:spPr/>
        <p:txBody>
          <a:bodyPr/>
          <a:lstStyle/>
          <a:p>
            <a:pPr eaLnBrk="1" hangingPunct="1"/>
            <a:r>
              <a:rPr lang="en-US" smtClean="0"/>
              <a:t>To find out the common symptoms of the disease</a:t>
            </a:r>
          </a:p>
          <a:p>
            <a:pPr eaLnBrk="1" hangingPunct="1"/>
            <a:r>
              <a:rPr lang="en-US" smtClean="0"/>
              <a:t>To find out the pathological generals</a:t>
            </a:r>
          </a:p>
          <a:p>
            <a:pPr eaLnBrk="1" hangingPunct="1"/>
            <a:r>
              <a:rPr lang="en-US" smtClean="0"/>
              <a:t>To find out etiology</a:t>
            </a:r>
          </a:p>
          <a:p>
            <a:pPr lvl="1" eaLnBrk="1" hangingPunct="1"/>
            <a:r>
              <a:rPr lang="en-US" smtClean="0"/>
              <a:t>Physical(sunstroke, x-ray etc)</a:t>
            </a:r>
          </a:p>
          <a:p>
            <a:pPr lvl="1" eaLnBrk="1" hangingPunct="1"/>
            <a:r>
              <a:rPr lang="en-US" smtClean="0"/>
              <a:t>Chemical(industrial fumes, food poisoning etc)</a:t>
            </a:r>
          </a:p>
          <a:p>
            <a:pPr lvl="1" eaLnBrk="1" hangingPunct="1"/>
            <a:r>
              <a:rPr lang="en-US" smtClean="0"/>
              <a:t>Mechanical (foreign bodies etc)</a:t>
            </a:r>
          </a:p>
          <a:p>
            <a:pPr lvl="1" eaLnBrk="1" hangingPunct="1"/>
            <a:r>
              <a:rPr lang="en-US" smtClean="0"/>
              <a:t>Psychic and dynamic</a:t>
            </a:r>
          </a:p>
          <a:p>
            <a:pPr lvl="1" eaLnBrk="1" hangingPunct="1"/>
            <a:r>
              <a:rPr lang="en-US" smtClean="0"/>
              <a:t>Drug or medicinal disease</a:t>
            </a:r>
          </a:p>
        </p:txBody>
      </p:sp>
      <p:sp>
        <p:nvSpPr>
          <p:cNvPr id="67586" name="Title 1"/>
          <p:cNvSpPr>
            <a:spLocks noGrp="1"/>
          </p:cNvSpPr>
          <p:nvPr>
            <p:ph type="title"/>
          </p:nvPr>
        </p:nvSpPr>
        <p:spPr/>
        <p:txBody>
          <a:bodyPr/>
          <a:lstStyle/>
          <a:p>
            <a:pPr eaLnBrk="1" hangingPunct="1"/>
            <a:r>
              <a:rPr lang="en-US" smtClean="0"/>
              <a:t>Importance of diagnosis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p:txBody>
          <a:bodyPr/>
          <a:lstStyle/>
          <a:p>
            <a:pPr eaLnBrk="1" hangingPunct="1"/>
            <a:r>
              <a:rPr lang="en-US" smtClean="0"/>
              <a:t>To adopt auxiliary measures</a:t>
            </a:r>
          </a:p>
          <a:p>
            <a:pPr eaLnBrk="1" hangingPunct="1"/>
            <a:r>
              <a:rPr lang="en-US" smtClean="0"/>
              <a:t>To ascertain whether the patient is improving not only clinically but also pathologically by investigations through laboratory methods</a:t>
            </a:r>
          </a:p>
          <a:p>
            <a:pPr eaLnBrk="1" hangingPunct="1"/>
            <a:r>
              <a:rPr lang="en-US" smtClean="0"/>
              <a:t>For prognosis</a:t>
            </a:r>
          </a:p>
          <a:p>
            <a:pPr lvl="1" eaLnBrk="1" hangingPunct="1"/>
            <a:r>
              <a:rPr lang="en-US" smtClean="0"/>
              <a:t>Course of disease</a:t>
            </a:r>
          </a:p>
          <a:p>
            <a:pPr lvl="1" eaLnBrk="1" hangingPunct="1"/>
            <a:r>
              <a:rPr lang="en-US" smtClean="0"/>
              <a:t>Curable or inurable</a:t>
            </a:r>
          </a:p>
          <a:p>
            <a:pPr lvl="1" eaLnBrk="1" hangingPunct="1"/>
            <a:r>
              <a:rPr lang="en-US" smtClean="0"/>
              <a:t>Selection of potency high or low</a:t>
            </a:r>
          </a:p>
        </p:txBody>
      </p:sp>
      <p:sp>
        <p:nvSpPr>
          <p:cNvPr id="68610"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Content Placeholder 2"/>
          <p:cNvSpPr>
            <a:spLocks noGrp="1"/>
          </p:cNvSpPr>
          <p:nvPr>
            <p:ph idx="1"/>
          </p:nvPr>
        </p:nvSpPr>
        <p:spPr/>
        <p:txBody>
          <a:bodyPr/>
          <a:lstStyle/>
          <a:p>
            <a:pPr eaLnBrk="1" hangingPunct="1"/>
            <a:r>
              <a:rPr lang="en-US" smtClean="0"/>
              <a:t>For segregation</a:t>
            </a:r>
          </a:p>
          <a:p>
            <a:pPr eaLnBrk="1" hangingPunct="1"/>
            <a:r>
              <a:rPr lang="en-US" smtClean="0"/>
              <a:t>To prevent frequent repetition of deep acting remedy</a:t>
            </a:r>
          </a:p>
          <a:p>
            <a:pPr eaLnBrk="1" hangingPunct="1"/>
            <a:r>
              <a:rPr lang="en-US" smtClean="0"/>
              <a:t>For diet</a:t>
            </a:r>
          </a:p>
          <a:p>
            <a:pPr eaLnBrk="1" hangingPunct="1"/>
            <a:r>
              <a:rPr lang="en-US" smtClean="0"/>
              <a:t>For general management and replacement therapy</a:t>
            </a:r>
          </a:p>
          <a:p>
            <a:pPr eaLnBrk="1" hangingPunct="1"/>
            <a:r>
              <a:rPr lang="en-US" smtClean="0"/>
              <a:t>For statistics.</a:t>
            </a:r>
          </a:p>
        </p:txBody>
      </p:sp>
      <p:sp>
        <p:nvSpPr>
          <p:cNvPr id="69634"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Content Placeholder 2"/>
          <p:cNvSpPr>
            <a:spLocks noGrp="1"/>
          </p:cNvSpPr>
          <p:nvPr>
            <p:ph idx="1"/>
          </p:nvPr>
        </p:nvSpPr>
        <p:spPr/>
        <p:txBody>
          <a:bodyPr/>
          <a:lstStyle/>
          <a:p>
            <a:pPr eaLnBrk="1" hangingPunct="1"/>
            <a:r>
              <a:rPr lang="en-US" smtClean="0"/>
              <a:t>A well taken case is half cured</a:t>
            </a:r>
          </a:p>
          <a:p>
            <a:pPr eaLnBrk="1" hangingPunct="1"/>
            <a:r>
              <a:rPr lang="en-US" smtClean="0"/>
              <a:t>Case taking is one of most important part of homoeopathic treatment.</a:t>
            </a:r>
          </a:p>
          <a:p>
            <a:pPr eaLnBrk="1" hangingPunct="1"/>
            <a:r>
              <a:rPr lang="en-US" smtClean="0"/>
              <a:t>Because through the well case taking we thoroughly know about the picture of a case.</a:t>
            </a:r>
          </a:p>
          <a:p>
            <a:pPr eaLnBrk="1" hangingPunct="1"/>
            <a:r>
              <a:rPr lang="en-US" smtClean="0"/>
              <a:t>Individualization of a case only done by proper case taking , according to the instruction of our master.</a:t>
            </a:r>
          </a:p>
          <a:p>
            <a:pPr eaLnBrk="1" hangingPunct="1"/>
            <a:r>
              <a:rPr lang="en-US" smtClean="0"/>
              <a:t>So we are also try to become a master of case taking. </a:t>
            </a:r>
          </a:p>
          <a:p>
            <a:pPr eaLnBrk="1" hangingPunct="1"/>
            <a:endParaRPr lang="en-US" smtClean="0"/>
          </a:p>
        </p:txBody>
      </p:sp>
      <p:sp>
        <p:nvSpPr>
          <p:cNvPr id="70658" name="Title 1"/>
          <p:cNvSpPr>
            <a:spLocks noGrp="1"/>
          </p:cNvSpPr>
          <p:nvPr>
            <p:ph type="title"/>
          </p:nvPr>
        </p:nvSpPr>
        <p:spPr/>
        <p:txBody>
          <a:bodyPr/>
          <a:lstStyle/>
          <a:p>
            <a:pPr eaLnBrk="1" hangingPunct="1"/>
            <a:r>
              <a:rPr lang="en-US" smtClean="0"/>
              <a:t>CONCLUSION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eaLnBrk="1" hangingPunct="1">
              <a:buFont typeface="Wingdings 2" pitchFamily="18" charset="2"/>
              <a:buNone/>
            </a:pPr>
            <a:endParaRPr lang="en-US" sz="4800" i="1" smtClean="0">
              <a:solidFill>
                <a:srgbClr val="7030A0"/>
              </a:solidFill>
            </a:endParaRPr>
          </a:p>
          <a:p>
            <a:pPr algn="r" eaLnBrk="1" hangingPunct="1">
              <a:buFont typeface="Wingdings 2" pitchFamily="18" charset="2"/>
              <a:buNone/>
            </a:pPr>
            <a:endParaRPr lang="en-US" sz="4800" i="1" smtClean="0">
              <a:solidFill>
                <a:srgbClr val="7030A0"/>
              </a:solidFill>
            </a:endParaRPr>
          </a:p>
          <a:p>
            <a:pPr algn="r" eaLnBrk="1" hangingPunct="1">
              <a:buFont typeface="Wingdings 2" pitchFamily="18" charset="2"/>
              <a:buNone/>
            </a:pPr>
            <a:r>
              <a:rPr lang="en-US" sz="4800" i="1" smtClean="0">
                <a:solidFill>
                  <a:srgbClr val="7030A0"/>
                </a:solidFill>
              </a:rPr>
              <a:t>Thank you</a:t>
            </a:r>
          </a:p>
        </p:txBody>
      </p:sp>
      <p:sp>
        <p:nvSpPr>
          <p:cNvPr id="71682"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eaLnBrk="1" hangingPunct="1"/>
            <a:r>
              <a:rPr lang="en-US" smtClean="0"/>
              <a:t>We have a good pharmacist  to give medicine according to the prescription.</a:t>
            </a:r>
          </a:p>
          <a:p>
            <a:pPr eaLnBrk="1" hangingPunct="1"/>
            <a:r>
              <a:rPr lang="en-US" smtClean="0"/>
              <a:t>Our room gave good privacy to the patient.</a:t>
            </a:r>
          </a:p>
        </p:txBody>
      </p:sp>
      <p:sp>
        <p:nvSpPr>
          <p:cNvPr id="11266"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To get the knowledge of the disease.</a:t>
            </a:r>
          </a:p>
          <a:p>
            <a:pPr marL="274320" indent="-274320" eaLnBrk="1" fontAlgn="auto" hangingPunct="1">
              <a:spcAft>
                <a:spcPts val="0"/>
              </a:spcAft>
              <a:buClr>
                <a:schemeClr val="accent3"/>
              </a:buClr>
              <a:buFont typeface="Wingdings 2"/>
              <a:buChar char=""/>
              <a:defRPr/>
            </a:pPr>
            <a:r>
              <a:rPr lang="en-US" dirty="0" smtClean="0"/>
              <a:t>To perceive the true dynamic state of the patient.</a:t>
            </a:r>
          </a:p>
          <a:p>
            <a:pPr marL="274320" indent="-274320" eaLnBrk="1" fontAlgn="auto" hangingPunct="1">
              <a:spcAft>
                <a:spcPts val="0"/>
              </a:spcAft>
              <a:buClr>
                <a:schemeClr val="accent3"/>
              </a:buClr>
              <a:buFont typeface="Wingdings 2"/>
              <a:buChar char=""/>
              <a:defRPr/>
            </a:pPr>
            <a:r>
              <a:rPr lang="en-US" dirty="0" smtClean="0"/>
              <a:t>To find out the totality of the symptoms for the selection of a homoeopathic remedy.</a:t>
            </a:r>
          </a:p>
          <a:p>
            <a:pPr marL="274320" indent="-274320" eaLnBrk="1" fontAlgn="auto" hangingPunct="1">
              <a:spcAft>
                <a:spcPts val="0"/>
              </a:spcAft>
              <a:buClr>
                <a:schemeClr val="accent3"/>
              </a:buClr>
              <a:buFont typeface="Wingdings 2"/>
              <a:buChar char=""/>
              <a:defRPr/>
            </a:pPr>
            <a:r>
              <a:rPr lang="en-US" dirty="0" smtClean="0"/>
              <a:t>To find out nature of disease ( acute or chronic, curable or incurable).</a:t>
            </a:r>
          </a:p>
          <a:p>
            <a:pPr marL="274320" indent="-274320" eaLnBrk="1" fontAlgn="auto" hangingPunct="1">
              <a:spcAft>
                <a:spcPts val="0"/>
              </a:spcAft>
              <a:buClr>
                <a:schemeClr val="accent3"/>
              </a:buClr>
              <a:buFont typeface="Wingdings 2"/>
              <a:buChar char=""/>
              <a:defRPr/>
            </a:pPr>
            <a:r>
              <a:rPr lang="en-US" dirty="0" smtClean="0"/>
              <a:t>To find out the causation of  the disease.</a:t>
            </a:r>
          </a:p>
          <a:p>
            <a:pPr marL="274320" indent="-274320" eaLnBrk="1" fontAlgn="auto" hangingPunct="1">
              <a:spcAft>
                <a:spcPts val="0"/>
              </a:spcAft>
              <a:buClr>
                <a:schemeClr val="accent3"/>
              </a:buClr>
              <a:buFont typeface="Wingdings 2"/>
              <a:buChar char=""/>
              <a:defRPr/>
            </a:pPr>
            <a:r>
              <a:rPr lang="en-US" dirty="0" smtClean="0"/>
              <a:t>To find the mode or development of the symptoms.</a:t>
            </a:r>
          </a:p>
          <a:p>
            <a:pPr marL="274320" indent="-274320" eaLnBrk="1" fontAlgn="auto" hangingPunct="1">
              <a:spcAft>
                <a:spcPts val="0"/>
              </a:spcAft>
              <a:buClr>
                <a:schemeClr val="accent3"/>
              </a:buClr>
              <a:buFont typeface="Wingdings 2"/>
              <a:buChar char=""/>
              <a:defRPr/>
            </a:pPr>
            <a:r>
              <a:rPr lang="en-US" dirty="0" smtClean="0"/>
              <a:t>To analyze and evaluate the symptoms ( i.e. mental, physical generals, peculiar, strange, key notes).</a:t>
            </a:r>
            <a:endParaRPr lang="en-US" dirty="0"/>
          </a:p>
        </p:txBody>
      </p:sp>
      <p:sp>
        <p:nvSpPr>
          <p:cNvPr id="12290" name="Title 1"/>
          <p:cNvSpPr>
            <a:spLocks noGrp="1"/>
          </p:cNvSpPr>
          <p:nvPr>
            <p:ph type="title"/>
          </p:nvPr>
        </p:nvSpPr>
        <p:spPr/>
        <p:txBody>
          <a:bodyPr/>
          <a:lstStyle/>
          <a:p>
            <a:pPr eaLnBrk="1" hangingPunct="1"/>
            <a:r>
              <a:rPr lang="en-US" u="sng" smtClean="0"/>
              <a:t>PURPOSE OF CASE TAKING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eaLnBrk="1" hangingPunct="1"/>
            <a:r>
              <a:rPr lang="en-US" smtClean="0"/>
              <a:t>To collect all important symptoms for repertorization.</a:t>
            </a:r>
          </a:p>
          <a:p>
            <a:pPr eaLnBrk="1" hangingPunct="1"/>
            <a:r>
              <a:rPr lang="en-US" smtClean="0"/>
              <a:t>To cure the curable and to palliate the incurable patients by selecting the medicine according to the law of similars.</a:t>
            </a:r>
          </a:p>
          <a:p>
            <a:pPr eaLnBrk="1" hangingPunct="1"/>
            <a:r>
              <a:rPr lang="en-US" smtClean="0"/>
              <a:t>To keep a systematic record of the case for guidance, treatment and future reference and defence</a:t>
            </a:r>
          </a:p>
          <a:p>
            <a:pPr eaLnBrk="1" hangingPunct="1"/>
            <a:r>
              <a:rPr lang="en-US" smtClean="0"/>
              <a:t>To diagnose the case.</a:t>
            </a:r>
          </a:p>
          <a:p>
            <a:pPr eaLnBrk="1" hangingPunct="1"/>
            <a:r>
              <a:rPr lang="en-US" smtClean="0"/>
              <a:t>To give prognosis.</a:t>
            </a:r>
          </a:p>
          <a:p>
            <a:pPr eaLnBrk="1" hangingPunct="1"/>
            <a:endParaRPr lang="en-US" smtClean="0"/>
          </a:p>
          <a:p>
            <a:pPr eaLnBrk="1" hangingPunct="1"/>
            <a:endParaRPr lang="en-US" smtClean="0"/>
          </a:p>
        </p:txBody>
      </p:sp>
      <p:sp>
        <p:nvSpPr>
          <p:cNvPr id="13314" name="Title 1"/>
          <p:cNvSpPr>
            <a:spLocks noGrp="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934</TotalTime>
  <Words>3337</Words>
  <Application>Microsoft Office PowerPoint</Application>
  <PresentationFormat>On-screen Show (4:3)</PresentationFormat>
  <Paragraphs>289</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Constantia</vt:lpstr>
      <vt:lpstr>Wingdings 2</vt:lpstr>
      <vt:lpstr>Arial Black</vt:lpstr>
      <vt:lpstr>Concourse</vt:lpstr>
      <vt:lpstr>CASE TAKING</vt:lpstr>
      <vt:lpstr>AIMS</vt:lpstr>
      <vt:lpstr>WHAT IS A CASE?</vt:lpstr>
      <vt:lpstr>CASE TAKING</vt:lpstr>
      <vt:lpstr>Slide 5</vt:lpstr>
      <vt:lpstr>Place of case taking</vt:lpstr>
      <vt:lpstr>Slide 7</vt:lpstr>
      <vt:lpstr>PURPOSE OF CASE TAKING</vt:lpstr>
      <vt:lpstr>Slide 9</vt:lpstr>
      <vt:lpstr>Slide 10</vt:lpstr>
      <vt:lpstr>ROLE OF PHYSICAN (§ 3, 4, 6, 83)</vt:lpstr>
      <vt:lpstr>Slide 12</vt:lpstr>
      <vt:lpstr>TYPES OF PATIENT</vt:lpstr>
      <vt:lpstr>ROLE OF PATIENT</vt:lpstr>
      <vt:lpstr>Slide 15</vt:lpstr>
      <vt:lpstr>ROLE OF BYSTANDERS</vt:lpstr>
      <vt:lpstr>PATIENT- HOPES AND EXPECTATIONS</vt:lpstr>
      <vt:lpstr>ACUTE CASE</vt:lpstr>
      <vt:lpstr>ACUTE CASE TAKING </vt:lpstr>
      <vt:lpstr>Slide 20</vt:lpstr>
      <vt:lpstr>Slide 21</vt:lpstr>
      <vt:lpstr>Slide 22</vt:lpstr>
      <vt:lpstr>Slide 23</vt:lpstr>
      <vt:lpstr>GENUS EPIDEMICS</vt:lpstr>
      <vt:lpstr>Slide 25</vt:lpstr>
      <vt:lpstr>CHRONIC CASE</vt:lpstr>
      <vt:lpstr>CASE TAKING (§83- 104)</vt:lpstr>
      <vt:lpstr>§84-SOURCES OF CASE RECORDING &amp; INSTRUCTIONS FOR CASE TAKING</vt:lpstr>
      <vt:lpstr>§85-fresh line for every symptom. </vt:lpstr>
      <vt:lpstr>§86- eliciting more precise information</vt:lpstr>
      <vt:lpstr>§87- no leading questions allowed </vt:lpstr>
      <vt:lpstr>§88- considering the neglected parts or functions</vt:lpstr>
      <vt:lpstr>§89- asking more precise questions </vt:lpstr>
      <vt:lpstr>§90-physician’s observations </vt:lpstr>
      <vt:lpstr>§91-eliciting the original form of the disease, (given placebo)</vt:lpstr>
      <vt:lpstr>Slide 36</vt:lpstr>
      <vt:lpstr>§92-acute disease under medication</vt:lpstr>
      <vt:lpstr>Slide 38</vt:lpstr>
      <vt:lpstr>§93-necessity of skillfull investigation in some cases.</vt:lpstr>
      <vt:lpstr>§94-significance of occupation,mode of living, diet and domestic situation</vt:lpstr>
      <vt:lpstr>§95-lesser accessory symptoms</vt:lpstr>
      <vt:lpstr>Slide 42</vt:lpstr>
      <vt:lpstr>Slide 43</vt:lpstr>
      <vt:lpstr>§96-hypochondriacs and hypersensitive patients</vt:lpstr>
      <vt:lpstr>§97-indolent persons</vt:lpstr>
      <vt:lpstr>§98-additional requisities needed for a physician in acquiring a true picture of disease</vt:lpstr>
      <vt:lpstr>Slide 47</vt:lpstr>
      <vt:lpstr>§99- INVESTIGATION OF ACUTE DISEASE</vt:lpstr>
      <vt:lpstr>§100-UNIQUENESS of every case of disease</vt:lpstr>
      <vt:lpstr>Slide 50</vt:lpstr>
      <vt:lpstr>§101-constructing totality in epidemic diseases</vt:lpstr>
      <vt:lpstr>§102-constructing totality in epidemic diseases (cont.)</vt:lpstr>
      <vt:lpstr>Slide 53</vt:lpstr>
      <vt:lpstr>§103-investigation of psora and other chronic miasmatic maladies</vt:lpstr>
      <vt:lpstr>Slide 55</vt:lpstr>
      <vt:lpstr>§104-how to find out the similimum and ascertain the effect of medicine</vt:lpstr>
      <vt:lpstr>DIFFERENCE BETWEEN ACUTE &amp;CHRONIC  CASE TAKING</vt:lpstr>
      <vt:lpstr>DIFFICULTIES IN CASE TAKING</vt:lpstr>
      <vt:lpstr>Slide 59</vt:lpstr>
      <vt:lpstr>Importance of case record</vt:lpstr>
      <vt:lpstr>Slide 61</vt:lpstr>
      <vt:lpstr>Importance of diagnosis</vt:lpstr>
      <vt:lpstr>Slide 63</vt:lpstr>
      <vt:lpstr>Slide 64</vt:lpstr>
      <vt:lpstr>CONCLUSION</vt:lpstr>
      <vt:lpstr>Slide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Sanal</dc:creator>
  <cp:lastModifiedBy>New</cp:lastModifiedBy>
  <cp:revision>210</cp:revision>
  <dcterms:created xsi:type="dcterms:W3CDTF">2011-01-20T00:31:48Z</dcterms:created>
  <dcterms:modified xsi:type="dcterms:W3CDTF">2019-08-08T08:54:30Z</dcterms:modified>
</cp:coreProperties>
</file>