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CERVICITIS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854950" cy="1371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200" dirty="0" err="1" smtClean="0"/>
              <a:t>Dr</a:t>
            </a:r>
            <a:r>
              <a:rPr lang="en-US" sz="2200" dirty="0" smtClean="0"/>
              <a:t> </a:t>
            </a:r>
            <a:r>
              <a:rPr lang="en-US" sz="2200" dirty="0" err="1" smtClean="0"/>
              <a:t>Shanthi</a:t>
            </a:r>
            <a:r>
              <a:rPr lang="en-US" sz="2200" dirty="0" smtClean="0"/>
              <a:t> Serene </a:t>
            </a:r>
            <a:r>
              <a:rPr lang="en-US" sz="2200" dirty="0" err="1" smtClean="0"/>
              <a:t>Sylum</a:t>
            </a:r>
            <a:r>
              <a:rPr lang="en-US" sz="2200" dirty="0" smtClean="0"/>
              <a:t> V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Professor and Head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Dept. Obstetrics and Gynaecology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SKHMC </a:t>
            </a:r>
            <a:r>
              <a:rPr lang="en-US" sz="2200" dirty="0" err="1" smtClean="0"/>
              <a:t>Kulasekharam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04088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Cervical scrape cytology to exclude malignancy is mandatory prior to any therapy.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There is no place of antimicrobial therapy except in </a:t>
            </a:r>
            <a:r>
              <a:rPr lang="en-US" dirty="0" err="1" smtClean="0"/>
              <a:t>gonococcal</a:t>
            </a:r>
            <a:r>
              <a:rPr lang="en-US" dirty="0" smtClean="0"/>
              <a:t> or proved cases of </a:t>
            </a:r>
            <a:r>
              <a:rPr lang="en-US" dirty="0" err="1" smtClean="0"/>
              <a:t>chlamydial</a:t>
            </a:r>
            <a:r>
              <a:rPr lang="en-US" dirty="0" smtClean="0"/>
              <a:t> infection or bacterial </a:t>
            </a:r>
            <a:r>
              <a:rPr lang="en-US" dirty="0" err="1" smtClean="0"/>
              <a:t>vaginosis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(ii) The diseased tissue may be destroyed by electro or diathermy </a:t>
            </a:r>
            <a:r>
              <a:rPr lang="en-US" dirty="0" smtClean="0">
                <a:solidFill>
                  <a:srgbClr val="FF0000"/>
                </a:solidFill>
              </a:rPr>
              <a:t>cauterization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laser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cryosurgery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ectropion</a:t>
            </a:r>
            <a:r>
              <a:rPr lang="en-US" dirty="0" smtClean="0"/>
              <a:t> is corrected by </a:t>
            </a:r>
            <a:r>
              <a:rPr lang="en-US" dirty="0" smtClean="0">
                <a:solidFill>
                  <a:srgbClr val="FF0000"/>
                </a:solidFill>
              </a:rPr>
              <a:t>deep linear burns </a:t>
            </a:r>
          </a:p>
          <a:p>
            <a:r>
              <a:rPr lang="en-US" dirty="0" smtClean="0"/>
              <a:t>The coincidental </a:t>
            </a:r>
            <a:r>
              <a:rPr lang="en-US" dirty="0" err="1" smtClean="0"/>
              <a:t>ectopy</a:t>
            </a:r>
            <a:r>
              <a:rPr lang="en-US" dirty="0" smtClean="0"/>
              <a:t> may be </a:t>
            </a:r>
            <a:r>
              <a:rPr lang="en-US" dirty="0" smtClean="0">
                <a:solidFill>
                  <a:srgbClr val="FF0000"/>
                </a:solidFill>
              </a:rPr>
              <a:t>coagulated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</a:t>
            </a:r>
            <a:r>
              <a:rPr lang="en-US" dirty="0" err="1"/>
              <a:t>Dutta’s</a:t>
            </a:r>
            <a:r>
              <a:rPr lang="en-US" dirty="0"/>
              <a:t> Textbook of Gynecology including Contraception Enlarged &amp; Revised Reprint of Sixth Edition Edited by </a:t>
            </a:r>
            <a:r>
              <a:rPr lang="en-US" dirty="0" err="1"/>
              <a:t>Hiralal</a:t>
            </a:r>
            <a:r>
              <a:rPr lang="en-US" dirty="0"/>
              <a:t> </a:t>
            </a:r>
            <a:r>
              <a:rPr lang="en-US" dirty="0" err="1"/>
              <a:t>Conar</a:t>
            </a:r>
            <a:r>
              <a:rPr lang="en-US"/>
              <a:t> November 2013 JAYPEE.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575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819400"/>
            <a:ext cx="44958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85800"/>
            <a:ext cx="3124200" cy="1143000"/>
          </a:xfrm>
        </p:spPr>
        <p:txBody>
          <a:bodyPr/>
          <a:lstStyle/>
          <a:p>
            <a:r>
              <a:rPr lang="en-US" b="1" dirty="0" smtClean="0"/>
              <a:t>CERVICITIS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infection of the </a:t>
            </a:r>
            <a:r>
              <a:rPr lang="en-US" dirty="0" err="1" smtClean="0">
                <a:solidFill>
                  <a:srgbClr val="CC3399"/>
                </a:solidFill>
              </a:rPr>
              <a:t>endocervix</a:t>
            </a:r>
            <a:r>
              <a:rPr lang="en-US" dirty="0" smtClean="0"/>
              <a:t> including the glands and the </a:t>
            </a:r>
            <a:r>
              <a:rPr lang="en-US" dirty="0" err="1" smtClean="0"/>
              <a:t>stroma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The infection may be </a:t>
            </a:r>
            <a:r>
              <a:rPr lang="en-US" b="1" dirty="0" smtClean="0">
                <a:solidFill>
                  <a:srgbClr val="FF0000"/>
                </a:solidFill>
              </a:rPr>
              <a:t>acute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chronic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676400"/>
            <a:ext cx="67818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ACUTE CERVICITIS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endocervical</a:t>
            </a:r>
            <a:r>
              <a:rPr lang="en-US" b="1" dirty="0" smtClean="0"/>
              <a:t> infection usually follows childbirth,</a:t>
            </a:r>
          </a:p>
          <a:p>
            <a:r>
              <a:rPr lang="en-US" dirty="0" smtClean="0"/>
              <a:t>abortion, or any operation on cervix. </a:t>
            </a:r>
          </a:p>
          <a:p>
            <a:r>
              <a:rPr lang="en-US" dirty="0" smtClean="0"/>
              <a:t>The responsible organisms are </a:t>
            </a:r>
            <a:r>
              <a:rPr lang="en-US" dirty="0" err="1" smtClean="0"/>
              <a:t>pyogenic</a:t>
            </a:r>
            <a:r>
              <a:rPr lang="en-US" dirty="0" smtClean="0"/>
              <a:t> . </a:t>
            </a:r>
          </a:p>
          <a:p>
            <a:r>
              <a:rPr lang="en-US" dirty="0" smtClean="0"/>
              <a:t>Other common pathogens are : </a:t>
            </a:r>
          </a:p>
          <a:p>
            <a:pPr>
              <a:buNone/>
            </a:pPr>
            <a:r>
              <a:rPr lang="en-US" i="1" dirty="0" smtClean="0"/>
              <a:t>   		 </a:t>
            </a:r>
            <a:r>
              <a:rPr lang="en-US" b="1" i="1" dirty="0" smtClean="0"/>
              <a:t>Gonococcus</a:t>
            </a:r>
          </a:p>
          <a:p>
            <a:pPr>
              <a:buNone/>
            </a:pPr>
            <a:r>
              <a:rPr lang="en-US" b="1" i="1" dirty="0" smtClean="0"/>
              <a:t>		 Chlamydia </a:t>
            </a:r>
            <a:r>
              <a:rPr lang="en-US" b="1" i="1" dirty="0" err="1" smtClean="0"/>
              <a:t>trachomatis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		 </a:t>
            </a:r>
            <a:r>
              <a:rPr lang="en-US" b="1" i="1" dirty="0" err="1" smtClean="0"/>
              <a:t>Trichamonas</a:t>
            </a:r>
            <a:r>
              <a:rPr lang="en-US" b="1" i="1" dirty="0" smtClean="0"/>
              <a:t> </a:t>
            </a:r>
          </a:p>
          <a:p>
            <a:pPr>
              <a:buNone/>
            </a:pPr>
            <a:r>
              <a:rPr lang="en-US" b="1" i="1" dirty="0" smtClean="0"/>
              <a:t>		 Bacterial </a:t>
            </a:r>
            <a:r>
              <a:rPr lang="en-US" b="1" i="1" dirty="0" err="1" smtClean="0"/>
              <a:t>vaginosis</a:t>
            </a:r>
            <a:r>
              <a:rPr lang="en-US" b="1" i="1" dirty="0" smtClean="0"/>
              <a:t>,</a:t>
            </a:r>
          </a:p>
          <a:p>
            <a:pPr>
              <a:buNone/>
            </a:pPr>
            <a:r>
              <a:rPr lang="en-US" b="1" i="1" dirty="0" smtClean="0"/>
              <a:t>		 </a:t>
            </a:r>
            <a:r>
              <a:rPr lang="en-US" b="1" i="1" dirty="0" err="1" smtClean="0"/>
              <a:t>Mycoplasma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		 HPV,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b="1" i="1" dirty="0" smtClean="0"/>
              <a:t>Gonococcus is </a:t>
            </a:r>
            <a:r>
              <a:rPr lang="en-US" i="1" dirty="0" smtClean="0"/>
              <a:t>less </a:t>
            </a:r>
            <a:r>
              <a:rPr lang="en-US" dirty="0" smtClean="0"/>
              <a:t>common nowadays.</a:t>
            </a:r>
          </a:p>
          <a:p>
            <a:r>
              <a:rPr lang="en-US" dirty="0" smtClean="0"/>
              <a:t>The organisms gain entry into the glands of the </a:t>
            </a:r>
            <a:r>
              <a:rPr lang="en-US" dirty="0" err="1" smtClean="0"/>
              <a:t>endocervix</a:t>
            </a:r>
            <a:r>
              <a:rPr lang="en-US" dirty="0" smtClean="0"/>
              <a:t> and produce acute inflammatory changes.</a:t>
            </a:r>
          </a:p>
          <a:p>
            <a:r>
              <a:rPr lang="en-US" dirty="0" smtClean="0"/>
              <a:t> The infection may be </a:t>
            </a:r>
            <a:r>
              <a:rPr lang="en-US" dirty="0" err="1" smtClean="0"/>
              <a:t>localised</a:t>
            </a:r>
            <a:r>
              <a:rPr lang="en-US" dirty="0" smtClean="0"/>
              <a:t> or spread upwards to involve the tube or </a:t>
            </a:r>
            <a:r>
              <a:rPr lang="en-US" dirty="0" err="1" smtClean="0"/>
              <a:t>sidewards</a:t>
            </a:r>
            <a:r>
              <a:rPr lang="en-US" dirty="0" smtClean="0"/>
              <a:t> involving the </a:t>
            </a:r>
            <a:r>
              <a:rPr lang="en-US" dirty="0" err="1" smtClean="0"/>
              <a:t>parametrium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5334000" cy="1143000"/>
          </a:xfrm>
        </p:spPr>
        <p:txBody>
          <a:bodyPr/>
          <a:lstStyle/>
          <a:p>
            <a:r>
              <a:rPr lang="en-US" b="1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vaginal examination is painful.</a:t>
            </a:r>
          </a:p>
          <a:p>
            <a:r>
              <a:rPr lang="en-US" dirty="0" smtClean="0"/>
              <a:t>The cervix is tender on touch or movements. </a:t>
            </a:r>
          </a:p>
          <a:p>
            <a:r>
              <a:rPr lang="en-US" dirty="0" smtClean="0"/>
              <a:t>Cervix looks edematous and congested. </a:t>
            </a:r>
          </a:p>
          <a:p>
            <a:r>
              <a:rPr lang="en-US" b="1" dirty="0" err="1" smtClean="0"/>
              <a:t>Mucopurulent</a:t>
            </a:r>
            <a:r>
              <a:rPr lang="en-US" b="1" dirty="0" smtClean="0"/>
              <a:t> discharge </a:t>
            </a:r>
            <a:r>
              <a:rPr lang="en-US" dirty="0" smtClean="0"/>
              <a:t>escape out through the </a:t>
            </a:r>
            <a:r>
              <a:rPr lang="en-US" b="1" dirty="0" smtClean="0"/>
              <a:t>external os.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b="1" dirty="0" smtClean="0"/>
              <a:t>(a) It may resolve completely. </a:t>
            </a:r>
          </a:p>
          <a:p>
            <a:r>
              <a:rPr lang="en-US" b="1" dirty="0" smtClean="0"/>
              <a:t>(b) The </a:t>
            </a:r>
            <a:r>
              <a:rPr lang="en-US" dirty="0" smtClean="0"/>
              <a:t>infection may spread to involve the adjacent structures or even beyond that. </a:t>
            </a:r>
          </a:p>
          <a:p>
            <a:r>
              <a:rPr lang="en-US" dirty="0" smtClean="0"/>
              <a:t>(c) Becomes chronic.</a:t>
            </a:r>
          </a:p>
          <a:p>
            <a:endParaRPr lang="en-US" dirty="0" smtClean="0"/>
          </a:p>
          <a:p>
            <a:r>
              <a:rPr lang="en-US" b="1" dirty="0" smtClean="0"/>
              <a:t>Treatment: High vaginal and </a:t>
            </a:r>
            <a:r>
              <a:rPr lang="en-US" b="1" dirty="0" err="1" smtClean="0"/>
              <a:t>endocervical</a:t>
            </a:r>
            <a:r>
              <a:rPr lang="en-US" b="1" dirty="0" smtClean="0"/>
              <a:t> swabs</a:t>
            </a:r>
          </a:p>
          <a:p>
            <a:r>
              <a:rPr lang="en-US" dirty="0" smtClean="0"/>
              <a:t>are taken for </a:t>
            </a:r>
            <a:r>
              <a:rPr lang="en-US" dirty="0" smtClean="0">
                <a:solidFill>
                  <a:srgbClr val="0070C0"/>
                </a:solidFill>
              </a:rPr>
              <a:t>bacteriological identification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drug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sensitivity test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CHRONIC CERVICITIS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Chronic </a:t>
            </a:r>
            <a:r>
              <a:rPr lang="en-US" b="1" dirty="0" err="1" smtClean="0"/>
              <a:t>cervicitis</a:t>
            </a:r>
            <a:r>
              <a:rPr lang="en-US" b="1" dirty="0" smtClean="0"/>
              <a:t> is the commonest lesion which may </a:t>
            </a:r>
            <a:r>
              <a:rPr lang="en-US" dirty="0" smtClean="0"/>
              <a:t>follow an acute attack or usually chronic from the</a:t>
            </a:r>
          </a:p>
          <a:p>
            <a:r>
              <a:rPr lang="en-US" dirty="0" smtClean="0"/>
              <a:t>beginning.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 err="1" smtClean="0">
                <a:solidFill>
                  <a:srgbClr val="0070C0"/>
                </a:solidFill>
              </a:rPr>
              <a:t>endocervix</a:t>
            </a:r>
            <a:r>
              <a:rPr lang="en-US" b="1" dirty="0" smtClean="0"/>
              <a:t> is a </a:t>
            </a:r>
            <a:r>
              <a:rPr lang="en-US" b="1" dirty="0" smtClean="0">
                <a:solidFill>
                  <a:srgbClr val="0070C0"/>
                </a:solidFill>
              </a:rPr>
              <a:t>potential </a:t>
            </a:r>
            <a:r>
              <a:rPr lang="en-US" b="1" dirty="0" err="1" smtClean="0">
                <a:solidFill>
                  <a:srgbClr val="0070C0"/>
                </a:solidFill>
              </a:rPr>
              <a:t>reservior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for </a:t>
            </a:r>
            <a:r>
              <a:rPr lang="en-US" b="1" i="1" dirty="0" smtClean="0"/>
              <a:t>N. </a:t>
            </a:r>
            <a:r>
              <a:rPr lang="en-US" b="1" i="1" dirty="0" err="1" smtClean="0"/>
              <a:t>gonorrhoeae</a:t>
            </a:r>
            <a:r>
              <a:rPr lang="en-US" b="1" i="1" dirty="0" smtClean="0"/>
              <a:t>, Chlamydia, HPV, </a:t>
            </a:r>
            <a:r>
              <a:rPr lang="en-US" b="1" i="1" dirty="0" err="1" smtClean="0"/>
              <a:t>Mycoplasma</a:t>
            </a:r>
            <a:endParaRPr lang="en-US" b="1" i="1" dirty="0" smtClean="0"/>
          </a:p>
          <a:p>
            <a:r>
              <a:rPr lang="en-US" b="1" dirty="0" smtClean="0"/>
              <a:t>and Bacterial </a:t>
            </a:r>
            <a:r>
              <a:rPr lang="en-US" b="1" dirty="0" err="1" smtClean="0"/>
              <a:t>vaginosis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04088"/>
            <a:ext cx="5867400" cy="1143000"/>
          </a:xfrm>
        </p:spPr>
        <p:txBody>
          <a:bodyPr/>
          <a:lstStyle/>
          <a:p>
            <a:r>
              <a:rPr lang="en-US" b="1" dirty="0" smtClean="0"/>
              <a:t>Pathology: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mucosa and the deeper tissues are </a:t>
            </a:r>
            <a:r>
              <a:rPr lang="en-US" dirty="0" smtClean="0"/>
              <a:t>congested, </a:t>
            </a:r>
            <a:r>
              <a:rPr lang="en-US" dirty="0" err="1" smtClean="0"/>
              <a:t>fibrosed</a:t>
            </a:r>
            <a:r>
              <a:rPr lang="en-US" dirty="0" smtClean="0"/>
              <a:t>, and infiltrated with leukocytes and plasma cells. </a:t>
            </a:r>
          </a:p>
          <a:p>
            <a:r>
              <a:rPr lang="en-US" dirty="0" smtClean="0"/>
              <a:t>The glands are also hypertrophied with increased </a:t>
            </a:r>
            <a:r>
              <a:rPr lang="en-US" dirty="0" err="1" smtClean="0"/>
              <a:t>secretory</a:t>
            </a:r>
            <a:r>
              <a:rPr lang="en-US" dirty="0" smtClean="0"/>
              <a:t> activity. </a:t>
            </a:r>
          </a:p>
          <a:p>
            <a:r>
              <a:rPr lang="en-US" dirty="0" smtClean="0"/>
              <a:t>Some of the gland mouths are closed by </a:t>
            </a:r>
            <a:r>
              <a:rPr lang="en-US" b="1" dirty="0" smtClean="0"/>
              <a:t>fibrosis</a:t>
            </a:r>
            <a:r>
              <a:rPr lang="en-US" dirty="0" smtClean="0"/>
              <a:t> or </a:t>
            </a:r>
            <a:r>
              <a:rPr lang="en-US" b="1" dirty="0" smtClean="0"/>
              <a:t>plugs of desquamated epithelial cells</a:t>
            </a:r>
            <a:r>
              <a:rPr lang="en-US" dirty="0" smtClean="0"/>
              <a:t> to cause retention cyst — </a:t>
            </a:r>
            <a:r>
              <a:rPr lang="en-US" b="1" dirty="0" err="1" smtClean="0">
                <a:solidFill>
                  <a:srgbClr val="FF0000"/>
                </a:solidFill>
              </a:rPr>
              <a:t>Nabothian</a:t>
            </a:r>
            <a:r>
              <a:rPr lang="en-US" b="1" dirty="0" smtClean="0">
                <a:solidFill>
                  <a:srgbClr val="FF0000"/>
                </a:solidFill>
              </a:rPr>
              <a:t> follicles 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Thus, in fact, it should be called </a:t>
            </a:r>
            <a:r>
              <a:rPr lang="en-US" dirty="0" smtClean="0">
                <a:solidFill>
                  <a:srgbClr val="0070C0"/>
                </a:solidFill>
              </a:rPr>
              <a:t>chronic </a:t>
            </a:r>
            <a:r>
              <a:rPr lang="en-US" dirty="0" err="1" smtClean="0">
                <a:solidFill>
                  <a:srgbClr val="0070C0"/>
                </a:solidFill>
              </a:rPr>
              <a:t>endocervicitis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because the </a:t>
            </a:r>
            <a:r>
              <a:rPr lang="en-US" dirty="0" err="1" smtClean="0"/>
              <a:t>ectocervix</a:t>
            </a:r>
            <a:r>
              <a:rPr lang="en-US" dirty="0" smtClean="0"/>
              <a:t> is protected by the overlying stratified </a:t>
            </a:r>
            <a:r>
              <a:rPr lang="en-US" dirty="0" err="1" smtClean="0"/>
              <a:t>squamous</a:t>
            </a:r>
            <a:r>
              <a:rPr lang="en-US" dirty="0" smtClean="0"/>
              <a:t> epithelium. </a:t>
            </a:r>
          </a:p>
          <a:p>
            <a:r>
              <a:rPr lang="en-US" dirty="0" smtClean="0"/>
              <a:t>There is associated lacerated and </a:t>
            </a:r>
            <a:r>
              <a:rPr lang="en-US" dirty="0" err="1" smtClean="0"/>
              <a:t>everted</a:t>
            </a:r>
            <a:r>
              <a:rPr lang="en-US" dirty="0" smtClean="0"/>
              <a:t> </a:t>
            </a:r>
            <a:r>
              <a:rPr lang="en-US" dirty="0" err="1" smtClean="0"/>
              <a:t>endocervix</a:t>
            </a:r>
            <a:r>
              <a:rPr lang="en-US" dirty="0" smtClean="0"/>
              <a:t>, the</a:t>
            </a:r>
          </a:p>
          <a:p>
            <a:r>
              <a:rPr lang="en-US" dirty="0" smtClean="0"/>
              <a:t>so-called </a:t>
            </a:r>
            <a:r>
              <a:rPr lang="en-US" b="1" dirty="0" err="1" smtClean="0">
                <a:solidFill>
                  <a:srgbClr val="FF0000"/>
                </a:solidFill>
              </a:rPr>
              <a:t>eversion</a:t>
            </a:r>
            <a:r>
              <a:rPr lang="en-US" b="1" dirty="0" smtClean="0"/>
              <a:t> or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ectropion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04088"/>
            <a:ext cx="7010400" cy="1143000"/>
          </a:xfrm>
        </p:spPr>
        <p:txBody>
          <a:bodyPr/>
          <a:lstStyle/>
          <a:p>
            <a:r>
              <a:rPr lang="en-US" b="1" dirty="0" smtClean="0"/>
              <a:t>Clinical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</a:t>
            </a:r>
            <a:r>
              <a:rPr lang="en-US" b="1" dirty="0" smtClean="0">
                <a:solidFill>
                  <a:srgbClr val="FF0000"/>
                </a:solidFill>
              </a:rPr>
              <a:t>may not be </a:t>
            </a:r>
            <a:r>
              <a:rPr lang="en-US" b="1" dirty="0" smtClean="0"/>
              <a:t>any symptom as </a:t>
            </a:r>
            <a:r>
              <a:rPr lang="en-US" dirty="0" smtClean="0"/>
              <a:t>it may be accidentally discovered during examination.</a:t>
            </a:r>
          </a:p>
          <a:p>
            <a:endParaRPr lang="en-US" dirty="0" smtClean="0"/>
          </a:p>
          <a:p>
            <a:r>
              <a:rPr lang="en-US" b="1" dirty="0" smtClean="0"/>
              <a:t>Excessive </a:t>
            </a:r>
            <a:r>
              <a:rPr lang="en-US" b="1" dirty="0" err="1" smtClean="0"/>
              <a:t>mucoid</a:t>
            </a:r>
            <a:r>
              <a:rPr lang="en-US" b="1" dirty="0" smtClean="0"/>
              <a:t> discharge</a:t>
            </a:r>
            <a:r>
              <a:rPr lang="en-US" dirty="0" smtClean="0"/>
              <a:t>, at times </a:t>
            </a:r>
            <a:r>
              <a:rPr lang="en-US" b="1" dirty="0" err="1" smtClean="0"/>
              <a:t>mucopurulent</a:t>
            </a:r>
            <a:r>
              <a:rPr lang="en-US" b="1" dirty="0" smtClean="0"/>
              <a:t> </a:t>
            </a:r>
            <a:r>
              <a:rPr lang="en-US" dirty="0" smtClean="0"/>
              <a:t>is the predominant symptom.</a:t>
            </a:r>
          </a:p>
          <a:p>
            <a:endParaRPr lang="en-US" dirty="0" smtClean="0"/>
          </a:p>
          <a:p>
            <a:r>
              <a:rPr lang="en-US" dirty="0" smtClean="0"/>
              <a:t> History of contact bleeding may be present.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04088"/>
            <a:ext cx="6858000" cy="1143000"/>
          </a:xfrm>
        </p:spPr>
        <p:txBody>
          <a:bodyPr/>
          <a:lstStyle/>
          <a:p>
            <a:r>
              <a:rPr lang="en-US" b="1" dirty="0" smtClean="0"/>
              <a:t>On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86400" cy="492252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(a) The cervix may be tender to </a:t>
            </a:r>
            <a:r>
              <a:rPr lang="en-US" dirty="0" smtClean="0"/>
              <a:t>touch or on movement. </a:t>
            </a:r>
          </a:p>
          <a:p>
            <a:r>
              <a:rPr lang="en-US" dirty="0" smtClean="0"/>
              <a:t>(b) Speculum examination reveals—</a:t>
            </a:r>
            <a:r>
              <a:rPr lang="en-US" dirty="0" err="1" smtClean="0"/>
              <a:t>mucoid</a:t>
            </a:r>
            <a:r>
              <a:rPr lang="en-US" dirty="0" smtClean="0"/>
              <a:t> or </a:t>
            </a:r>
            <a:r>
              <a:rPr lang="en-US" dirty="0" err="1" smtClean="0"/>
              <a:t>mucopurulent</a:t>
            </a:r>
            <a:r>
              <a:rPr lang="en-US" dirty="0" smtClean="0"/>
              <a:t> discharge escaping out through the cervical os. </a:t>
            </a:r>
          </a:p>
          <a:p>
            <a:r>
              <a:rPr lang="en-US" dirty="0" smtClean="0"/>
              <a:t>There may be enlargement, congestion, or </a:t>
            </a:r>
            <a:r>
              <a:rPr lang="en-US" dirty="0" err="1" smtClean="0"/>
              <a:t>ectropion</a:t>
            </a:r>
            <a:r>
              <a:rPr lang="en-US" dirty="0" smtClean="0"/>
              <a:t> of the cervix. </a:t>
            </a:r>
          </a:p>
          <a:p>
            <a:r>
              <a:rPr lang="en-US" dirty="0" smtClean="0"/>
              <a:t>Associated </a:t>
            </a:r>
            <a:r>
              <a:rPr lang="en-US" dirty="0" err="1" smtClean="0"/>
              <a:t>ectopy</a:t>
            </a:r>
            <a:r>
              <a:rPr lang="en-US" dirty="0" smtClean="0"/>
              <a:t> may be present</a:t>
            </a:r>
            <a:r>
              <a:rPr lang="en-US" b="1" dirty="0" smtClean="0"/>
              <a:t> (Cervical </a:t>
            </a:r>
            <a:r>
              <a:rPr lang="en-US" b="1" dirty="0" err="1" smtClean="0"/>
              <a:t>ectropion</a:t>
            </a:r>
            <a:r>
              <a:rPr lang="en-US" dirty="0" smtClean="0"/>
              <a:t>, or </a:t>
            </a:r>
            <a:r>
              <a:rPr lang="en-US" b="1" dirty="0" smtClean="0"/>
              <a:t>cervical </a:t>
            </a:r>
            <a:r>
              <a:rPr lang="en-US" b="1" dirty="0" err="1" smtClean="0"/>
              <a:t>ectopy</a:t>
            </a:r>
            <a:r>
              <a:rPr lang="en-US" dirty="0" smtClean="0"/>
              <a:t>, is when the soft  </a:t>
            </a:r>
            <a:r>
              <a:rPr lang="en-US" dirty="0" err="1" smtClean="0">
                <a:solidFill>
                  <a:srgbClr val="FF0000"/>
                </a:solidFill>
              </a:rPr>
              <a:t>collumnar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cells (glandular cells) that line the inside of the cervical canal spread to the </a:t>
            </a:r>
            <a:r>
              <a:rPr lang="en-US" dirty="0" smtClean="0">
                <a:solidFill>
                  <a:srgbClr val="FF0000"/>
                </a:solidFill>
              </a:rPr>
              <a:t>outer surface </a:t>
            </a:r>
            <a:r>
              <a:rPr lang="en-US" dirty="0" smtClean="0"/>
              <a:t>of the </a:t>
            </a:r>
            <a:r>
              <a:rPr lang="en-US" b="1" dirty="0" smtClean="0"/>
              <a:t>cervix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Where the two types of cells meet is called the </a:t>
            </a:r>
            <a:r>
              <a:rPr lang="en-US" b="1" dirty="0" smtClean="0"/>
              <a:t>transformation zone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2305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00800" y="5105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Ectropion</a:t>
            </a:r>
            <a:r>
              <a:rPr lang="en-US" dirty="0" smtClean="0"/>
              <a:t> with unilateral tear of the cervix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479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CERVICITIS</vt:lpstr>
      <vt:lpstr>CERVICITIS</vt:lpstr>
      <vt:lpstr>ACUTE CERVICITIS </vt:lpstr>
      <vt:lpstr>Clinical Features</vt:lpstr>
      <vt:lpstr>Prognosis:</vt:lpstr>
      <vt:lpstr>CHRONIC CERVICITIS </vt:lpstr>
      <vt:lpstr>Pathology:</vt:lpstr>
      <vt:lpstr>Clinical Features:</vt:lpstr>
      <vt:lpstr>On examination</vt:lpstr>
      <vt:lpstr>Treatment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CERVICITIS</dc:title>
  <dc:creator>Admin</dc:creator>
  <cp:lastModifiedBy>AS</cp:lastModifiedBy>
  <cp:revision>9</cp:revision>
  <dcterms:created xsi:type="dcterms:W3CDTF">2006-08-16T00:00:00Z</dcterms:created>
  <dcterms:modified xsi:type="dcterms:W3CDTF">2021-11-14T14:29:01Z</dcterms:modified>
</cp:coreProperties>
</file>