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82" r:id="rId2"/>
    <p:sldId id="289" r:id="rId3"/>
    <p:sldId id="285" r:id="rId4"/>
    <p:sldId id="286" r:id="rId5"/>
    <p:sldId id="290" r:id="rId6"/>
    <p:sldId id="291" r:id="rId7"/>
    <p:sldId id="257" r:id="rId8"/>
    <p:sldId id="283" r:id="rId9"/>
    <p:sldId id="284" r:id="rId10"/>
    <p:sldId id="258" r:id="rId11"/>
    <p:sldId id="259" r:id="rId12"/>
    <p:sldId id="260" r:id="rId13"/>
    <p:sldId id="287" r:id="rId14"/>
    <p:sldId id="288" r:id="rId15"/>
    <p:sldId id="261" r:id="rId16"/>
    <p:sldId id="262" r:id="rId17"/>
    <p:sldId id="263" r:id="rId18"/>
    <p:sldId id="264" r:id="rId19"/>
    <p:sldId id="265" r:id="rId20"/>
    <p:sldId id="266" r:id="rId21"/>
    <p:sldId id="267" r:id="rId22"/>
    <p:sldId id="268"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34570" autoAdjust="0"/>
    <p:restoredTop sz="86477" autoAdjust="0"/>
  </p:normalViewPr>
  <p:slideViewPr>
    <p:cSldViewPr>
      <p:cViewPr varScale="1">
        <p:scale>
          <a:sx n="73" d="100"/>
          <a:sy n="73" d="100"/>
        </p:scale>
        <p:origin x="-1746" y="-102"/>
      </p:cViewPr>
      <p:guideLst>
        <p:guide orient="horz" pos="2160"/>
        <p:guide pos="2880"/>
      </p:guideLst>
    </p:cSldViewPr>
  </p:slideViewPr>
  <p:outlineViewPr>
    <p:cViewPr>
      <p:scale>
        <a:sx n="33" d="100"/>
        <a:sy n="33" d="100"/>
      </p:scale>
      <p:origin x="48" y="1198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EEC56-FF0B-4E09-B654-BC1504B408E0}" type="datetimeFigureOut">
              <a:rPr lang="en-IN" smtClean="0"/>
              <a:pPr/>
              <a:t>30-05-2019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F65F9-CFAE-42C6-B54A-1CB37BAC66ED}" type="slidenum">
              <a:rPr lang="en-IN" smtClean="0"/>
              <a:pPr/>
              <a:t>‹#›</a:t>
            </a:fld>
            <a:endParaRPr lang="en-IN"/>
          </a:p>
        </p:txBody>
      </p:sp>
    </p:spTree>
    <p:extLst>
      <p:ext uri="{BB962C8B-B14F-4D97-AF65-F5344CB8AC3E}">
        <p14:creationId xmlns:p14="http://schemas.microsoft.com/office/powerpoint/2010/main" xmlns="" val="319501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9C8E2-FCC2-4A06-845F-8A4C51A5A84F}" type="datetime1">
              <a:rPr lang="en-US" smtClean="0"/>
              <a:pPr/>
              <a:t>30-May-19</a:t>
            </a:fld>
            <a:endParaRPr lang="en-US"/>
          </a:p>
        </p:txBody>
      </p:sp>
      <p:sp>
        <p:nvSpPr>
          <p:cNvPr id="5" name="Footer Placeholder 4"/>
          <p:cNvSpPr>
            <a:spLocks noGrp="1"/>
          </p:cNvSpPr>
          <p:nvPr>
            <p:ph type="ftr" sz="quarter" idx="11"/>
          </p:nvPr>
        </p:nvSpPr>
        <p:spPr/>
        <p:txBody>
          <a:bodyPr/>
          <a:lstStyle/>
          <a:p>
            <a:r>
              <a:rPr lang="en-US" smtClean="0"/>
              <a:t>Dr.VINNIA ROSE K J</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F05EB-F5C7-4442-A0C4-0C448404C7DB}" type="datetime1">
              <a:rPr lang="en-US" smtClean="0"/>
              <a:pPr/>
              <a:t>30-May-19</a:t>
            </a:fld>
            <a:endParaRPr lang="en-US"/>
          </a:p>
        </p:txBody>
      </p:sp>
      <p:sp>
        <p:nvSpPr>
          <p:cNvPr id="5" name="Footer Placeholder 4"/>
          <p:cNvSpPr>
            <a:spLocks noGrp="1"/>
          </p:cNvSpPr>
          <p:nvPr>
            <p:ph type="ftr" sz="quarter" idx="11"/>
          </p:nvPr>
        </p:nvSpPr>
        <p:spPr/>
        <p:txBody>
          <a:bodyPr/>
          <a:lstStyle/>
          <a:p>
            <a:r>
              <a:rPr lang="en-US" smtClean="0"/>
              <a:t>Dr.VINNIA ROSE K J</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4A4D5-CAD4-46BF-9D40-2DCA8C233B6B}" type="datetime1">
              <a:rPr lang="en-US" smtClean="0"/>
              <a:pPr/>
              <a:t>30-May-19</a:t>
            </a:fld>
            <a:endParaRPr lang="en-US"/>
          </a:p>
        </p:txBody>
      </p:sp>
      <p:sp>
        <p:nvSpPr>
          <p:cNvPr id="5" name="Footer Placeholder 4"/>
          <p:cNvSpPr>
            <a:spLocks noGrp="1"/>
          </p:cNvSpPr>
          <p:nvPr>
            <p:ph type="ftr" sz="quarter" idx="11"/>
          </p:nvPr>
        </p:nvSpPr>
        <p:spPr/>
        <p:txBody>
          <a:bodyPr/>
          <a:lstStyle/>
          <a:p>
            <a:r>
              <a:rPr lang="en-US" smtClean="0"/>
              <a:t>Dr.VINNIA ROSE K J</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1D642-5174-4E80-806C-512DC4AACC74}" type="datetime1">
              <a:rPr lang="en-US" smtClean="0"/>
              <a:pPr/>
              <a:t>30-May-19</a:t>
            </a:fld>
            <a:endParaRPr lang="en-US"/>
          </a:p>
        </p:txBody>
      </p:sp>
      <p:sp>
        <p:nvSpPr>
          <p:cNvPr id="5" name="Footer Placeholder 4"/>
          <p:cNvSpPr>
            <a:spLocks noGrp="1"/>
          </p:cNvSpPr>
          <p:nvPr>
            <p:ph type="ftr" sz="quarter" idx="11"/>
          </p:nvPr>
        </p:nvSpPr>
        <p:spPr/>
        <p:txBody>
          <a:bodyPr/>
          <a:lstStyle/>
          <a:p>
            <a:r>
              <a:rPr lang="en-US" smtClean="0"/>
              <a:t>Dr.VINNIA ROSE K J</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61EAA-82C8-4F5B-9C46-E3F90B2F8C2C}" type="datetime1">
              <a:rPr lang="en-US" smtClean="0"/>
              <a:pPr/>
              <a:t>30-May-19</a:t>
            </a:fld>
            <a:endParaRPr lang="en-US"/>
          </a:p>
        </p:txBody>
      </p:sp>
      <p:sp>
        <p:nvSpPr>
          <p:cNvPr id="5" name="Footer Placeholder 4"/>
          <p:cNvSpPr>
            <a:spLocks noGrp="1"/>
          </p:cNvSpPr>
          <p:nvPr>
            <p:ph type="ftr" sz="quarter" idx="11"/>
          </p:nvPr>
        </p:nvSpPr>
        <p:spPr/>
        <p:txBody>
          <a:bodyPr/>
          <a:lstStyle/>
          <a:p>
            <a:r>
              <a:rPr lang="en-US" smtClean="0"/>
              <a:t>Dr.VINNIA ROSE K J</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92DB77-EE15-4F1D-ABFB-0C866D1623B9}" type="datetime1">
              <a:rPr lang="en-US" smtClean="0"/>
              <a:pPr/>
              <a:t>30-May-19</a:t>
            </a:fld>
            <a:endParaRPr lang="en-US"/>
          </a:p>
        </p:txBody>
      </p:sp>
      <p:sp>
        <p:nvSpPr>
          <p:cNvPr id="6" name="Footer Placeholder 5"/>
          <p:cNvSpPr>
            <a:spLocks noGrp="1"/>
          </p:cNvSpPr>
          <p:nvPr>
            <p:ph type="ftr" sz="quarter" idx="11"/>
          </p:nvPr>
        </p:nvSpPr>
        <p:spPr/>
        <p:txBody>
          <a:bodyPr/>
          <a:lstStyle/>
          <a:p>
            <a:r>
              <a:rPr lang="en-US" smtClean="0"/>
              <a:t>Dr.VINNIA ROSE K J</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8C90C-4F12-4B75-836E-61BB30297F06}" type="datetime1">
              <a:rPr lang="en-US" smtClean="0"/>
              <a:pPr/>
              <a:t>30-May-19</a:t>
            </a:fld>
            <a:endParaRPr lang="en-US"/>
          </a:p>
        </p:txBody>
      </p:sp>
      <p:sp>
        <p:nvSpPr>
          <p:cNvPr id="8" name="Footer Placeholder 7"/>
          <p:cNvSpPr>
            <a:spLocks noGrp="1"/>
          </p:cNvSpPr>
          <p:nvPr>
            <p:ph type="ftr" sz="quarter" idx="11"/>
          </p:nvPr>
        </p:nvSpPr>
        <p:spPr/>
        <p:txBody>
          <a:bodyPr/>
          <a:lstStyle/>
          <a:p>
            <a:r>
              <a:rPr lang="en-US" smtClean="0"/>
              <a:t>Dr.VINNIA ROSE K J</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8A74EA-ED3B-4D53-BC1E-46148E7A3D67}"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2505F-4E34-4839-8AE8-5BEEC0A5861F}" type="datetime1">
              <a:rPr lang="en-US" smtClean="0"/>
              <a:pPr/>
              <a:t>30-May-19</a:t>
            </a:fld>
            <a:endParaRPr lang="en-US"/>
          </a:p>
        </p:txBody>
      </p:sp>
      <p:sp>
        <p:nvSpPr>
          <p:cNvPr id="3" name="Footer Placeholder 2"/>
          <p:cNvSpPr>
            <a:spLocks noGrp="1"/>
          </p:cNvSpPr>
          <p:nvPr>
            <p:ph type="ftr" sz="quarter" idx="11"/>
          </p:nvPr>
        </p:nvSpPr>
        <p:spPr/>
        <p:txBody>
          <a:bodyPr/>
          <a:lstStyle/>
          <a:p>
            <a:r>
              <a:rPr lang="en-US" smtClean="0"/>
              <a:t>Dr.VINNIA ROSE K J</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C4779-512C-445D-90B0-65A9312A11BC}" type="datetime1">
              <a:rPr lang="en-US" smtClean="0"/>
              <a:pPr/>
              <a:t>30-May-19</a:t>
            </a:fld>
            <a:endParaRPr lang="en-US"/>
          </a:p>
        </p:txBody>
      </p:sp>
      <p:sp>
        <p:nvSpPr>
          <p:cNvPr id="6" name="Footer Placeholder 5"/>
          <p:cNvSpPr>
            <a:spLocks noGrp="1"/>
          </p:cNvSpPr>
          <p:nvPr>
            <p:ph type="ftr" sz="quarter" idx="11"/>
          </p:nvPr>
        </p:nvSpPr>
        <p:spPr/>
        <p:txBody>
          <a:bodyPr/>
          <a:lstStyle/>
          <a:p>
            <a:r>
              <a:rPr lang="en-US" smtClean="0"/>
              <a:t>Dr.VINNIA ROSE K J</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F8816-7DCF-4BDD-B113-7E1E12231FFC}" type="datetime1">
              <a:rPr lang="en-US" smtClean="0"/>
              <a:pPr/>
              <a:t>30-May-19</a:t>
            </a:fld>
            <a:endParaRPr lang="en-US"/>
          </a:p>
        </p:txBody>
      </p:sp>
      <p:sp>
        <p:nvSpPr>
          <p:cNvPr id="6" name="Footer Placeholder 5"/>
          <p:cNvSpPr>
            <a:spLocks noGrp="1"/>
          </p:cNvSpPr>
          <p:nvPr>
            <p:ph type="ftr" sz="quarter" idx="11"/>
          </p:nvPr>
        </p:nvSpPr>
        <p:spPr/>
        <p:txBody>
          <a:bodyPr/>
          <a:lstStyle/>
          <a:p>
            <a:r>
              <a:rPr lang="en-US" smtClean="0"/>
              <a:t>Dr.VINNIA ROSE K J</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ECAC3-27BF-46EE-8EC9-015754C9530F}" type="datetime1">
              <a:rPr lang="en-US" smtClean="0"/>
              <a:pPr/>
              <a:t>30-May-19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Dr.VINNIA ROSE K J</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771650"/>
          </a:xfrm>
        </p:spPr>
        <p:txBody>
          <a:bodyPr/>
          <a:lstStyle/>
          <a:p>
            <a:r>
              <a:rPr lang="en-IN" dirty="0" smtClean="0"/>
              <a:t>CLEMATIS </a:t>
            </a:r>
            <a:br>
              <a:rPr lang="en-IN" dirty="0" smtClean="0"/>
            </a:br>
            <a:endParaRPr lang="en-IN" dirty="0"/>
          </a:p>
        </p:txBody>
      </p:sp>
      <p:sp>
        <p:nvSpPr>
          <p:cNvPr id="3" name="Subtitle 2"/>
          <p:cNvSpPr>
            <a:spLocks noGrp="1"/>
          </p:cNvSpPr>
          <p:nvPr>
            <p:ph type="subTitle" idx="1"/>
          </p:nvPr>
        </p:nvSpPr>
        <p:spPr/>
        <p:txBody>
          <a:bodyPr/>
          <a:lstStyle/>
          <a:p>
            <a:r>
              <a:rPr lang="en-IN" dirty="0" smtClean="0">
                <a:solidFill>
                  <a:schemeClr val="tx1"/>
                </a:solidFill>
              </a:rPr>
              <a:t>PRESENTED BY,</a:t>
            </a:r>
            <a:endParaRPr lang="en-IN" dirty="0" smtClean="0">
              <a:solidFill>
                <a:schemeClr val="tx1"/>
              </a:solidFill>
            </a:endParaRPr>
          </a:p>
          <a:p>
            <a:r>
              <a:rPr lang="en-IN" dirty="0" smtClean="0">
                <a:solidFill>
                  <a:schemeClr val="tx1"/>
                </a:solidFill>
              </a:rPr>
              <a:t>DEPT OF MATERIA MEDICA</a:t>
            </a:r>
            <a:endParaRPr lang="en-IN" dirty="0">
              <a:solidFill>
                <a:schemeClr val="tx1"/>
              </a:solidFill>
            </a:endParaRPr>
          </a:p>
        </p:txBody>
      </p:sp>
    </p:spTree>
    <p:extLst>
      <p:ext uri="{BB962C8B-B14F-4D97-AF65-F5344CB8AC3E}">
        <p14:creationId xmlns:p14="http://schemas.microsoft.com/office/powerpoint/2010/main" xmlns="" val="1630226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202362"/>
          </a:xfrm>
        </p:spPr>
        <p:txBody>
          <a:bodyPr>
            <a:normAutofit/>
          </a:bodyPr>
          <a:lstStyle/>
          <a:p>
            <a:pPr algn="l"/>
            <a:r>
              <a:rPr lang="en-IN" sz="3600" dirty="0"/>
              <a:t>Scrofulous, rheumatic, </a:t>
            </a:r>
            <a:r>
              <a:rPr lang="en-IN" sz="3600" dirty="0" err="1"/>
              <a:t>gonorrhœal</a:t>
            </a:r>
            <a:r>
              <a:rPr lang="en-IN" sz="3600" dirty="0"/>
              <a:t>, and syphilitic patients. Acts especially on skin, </a:t>
            </a:r>
            <a:r>
              <a:rPr lang="en-IN" sz="3600" b="1" i="1" dirty="0"/>
              <a:t>glands</a:t>
            </a:r>
            <a:r>
              <a:rPr lang="en-IN" sz="3600" dirty="0"/>
              <a:t> and </a:t>
            </a:r>
            <a:r>
              <a:rPr lang="en-IN" sz="3600" dirty="0" err="1"/>
              <a:t>genito</a:t>
            </a:r>
            <a:r>
              <a:rPr lang="en-IN" sz="3600" dirty="0"/>
              <a:t>-urinary organs, especially testicles. A remedy of much importance in disturbances of sleep, and neuralgic </a:t>
            </a:r>
            <a:r>
              <a:rPr lang="en-IN" sz="3600" b="1" i="1" dirty="0"/>
              <a:t>pains</a:t>
            </a:r>
            <a:r>
              <a:rPr lang="en-IN" sz="3600" dirty="0"/>
              <a:t> in various parts. Many of these pains are relieved by perspiration. Muscles relaxed or twitching. Great emaciation. </a:t>
            </a:r>
            <a:r>
              <a:rPr lang="en-IN" sz="3600" b="1" i="1" dirty="0"/>
              <a:t>Great sleepiness</a:t>
            </a:r>
            <a:r>
              <a:rPr lang="en-IN" sz="3600" dirty="0"/>
              <a:t>. Distant pulsation in whole body.</a:t>
            </a:r>
          </a:p>
        </p:txBody>
      </p:sp>
      <p:sp>
        <p:nvSpPr>
          <p:cNvPr id="3" name="Date Placeholder 2"/>
          <p:cNvSpPr>
            <a:spLocks noGrp="1"/>
          </p:cNvSpPr>
          <p:nvPr>
            <p:ph type="dt" sz="half" idx="10"/>
          </p:nvPr>
        </p:nvSpPr>
        <p:spPr/>
        <p:txBody>
          <a:bodyPr/>
          <a:lstStyle/>
          <a:p>
            <a:fld id="{630D9387-0274-4CB9-B5FE-7A4FF54AE46F}"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xmlns="" val="427898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4953000" cy="6430962"/>
          </a:xfrm>
        </p:spPr>
        <p:txBody>
          <a:bodyPr>
            <a:normAutofit/>
          </a:bodyPr>
          <a:lstStyle/>
          <a:p>
            <a:r>
              <a:rPr lang="en-IN" sz="3600" b="1" dirty="0" smtClean="0"/>
              <a:t>HEAD.</a:t>
            </a:r>
            <a:br>
              <a:rPr lang="en-IN" sz="3600" b="1" dirty="0" smtClean="0"/>
            </a:br>
            <a:r>
              <a:rPr lang="en-IN" sz="3600" dirty="0" smtClean="0"/>
              <a:t>Boring </a:t>
            </a:r>
            <a:r>
              <a:rPr lang="en-IN" sz="3600" dirty="0"/>
              <a:t>pain in temples. </a:t>
            </a:r>
            <a:r>
              <a:rPr lang="en-IN" sz="3600" b="1" i="1" dirty="0"/>
              <a:t>Confused feeling; better in open air</a:t>
            </a:r>
            <a:r>
              <a:rPr lang="en-IN" sz="3600" dirty="0"/>
              <a:t>. Eruption on occiput at base of hair, moist, </a:t>
            </a:r>
            <a:r>
              <a:rPr lang="en-IN" sz="3600" dirty="0" err="1"/>
              <a:t>pustular</a:t>
            </a:r>
            <a:r>
              <a:rPr lang="en-IN" sz="3600" dirty="0"/>
              <a:t> sensitive, itching.</a:t>
            </a:r>
            <a:br>
              <a:rPr lang="en-IN" sz="3600" dirty="0"/>
            </a:br>
            <a:r>
              <a:rPr lang="en-IN" sz="3600" dirty="0"/>
              <a:t>      </a:t>
            </a:r>
          </a:p>
        </p:txBody>
      </p:sp>
      <p:sp>
        <p:nvSpPr>
          <p:cNvPr id="3" name="Date Placeholder 2"/>
          <p:cNvSpPr>
            <a:spLocks noGrp="1"/>
          </p:cNvSpPr>
          <p:nvPr>
            <p:ph type="dt" sz="half" idx="10"/>
          </p:nvPr>
        </p:nvSpPr>
        <p:spPr/>
        <p:txBody>
          <a:bodyPr/>
          <a:lstStyle/>
          <a:p>
            <a:fld id="{DF15D66F-F5ED-49EE-95D8-64E07F68A2CD}"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914400"/>
            <a:ext cx="3962400" cy="53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671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096000" cy="6354762"/>
          </a:xfrm>
        </p:spPr>
        <p:txBody>
          <a:bodyPr>
            <a:normAutofit/>
          </a:bodyPr>
          <a:lstStyle/>
          <a:p>
            <a:pPr algn="l"/>
            <a:r>
              <a:rPr lang="en-IN" sz="3600" b="1" dirty="0" smtClean="0"/>
              <a:t>EYES.</a:t>
            </a:r>
            <a:br>
              <a:rPr lang="en-IN" sz="3600" b="1" dirty="0" smtClean="0"/>
            </a:br>
            <a:r>
              <a:rPr lang="en-IN" sz="3600" dirty="0" smtClean="0"/>
              <a:t>Heat </a:t>
            </a:r>
            <a:r>
              <a:rPr lang="en-IN" sz="3600" dirty="0"/>
              <a:t>in eyes and </a:t>
            </a:r>
            <a:r>
              <a:rPr lang="en-IN" sz="3600" b="1" i="1" dirty="0"/>
              <a:t>sensitive to </a:t>
            </a:r>
            <a:r>
              <a:rPr lang="en-IN" sz="3600" b="1" i="1" dirty="0" smtClean="0"/>
              <a:t>         air</a:t>
            </a:r>
            <a:r>
              <a:rPr lang="en-IN" sz="3600" dirty="0"/>
              <a:t>; must close them. Chronic </a:t>
            </a:r>
            <a:r>
              <a:rPr lang="en-IN" sz="3600" dirty="0" err="1"/>
              <a:t>blepharitis</a:t>
            </a:r>
            <a:r>
              <a:rPr lang="en-IN" sz="3600" dirty="0"/>
              <a:t>, with sore and swollen </a:t>
            </a:r>
            <a:r>
              <a:rPr lang="en-IN" sz="3600" dirty="0" err="1"/>
              <a:t>meibomain</a:t>
            </a:r>
            <a:r>
              <a:rPr lang="en-IN" sz="3600" dirty="0"/>
              <a:t> glands. </a:t>
            </a:r>
            <a:r>
              <a:rPr lang="en-IN" sz="3600" dirty="0" err="1"/>
              <a:t>Iritis</a:t>
            </a:r>
            <a:r>
              <a:rPr lang="en-IN" sz="3600" dirty="0"/>
              <a:t>, great </a:t>
            </a:r>
            <a:r>
              <a:rPr lang="en-IN" sz="3600" i="1" dirty="0"/>
              <a:t>sensitiveness to cold</a:t>
            </a:r>
            <a:r>
              <a:rPr lang="en-IN" sz="3600" dirty="0"/>
              <a:t>. Flickering before eyes. </a:t>
            </a:r>
            <a:r>
              <a:rPr lang="en-IN" sz="3600" dirty="0" err="1"/>
              <a:t>Pustular</a:t>
            </a:r>
            <a:r>
              <a:rPr lang="en-IN" sz="3600" dirty="0"/>
              <a:t> conjunctivitis, with </a:t>
            </a:r>
            <a:r>
              <a:rPr lang="en-IN" sz="3600" dirty="0" err="1"/>
              <a:t>tinea</a:t>
            </a:r>
            <a:r>
              <a:rPr lang="en-IN" sz="3600" dirty="0"/>
              <a:t> </a:t>
            </a:r>
            <a:r>
              <a:rPr lang="en-IN" sz="3600" dirty="0" err="1"/>
              <a:t>capitis</a:t>
            </a:r>
            <a:r>
              <a:rPr lang="en-IN" sz="3600" dirty="0"/>
              <a:t>; eyes inflamed </a:t>
            </a:r>
            <a:r>
              <a:rPr lang="en-IN" sz="3600" dirty="0" smtClean="0"/>
              <a:t>            </a:t>
            </a:r>
            <a:br>
              <a:rPr lang="en-IN" sz="3600" dirty="0" smtClean="0"/>
            </a:br>
            <a:r>
              <a:rPr lang="en-IN" sz="3600" dirty="0" smtClean="0"/>
              <a:t>and </a:t>
            </a:r>
            <a:r>
              <a:rPr lang="en-IN" sz="3600" dirty="0"/>
              <a:t>protruding.</a:t>
            </a:r>
            <a:br>
              <a:rPr lang="en-IN" sz="3600" dirty="0"/>
            </a:br>
            <a:endParaRPr lang="en-IN" sz="3600" dirty="0"/>
          </a:p>
        </p:txBody>
      </p:sp>
      <p:sp>
        <p:nvSpPr>
          <p:cNvPr id="3" name="Date Placeholder 2"/>
          <p:cNvSpPr>
            <a:spLocks noGrp="1"/>
          </p:cNvSpPr>
          <p:nvPr>
            <p:ph type="dt" sz="half" idx="10"/>
          </p:nvPr>
        </p:nvSpPr>
        <p:spPr/>
        <p:txBody>
          <a:bodyPr/>
          <a:lstStyle/>
          <a:p>
            <a:fld id="{5CE56E7D-CC2D-4A6E-87A7-D9EB53745FD8}"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0"/>
            <a:ext cx="3043451"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1752600"/>
            <a:ext cx="3048000" cy="176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0" y="5029201"/>
            <a:ext cx="3133725"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96000" y="3505200"/>
            <a:ext cx="3048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574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6430962"/>
          </a:xfrm>
        </p:spPr>
        <p:txBody>
          <a:bodyPr>
            <a:normAutofit/>
          </a:bodyPr>
          <a:lstStyle/>
          <a:p>
            <a:r>
              <a:rPr lang="en-IN" sz="3600" b="1" dirty="0" smtClean="0"/>
              <a:t>EARS</a:t>
            </a:r>
            <a:r>
              <a:rPr lang="en-IN" sz="3600" dirty="0" smtClean="0"/>
              <a:t/>
            </a:r>
            <a:br>
              <a:rPr lang="en-IN" sz="3600" dirty="0" smtClean="0"/>
            </a:br>
            <a:r>
              <a:rPr lang="en-IN" sz="3600" dirty="0" smtClean="0"/>
              <a:t>Burning pain in exterior of the ear. Tinkling in the ear. Ringing as , from bells in the ear.</a:t>
            </a:r>
            <a:endParaRPr lang="en-IN" sz="3600" dirty="0"/>
          </a:p>
        </p:txBody>
      </p:sp>
      <p:sp>
        <p:nvSpPr>
          <p:cNvPr id="3" name="Date Placeholder 2"/>
          <p:cNvSpPr>
            <a:spLocks noGrp="1"/>
          </p:cNvSpPr>
          <p:nvPr>
            <p:ph type="dt" sz="half" idx="10"/>
          </p:nvPr>
        </p:nvSpPr>
        <p:spPr/>
        <p:txBody>
          <a:bodyPr/>
          <a:lstStyle/>
          <a:p>
            <a:fld id="{BB52D2DD-D4AD-442C-888B-BBED2D642D9A}"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1" y="1219200"/>
            <a:ext cx="3405554"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246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6354762"/>
          </a:xfrm>
        </p:spPr>
        <p:txBody>
          <a:bodyPr>
            <a:normAutofit/>
          </a:bodyPr>
          <a:lstStyle/>
          <a:p>
            <a:r>
              <a:rPr lang="en-IN" sz="3600" b="1" dirty="0" smtClean="0"/>
              <a:t>NOSE</a:t>
            </a:r>
            <a:r>
              <a:rPr lang="en-IN" sz="3600" dirty="0" smtClean="0"/>
              <a:t/>
            </a:r>
            <a:br>
              <a:rPr lang="en-IN" sz="3600" dirty="0" smtClean="0"/>
            </a:br>
            <a:r>
              <a:rPr lang="en-IN" sz="3600" dirty="0" smtClean="0"/>
              <a:t>Purulent pimples, painful on being touched at the root, and on the point of the nose. Fluent </a:t>
            </a:r>
            <a:r>
              <a:rPr lang="en-IN" sz="3600" dirty="0" err="1" smtClean="0"/>
              <a:t>coryza</a:t>
            </a:r>
            <a:r>
              <a:rPr lang="en-IN" sz="3600" dirty="0" smtClean="0"/>
              <a:t>, with abundant secretion of mucus, streaked with blood.</a:t>
            </a:r>
            <a:endParaRPr lang="en-IN" sz="3600" dirty="0"/>
          </a:p>
        </p:txBody>
      </p:sp>
      <p:sp>
        <p:nvSpPr>
          <p:cNvPr id="3" name="Date Placeholder 2"/>
          <p:cNvSpPr>
            <a:spLocks noGrp="1"/>
          </p:cNvSpPr>
          <p:nvPr>
            <p:ph type="dt" sz="half" idx="10"/>
          </p:nvPr>
        </p:nvSpPr>
        <p:spPr/>
        <p:txBody>
          <a:bodyPr/>
          <a:lstStyle/>
          <a:p>
            <a:fld id="{A33953AF-B1BE-47AB-92DF-988F312355F2}"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40946" y="762000"/>
            <a:ext cx="3503054"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650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400800" cy="6126162"/>
          </a:xfrm>
        </p:spPr>
        <p:txBody>
          <a:bodyPr>
            <a:noAutofit/>
          </a:bodyPr>
          <a:lstStyle/>
          <a:p>
            <a:r>
              <a:rPr lang="en-IN" sz="3600" b="1" dirty="0" smtClean="0"/>
              <a:t>FACE.</a:t>
            </a:r>
            <a:br>
              <a:rPr lang="en-IN" sz="3600" b="1" dirty="0" smtClean="0"/>
            </a:br>
            <a:r>
              <a:rPr lang="en-IN" sz="3600" dirty="0" smtClean="0"/>
              <a:t>White </a:t>
            </a:r>
            <a:r>
              <a:rPr lang="en-IN" sz="3600" dirty="0"/>
              <a:t>blisters on face and nose, as if burned by sun. Swelling of </a:t>
            </a:r>
            <a:r>
              <a:rPr lang="en-IN" sz="3600" dirty="0" err="1"/>
              <a:t>submaxillary</a:t>
            </a:r>
            <a:r>
              <a:rPr lang="en-IN" sz="3600" dirty="0"/>
              <a:t> glands, with hard tubercles, throbbing, aggravated on being touched. Pain in right side of face to eye, ear and temple; better, holding cold water in mouth.</a:t>
            </a:r>
            <a:br>
              <a:rPr lang="en-IN" sz="3600" dirty="0"/>
            </a:br>
            <a:r>
              <a:rPr lang="en-IN" sz="3600" dirty="0"/>
              <a:t>      </a:t>
            </a:r>
          </a:p>
        </p:txBody>
      </p:sp>
      <p:sp>
        <p:nvSpPr>
          <p:cNvPr id="3" name="Date Placeholder 2"/>
          <p:cNvSpPr>
            <a:spLocks noGrp="1"/>
          </p:cNvSpPr>
          <p:nvPr>
            <p:ph type="dt" sz="half" idx="10"/>
          </p:nvPr>
        </p:nvSpPr>
        <p:spPr/>
        <p:txBody>
          <a:bodyPr/>
          <a:lstStyle/>
          <a:p>
            <a:fld id="{7D966C7F-1662-4F4B-82AB-267247625B31}"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53200" y="1752600"/>
            <a:ext cx="2622452"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522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6126162"/>
          </a:xfrm>
        </p:spPr>
        <p:txBody>
          <a:bodyPr>
            <a:normAutofit/>
          </a:bodyPr>
          <a:lstStyle/>
          <a:p>
            <a:pPr algn="l"/>
            <a:r>
              <a:rPr lang="en-IN" sz="3600" b="1" dirty="0" smtClean="0"/>
              <a:t>TEETH.</a:t>
            </a:r>
            <a:br>
              <a:rPr lang="en-IN" sz="3600" b="1" dirty="0" smtClean="0"/>
            </a:br>
            <a:r>
              <a:rPr lang="en-IN" sz="3600" b="1" dirty="0" smtClean="0"/>
              <a:t>Toothache</a:t>
            </a:r>
            <a:r>
              <a:rPr lang="en-IN" sz="3600" b="1" i="1" dirty="0"/>
              <a:t>; worse, at night and from tobacco</a:t>
            </a:r>
            <a:r>
              <a:rPr lang="en-IN" sz="3600" dirty="0"/>
              <a:t>. Teeth feel too long</a:t>
            </a:r>
            <a:r>
              <a:rPr lang="en-IN" sz="3600" dirty="0" smtClean="0"/>
              <a:t>.</a:t>
            </a:r>
            <a:br>
              <a:rPr lang="en-IN" sz="3600" dirty="0" smtClean="0"/>
            </a:br>
            <a:r>
              <a:rPr lang="en-IN" sz="3600" b="1" dirty="0" smtClean="0"/>
              <a:t>MOUTH</a:t>
            </a:r>
            <a:r>
              <a:rPr lang="en-IN" sz="3600" dirty="0" smtClean="0"/>
              <a:t/>
            </a:r>
            <a:br>
              <a:rPr lang="en-IN" sz="3600" dirty="0" smtClean="0"/>
            </a:br>
            <a:r>
              <a:rPr lang="en-IN" sz="3600" dirty="0" smtClean="0"/>
              <a:t>Dryness of tongue in the morning. Small blisters on the tongue and in the throat, which soon become ulcers.</a:t>
            </a:r>
            <a:r>
              <a:rPr lang="en-IN" sz="3600" dirty="0"/>
              <a:t/>
            </a:r>
            <a:br>
              <a:rPr lang="en-IN" sz="3600" dirty="0"/>
            </a:br>
            <a:r>
              <a:rPr lang="en-IN" sz="3600" dirty="0"/>
              <a:t>      </a:t>
            </a:r>
          </a:p>
        </p:txBody>
      </p:sp>
      <p:sp>
        <p:nvSpPr>
          <p:cNvPr id="3" name="Date Placeholder 2"/>
          <p:cNvSpPr>
            <a:spLocks noGrp="1"/>
          </p:cNvSpPr>
          <p:nvPr>
            <p:ph type="dt" sz="half" idx="10"/>
          </p:nvPr>
        </p:nvSpPr>
        <p:spPr/>
        <p:txBody>
          <a:bodyPr/>
          <a:lstStyle/>
          <a:p>
            <a:fld id="{88BD66B0-8C6F-4FC0-9AF7-C13D9BB51477}"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72200" y="-9525"/>
            <a:ext cx="2971800" cy="2219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7849" y="2057400"/>
            <a:ext cx="2982351"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48400" y="4724400"/>
            <a:ext cx="3048000" cy="2124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139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430962"/>
          </a:xfrm>
        </p:spPr>
        <p:txBody>
          <a:bodyPr>
            <a:normAutofit/>
          </a:bodyPr>
          <a:lstStyle/>
          <a:p>
            <a:pPr algn="l"/>
            <a:r>
              <a:rPr lang="en-IN" sz="3600" b="1" dirty="0" smtClean="0"/>
              <a:t>STOMACH.</a:t>
            </a:r>
            <a:br>
              <a:rPr lang="en-IN" sz="3600" b="1" dirty="0" smtClean="0"/>
            </a:br>
            <a:r>
              <a:rPr lang="en-IN" sz="3600" dirty="0" smtClean="0"/>
              <a:t>After </a:t>
            </a:r>
            <a:r>
              <a:rPr lang="en-IN" sz="3600" dirty="0"/>
              <a:t>eating, weakness in all limbs and pulsation in arteries.</a:t>
            </a:r>
            <a:br>
              <a:rPr lang="en-IN" sz="3600" dirty="0"/>
            </a:br>
            <a:endParaRPr lang="en-IN" sz="3600" dirty="0"/>
          </a:p>
        </p:txBody>
      </p:sp>
      <p:sp>
        <p:nvSpPr>
          <p:cNvPr id="3" name="Date Placeholder 2"/>
          <p:cNvSpPr>
            <a:spLocks noGrp="1"/>
          </p:cNvSpPr>
          <p:nvPr>
            <p:ph type="dt" sz="half" idx="10"/>
          </p:nvPr>
        </p:nvSpPr>
        <p:spPr/>
        <p:txBody>
          <a:bodyPr/>
          <a:lstStyle/>
          <a:p>
            <a:fld id="{50B1E4A3-F5BD-4D7F-B567-77388CBEBA02}"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xmlns="" val="122560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6400800"/>
          </a:xfrm>
        </p:spPr>
        <p:txBody>
          <a:bodyPr>
            <a:noAutofit/>
          </a:bodyPr>
          <a:lstStyle/>
          <a:p>
            <a:pPr algn="l"/>
            <a:r>
              <a:rPr lang="en-IN" sz="3600" b="1" dirty="0" smtClean="0"/>
              <a:t>MALE.</a:t>
            </a:r>
            <a:br>
              <a:rPr lang="en-IN" sz="3600" b="1" dirty="0" smtClean="0"/>
            </a:br>
            <a:r>
              <a:rPr lang="en-IN" sz="3600" dirty="0" err="1" smtClean="0"/>
              <a:t>Ilio</a:t>
            </a:r>
            <a:r>
              <a:rPr lang="en-IN" sz="3600" dirty="0" smtClean="0"/>
              <a:t>-scrotal </a:t>
            </a:r>
            <a:r>
              <a:rPr lang="en-IN" sz="3600" dirty="0"/>
              <a:t>neuralgia. </a:t>
            </a:r>
            <a:r>
              <a:rPr lang="en-IN" sz="3600" b="1" i="1" dirty="0"/>
              <a:t>Testicles indurated with bruised feeling</a:t>
            </a:r>
            <a:r>
              <a:rPr lang="en-IN" sz="3600" dirty="0"/>
              <a:t>. Swelling of scrotum (</a:t>
            </a:r>
            <a:r>
              <a:rPr lang="en-IN" sz="3600" b="1" i="1" dirty="0" err="1"/>
              <a:t>Orchitis</a:t>
            </a:r>
            <a:r>
              <a:rPr lang="en-IN" sz="3600" dirty="0"/>
              <a:t>). Right half only. Troubles from suppressed </a:t>
            </a:r>
            <a:r>
              <a:rPr lang="en-IN" sz="3600" dirty="0" err="1"/>
              <a:t>gonorrhœa</a:t>
            </a:r>
            <a:r>
              <a:rPr lang="en-IN" sz="3600" dirty="0"/>
              <a:t>. Violent erections with stitches in urethra. Testicles hang heavy or retracted, with pain along spermatic cord; worse, right side.</a:t>
            </a:r>
            <a:br>
              <a:rPr lang="en-IN" sz="3600" dirty="0"/>
            </a:br>
            <a:r>
              <a:rPr lang="en-IN" sz="3600" dirty="0"/>
              <a:t>      </a:t>
            </a:r>
          </a:p>
        </p:txBody>
      </p:sp>
      <p:sp>
        <p:nvSpPr>
          <p:cNvPr id="3" name="Date Placeholder 2"/>
          <p:cNvSpPr>
            <a:spLocks noGrp="1"/>
          </p:cNvSpPr>
          <p:nvPr>
            <p:ph type="dt" sz="half" idx="10"/>
          </p:nvPr>
        </p:nvSpPr>
        <p:spPr/>
        <p:txBody>
          <a:bodyPr/>
          <a:lstStyle/>
          <a:p>
            <a:fld id="{B85D5EE3-7B76-4E99-885E-ECA81D3E97E6}"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24599" y="4724400"/>
            <a:ext cx="2836985"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785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IN" sz="3600" b="1" dirty="0" smtClean="0"/>
              <a:t>URINARY.</a:t>
            </a:r>
            <a:br>
              <a:rPr lang="en-IN" sz="3600" b="1" dirty="0" smtClean="0"/>
            </a:br>
            <a:r>
              <a:rPr lang="en-IN" sz="3600" dirty="0" smtClean="0"/>
              <a:t>Tingling </a:t>
            </a:r>
            <a:r>
              <a:rPr lang="en-IN" sz="3600" dirty="0"/>
              <a:t>in urethra lasting some time after urinating. Frequent, scanty urination; burning at orifice. </a:t>
            </a:r>
            <a:r>
              <a:rPr lang="en-IN" sz="3600" b="1" i="1" dirty="0"/>
              <a:t>Interrupted flow</a:t>
            </a:r>
            <a:r>
              <a:rPr lang="en-IN" sz="3600" dirty="0"/>
              <a:t>. Urethra feels constricted. Urine emitted drop by drop. Inability to pass all the urine; dribbling after urinating. Pain worse at night, pain along the spermatic cord. Commencing stricture.</a:t>
            </a:r>
          </a:p>
        </p:txBody>
      </p:sp>
      <p:sp>
        <p:nvSpPr>
          <p:cNvPr id="3" name="Date Placeholder 2"/>
          <p:cNvSpPr>
            <a:spLocks noGrp="1"/>
          </p:cNvSpPr>
          <p:nvPr>
            <p:ph type="dt" sz="half" idx="10"/>
          </p:nvPr>
        </p:nvSpPr>
        <p:spPr/>
        <p:txBody>
          <a:bodyPr/>
          <a:lstStyle/>
          <a:p>
            <a:fld id="{63686829-65E1-4814-9D84-A2370D14E66C}"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xmlns="" val="399742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753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58FB2AA4-C177-48E5-A214-3CA0336918F6}" type="datetime1">
              <a:rPr lang="en-US" smtClean="0"/>
              <a:pPr/>
              <a:t>30-May-19</a:t>
            </a:fld>
            <a:endParaRPr lang="en-US"/>
          </a:p>
        </p:txBody>
      </p:sp>
      <p:sp>
        <p:nvSpPr>
          <p:cNvPr id="3" name="Footer Placeholder 2"/>
          <p:cNvSpPr>
            <a:spLocks noGrp="1"/>
          </p:cNvSpPr>
          <p:nvPr>
            <p:ph type="ftr" sz="quarter" idx="11"/>
          </p:nvPr>
        </p:nvSpPr>
        <p:spPr/>
        <p:txBody>
          <a:bodyPr/>
          <a:lstStyle/>
          <a:p>
            <a:r>
              <a:rPr lang="en-US" smtClean="0"/>
              <a:t>Dr.VINNIA ROSE K J</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xmlns="" val="4045605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6553200"/>
          </a:xfrm>
        </p:spPr>
        <p:txBody>
          <a:bodyPr>
            <a:normAutofit/>
          </a:bodyPr>
          <a:lstStyle/>
          <a:p>
            <a:pPr algn="l"/>
            <a:r>
              <a:rPr lang="en-IN" sz="3600" b="1" dirty="0" smtClean="0"/>
              <a:t>SKIN.</a:t>
            </a:r>
            <a:br>
              <a:rPr lang="en-IN" sz="3600" b="1" dirty="0" smtClean="0"/>
            </a:br>
            <a:r>
              <a:rPr lang="en-IN" sz="3600" dirty="0" smtClean="0"/>
              <a:t>Red</a:t>
            </a:r>
            <a:r>
              <a:rPr lang="en-IN" sz="3600" dirty="0"/>
              <a:t>, burning, vesicular, scaly, scabby. Itches terribly; worse, washing in cold water; worse face and hands </a:t>
            </a:r>
            <a:r>
              <a:rPr lang="en-IN" sz="3600" dirty="0" smtClean="0"/>
              <a:t>and </a:t>
            </a:r>
            <a:r>
              <a:rPr lang="en-IN" sz="3600" b="1" i="1" dirty="0" smtClean="0"/>
              <a:t>scalp </a:t>
            </a:r>
            <a:r>
              <a:rPr lang="en-IN" sz="3600" b="1" i="1" dirty="0"/>
              <a:t>around occiput. Glands</a:t>
            </a:r>
            <a:r>
              <a:rPr lang="en-IN" sz="3600" dirty="0"/>
              <a:t> hot, painful, </a:t>
            </a:r>
            <a:r>
              <a:rPr lang="en-IN" sz="3600" b="1" i="1" dirty="0"/>
              <a:t>swollen</a:t>
            </a:r>
            <a:r>
              <a:rPr lang="en-IN" sz="3600" dirty="0"/>
              <a:t>; worse inguinal glands. </a:t>
            </a:r>
            <a:r>
              <a:rPr lang="en-IN" sz="3600" dirty="0" smtClean="0"/>
              <a:t>Glandular </a:t>
            </a:r>
            <a:r>
              <a:rPr lang="en-IN" sz="3600" dirty="0"/>
              <a:t>indurations and </a:t>
            </a:r>
            <a:r>
              <a:rPr lang="en-IN" sz="3600" dirty="0" smtClean="0"/>
              <a:t>tumours              of </a:t>
            </a:r>
            <a:r>
              <a:rPr lang="en-IN" sz="3600" dirty="0"/>
              <a:t>breast. Varicose ulcers.</a:t>
            </a:r>
            <a:br>
              <a:rPr lang="en-IN" sz="3600" dirty="0"/>
            </a:br>
            <a:r>
              <a:rPr lang="en-IN" sz="3600" dirty="0"/>
              <a:t>      </a:t>
            </a:r>
          </a:p>
        </p:txBody>
      </p:sp>
      <p:sp>
        <p:nvSpPr>
          <p:cNvPr id="3" name="Date Placeholder 2"/>
          <p:cNvSpPr>
            <a:spLocks noGrp="1"/>
          </p:cNvSpPr>
          <p:nvPr>
            <p:ph type="dt" sz="half" idx="10"/>
          </p:nvPr>
        </p:nvSpPr>
        <p:spPr/>
        <p:txBody>
          <a:bodyPr/>
          <a:lstStyle/>
          <a:p>
            <a:fld id="{B5450C17-0C94-4971-919D-AF0D611119E3}"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15201" y="4412145"/>
            <a:ext cx="1819422" cy="2369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9200" y="4419600"/>
            <a:ext cx="2257425"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377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324600" cy="6202362"/>
          </a:xfrm>
        </p:spPr>
        <p:txBody>
          <a:bodyPr>
            <a:normAutofit/>
          </a:bodyPr>
          <a:lstStyle/>
          <a:p>
            <a:pPr algn="l"/>
            <a:r>
              <a:rPr lang="en-IN" sz="3600" b="1" dirty="0" smtClean="0"/>
              <a:t>MODALITIES.</a:t>
            </a:r>
            <a:br>
              <a:rPr lang="en-IN" sz="3600" b="1" dirty="0" smtClean="0"/>
            </a:br>
            <a:r>
              <a:rPr lang="en-IN" sz="3600" b="1" i="1" dirty="0" smtClean="0"/>
              <a:t>Better</a:t>
            </a:r>
            <a:r>
              <a:rPr lang="en-IN" sz="3600" dirty="0"/>
              <a:t>, in open air. </a:t>
            </a:r>
            <a:r>
              <a:rPr lang="en-IN" sz="3600" dirty="0" smtClean="0"/>
              <a:t/>
            </a:r>
            <a:br>
              <a:rPr lang="en-IN" sz="3600" dirty="0" smtClean="0"/>
            </a:br>
            <a:r>
              <a:rPr lang="en-IN" sz="3600" b="1" i="1" dirty="0" smtClean="0"/>
              <a:t>Worse</a:t>
            </a:r>
            <a:r>
              <a:rPr lang="en-IN" sz="3600" dirty="0"/>
              <a:t>, at night, and warmth </a:t>
            </a:r>
            <a:r>
              <a:rPr lang="en-IN" sz="3600" dirty="0" smtClean="0"/>
              <a:t>    of </a:t>
            </a:r>
            <a:r>
              <a:rPr lang="en-IN" sz="3600" dirty="0"/>
              <a:t>bed (washing in cold water); </a:t>
            </a:r>
            <a:r>
              <a:rPr lang="en-IN" sz="3600" dirty="0" smtClean="0"/>
              <a:t> new </a:t>
            </a:r>
            <a:r>
              <a:rPr lang="en-IN" sz="3600" dirty="0"/>
              <a:t>moon--(monthly aggravation).</a:t>
            </a:r>
            <a:br>
              <a:rPr lang="en-IN" sz="3600" dirty="0"/>
            </a:br>
            <a:r>
              <a:rPr lang="en-IN" sz="3600" dirty="0"/>
              <a:t>             </a:t>
            </a:r>
          </a:p>
        </p:txBody>
      </p:sp>
      <p:sp>
        <p:nvSpPr>
          <p:cNvPr id="3" name="Date Placeholder 2"/>
          <p:cNvSpPr>
            <a:spLocks noGrp="1"/>
          </p:cNvSpPr>
          <p:nvPr>
            <p:ph type="dt" sz="half" idx="10"/>
          </p:nvPr>
        </p:nvSpPr>
        <p:spPr/>
        <p:txBody>
          <a:bodyPr/>
          <a:lstStyle/>
          <a:p>
            <a:fld id="{BADC37FA-CBBB-46DB-84D9-BAEC48FF82DE}"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1" y="0"/>
            <a:ext cx="27432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6591" y="2057400"/>
            <a:ext cx="27432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00800" y="4495800"/>
            <a:ext cx="27432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465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n-IN" sz="3600" b="1" dirty="0" smtClean="0"/>
              <a:t>RELATIONSHIP.</a:t>
            </a:r>
            <a:br>
              <a:rPr lang="en-IN" sz="3600" b="1" dirty="0" smtClean="0"/>
            </a:br>
            <a:r>
              <a:rPr lang="en-IN" sz="3600" dirty="0" smtClean="0"/>
              <a:t>Compare</a:t>
            </a:r>
            <a:r>
              <a:rPr lang="en-IN" sz="3600" dirty="0"/>
              <a:t>: </a:t>
            </a:r>
            <a:r>
              <a:rPr lang="en-IN" sz="3600" b="1" i="1" dirty="0"/>
              <a:t>Clematis </a:t>
            </a:r>
            <a:r>
              <a:rPr lang="en-IN" sz="3600" b="1" i="1" dirty="0" err="1"/>
              <a:t>vitalba</a:t>
            </a:r>
            <a:r>
              <a:rPr lang="en-IN" sz="3600" dirty="0"/>
              <a:t> (varicose and other ulcers); </a:t>
            </a:r>
            <a:r>
              <a:rPr lang="en-IN" sz="3600" b="1" i="1" dirty="0" err="1"/>
              <a:t>Sil</a:t>
            </a:r>
            <a:r>
              <a:rPr lang="en-IN" sz="3600" b="1" i="1" dirty="0"/>
              <a:t>; Staph; Petrol; </a:t>
            </a:r>
            <a:r>
              <a:rPr lang="en-IN" sz="3600" b="1" i="1" dirty="0" err="1"/>
              <a:t>Oleand</a:t>
            </a:r>
            <a:r>
              <a:rPr lang="en-IN" sz="3600" b="1" i="1" dirty="0"/>
              <a:t>; </a:t>
            </a:r>
            <a:r>
              <a:rPr lang="en-IN" sz="3600" b="1" i="1" dirty="0" err="1"/>
              <a:t>Sarsap</a:t>
            </a:r>
            <a:r>
              <a:rPr lang="en-IN" sz="3600" b="1" i="1" dirty="0"/>
              <a:t>; </a:t>
            </a:r>
            <a:r>
              <a:rPr lang="en-IN" sz="3600" b="1" i="1" dirty="0" err="1"/>
              <a:t>Canth</a:t>
            </a:r>
            <a:r>
              <a:rPr lang="en-IN" sz="3600" b="1" i="1" dirty="0"/>
              <a:t>; </a:t>
            </a:r>
            <a:r>
              <a:rPr lang="en-IN" sz="3600" b="1" i="1" dirty="0" err="1"/>
              <a:t>Phos</a:t>
            </a:r>
            <a:r>
              <a:rPr lang="en-IN" sz="3600" b="1" i="1" dirty="0"/>
              <a:t> ac; </a:t>
            </a:r>
            <a:r>
              <a:rPr lang="en-IN" sz="3600" b="1" i="1" dirty="0" err="1"/>
              <a:t>Pulsat</a:t>
            </a:r>
            <a:r>
              <a:rPr lang="en-IN" sz="3600" dirty="0"/>
              <a:t>.</a:t>
            </a:r>
            <a:br>
              <a:rPr lang="en-IN" sz="3600" dirty="0"/>
            </a:br>
            <a:r>
              <a:rPr lang="en-IN" sz="3600" dirty="0"/>
              <a:t/>
            </a:r>
            <a:br>
              <a:rPr lang="en-IN" sz="3600" dirty="0"/>
            </a:br>
            <a:r>
              <a:rPr lang="en-IN" sz="3600" dirty="0" smtClean="0"/>
              <a:t>Antidotes</a:t>
            </a:r>
            <a:r>
              <a:rPr lang="en-IN" sz="3600" dirty="0"/>
              <a:t>: </a:t>
            </a:r>
            <a:r>
              <a:rPr lang="en-IN" sz="3600" b="1" i="1" dirty="0"/>
              <a:t>Bryon; </a:t>
            </a:r>
            <a:r>
              <a:rPr lang="en-IN" sz="3600" b="1" i="1" dirty="0" err="1"/>
              <a:t>Camph</a:t>
            </a:r>
            <a:r>
              <a:rPr lang="en-IN" sz="3600" dirty="0"/>
              <a:t>.</a:t>
            </a:r>
            <a:br>
              <a:rPr lang="en-IN" sz="3600" dirty="0"/>
            </a:br>
            <a:r>
              <a:rPr lang="en-IN" sz="3600" b="1" dirty="0" smtClean="0"/>
              <a:t>Dose</a:t>
            </a:r>
            <a:r>
              <a:rPr lang="en-IN" sz="3600" b="1" dirty="0"/>
              <a:t>.--</a:t>
            </a:r>
            <a:r>
              <a:rPr lang="en-IN" sz="3600" dirty="0"/>
              <a:t>Third to thirtieth potency.</a:t>
            </a:r>
            <a:br>
              <a:rPr lang="en-IN" sz="3600" dirty="0"/>
            </a:br>
            <a:r>
              <a:rPr lang="en-IN" sz="3600" dirty="0"/>
              <a:t> </a:t>
            </a:r>
            <a:br>
              <a:rPr lang="en-IN" sz="3600" dirty="0"/>
            </a:br>
            <a:endParaRPr lang="en-IN" sz="3600" dirty="0"/>
          </a:p>
        </p:txBody>
      </p:sp>
      <p:sp>
        <p:nvSpPr>
          <p:cNvPr id="3" name="Date Placeholder 2"/>
          <p:cNvSpPr>
            <a:spLocks noGrp="1"/>
          </p:cNvSpPr>
          <p:nvPr>
            <p:ph type="dt" sz="half" idx="10"/>
          </p:nvPr>
        </p:nvSpPr>
        <p:spPr/>
        <p:txBody>
          <a:bodyPr/>
          <a:lstStyle/>
          <a:p>
            <a:fld id="{11CC20EC-B152-4369-A912-ED988334BE37}"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xmlns="" val="3145873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8016" y="990600"/>
            <a:ext cx="8597384" cy="4952999"/>
          </a:xfrm>
          <a:prstGeom prst="rect">
            <a:avLst/>
          </a:prstGeom>
        </p:spPr>
      </p:pic>
      <p:sp>
        <p:nvSpPr>
          <p:cNvPr id="2" name="Date Placeholder 1"/>
          <p:cNvSpPr>
            <a:spLocks noGrp="1"/>
          </p:cNvSpPr>
          <p:nvPr>
            <p:ph type="dt" sz="half" idx="10"/>
          </p:nvPr>
        </p:nvSpPr>
        <p:spPr/>
        <p:txBody>
          <a:bodyPr/>
          <a:lstStyle/>
          <a:p>
            <a:fld id="{62772080-10DC-45F6-B128-3EFE64308216}" type="datetime1">
              <a:rPr lang="en-US" smtClean="0"/>
              <a:pPr/>
              <a:t>30-May-19</a:t>
            </a:fld>
            <a:endParaRPr lang="en-US"/>
          </a:p>
        </p:txBody>
      </p:sp>
      <p:sp>
        <p:nvSpPr>
          <p:cNvPr id="3" name="Footer Placeholder 2"/>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xmlns="" val="4210700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876800" cy="6354762"/>
          </a:xfrm>
        </p:spPr>
        <p:txBody>
          <a:bodyPr>
            <a:normAutofit fontScale="90000"/>
          </a:bodyPr>
          <a:lstStyle/>
          <a:p>
            <a:pPr algn="l"/>
            <a:r>
              <a:rPr lang="en-IN" sz="3500" dirty="0" smtClean="0"/>
              <a:t>Natural Order: </a:t>
            </a:r>
            <a:r>
              <a:rPr lang="en-IN" sz="3500" dirty="0" err="1" smtClean="0"/>
              <a:t>Ranunculacea</a:t>
            </a:r>
            <a:r>
              <a:rPr lang="en-IN" sz="3500" dirty="0" smtClean="0"/>
              <a:t/>
            </a:r>
            <a:br>
              <a:rPr lang="en-IN" sz="3500" dirty="0" smtClean="0"/>
            </a:br>
            <a:r>
              <a:rPr lang="en-IN" sz="3500" dirty="0" smtClean="0"/>
              <a:t/>
            </a:r>
            <a:br>
              <a:rPr lang="en-IN" sz="3500" dirty="0" smtClean="0"/>
            </a:br>
            <a:r>
              <a:rPr lang="en-IN" sz="3500" dirty="0" smtClean="0"/>
              <a:t>Common Name: Upright Virgin’s Bower, </a:t>
            </a:r>
            <a:r>
              <a:rPr lang="en-IN" sz="3600" dirty="0" smtClean="0"/>
              <a:t> Clematis , Devil's-darning-needle , Old-man's Beard , </a:t>
            </a:r>
            <a:r>
              <a:rPr lang="en-IN" sz="3600" dirty="0" err="1" smtClean="0"/>
              <a:t>Traveler's</a:t>
            </a:r>
            <a:r>
              <a:rPr lang="en-IN" sz="3600" dirty="0" smtClean="0"/>
              <a:t>-joy , Vine Bower , Virgin's Bower , Woodbine , </a:t>
            </a:r>
            <a:r>
              <a:rPr lang="en-IN" sz="3600" dirty="0" err="1" smtClean="0"/>
              <a:t>Umdlonzo</a:t>
            </a:r>
            <a:r>
              <a:rPr lang="en-IN" sz="3600" dirty="0" smtClean="0"/>
              <a:t> (Zulu)</a:t>
            </a:r>
            <a:r>
              <a:rPr lang="en-IN" sz="3500" dirty="0" smtClean="0"/>
              <a:t/>
            </a:r>
            <a:br>
              <a:rPr lang="en-IN" sz="3500" dirty="0" smtClean="0"/>
            </a:br>
            <a:r>
              <a:rPr lang="en-IN" sz="3500" dirty="0" smtClean="0"/>
              <a:t/>
            </a:r>
            <a:br>
              <a:rPr lang="en-IN" sz="3500" dirty="0" smtClean="0"/>
            </a:br>
            <a:r>
              <a:rPr lang="en-IN" sz="3500" dirty="0" smtClean="0"/>
              <a:t>Habitat: Europe</a:t>
            </a:r>
            <a:br>
              <a:rPr lang="en-IN" sz="3500" dirty="0" smtClean="0"/>
            </a:br>
            <a:endParaRPr lang="en-IN" sz="3500" dirty="0"/>
          </a:p>
        </p:txBody>
      </p:sp>
      <p:sp>
        <p:nvSpPr>
          <p:cNvPr id="3" name="Date Placeholder 2"/>
          <p:cNvSpPr>
            <a:spLocks noGrp="1"/>
          </p:cNvSpPr>
          <p:nvPr>
            <p:ph type="dt" sz="half" idx="10"/>
          </p:nvPr>
        </p:nvSpPr>
        <p:spPr/>
        <p:txBody>
          <a:bodyPr/>
          <a:lstStyle/>
          <a:p>
            <a:fld id="{4BB9E0FA-30D4-4744-B826-E01872D654E5}"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9200" y="1143000"/>
            <a:ext cx="3895725"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189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6278562"/>
          </a:xfrm>
        </p:spPr>
        <p:txBody>
          <a:bodyPr/>
          <a:lstStyle/>
          <a:p>
            <a:r>
              <a:rPr lang="en-IN" dirty="0" smtClean="0"/>
              <a:t>PREPARATIONS: Mother tincture prepared from the fresh leaves and dilutions.</a:t>
            </a:r>
            <a:br>
              <a:rPr lang="en-IN" dirty="0" smtClean="0"/>
            </a:br>
            <a:endParaRPr lang="en-IN" dirty="0"/>
          </a:p>
        </p:txBody>
      </p:sp>
      <p:sp>
        <p:nvSpPr>
          <p:cNvPr id="3" name="Date Placeholder 2"/>
          <p:cNvSpPr>
            <a:spLocks noGrp="1"/>
          </p:cNvSpPr>
          <p:nvPr>
            <p:ph type="dt" sz="half" idx="10"/>
          </p:nvPr>
        </p:nvSpPr>
        <p:spPr/>
        <p:txBody>
          <a:bodyPr/>
          <a:lstStyle/>
          <a:p>
            <a:fld id="{C1777B95-BC6E-4C3A-A581-AE8F9E3C0D7B}"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12290" name="Picture 2" descr="G:\PRESENTATIONSSS\mm\clematis\Clematis Erecta.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4200" y="1447800"/>
            <a:ext cx="1885950" cy="3257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458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IN" sz="3600" b="1" dirty="0" smtClean="0"/>
              <a:t>USES</a:t>
            </a:r>
            <a:r>
              <a:rPr lang="en-IN" sz="3600" b="1" dirty="0"/>
              <a:t/>
            </a:r>
            <a:br>
              <a:rPr lang="en-IN" sz="3600" b="1" dirty="0"/>
            </a:br>
            <a:r>
              <a:rPr lang="en-IN" sz="3600" dirty="0"/>
              <a:t>Clematis has been evaluated for its anti-inflammatory, cytotoxic, and antimicrobial effects</a:t>
            </a:r>
            <a:r>
              <a:rPr lang="en-IN" sz="3600" dirty="0" smtClean="0"/>
              <a:t>.</a:t>
            </a:r>
            <a:br>
              <a:rPr lang="en-IN" sz="3600" dirty="0" smtClean="0"/>
            </a:br>
            <a:r>
              <a:rPr lang="en-IN" sz="3600" dirty="0" smtClean="0"/>
              <a:t/>
            </a:r>
            <a:br>
              <a:rPr lang="en-IN" sz="3600" dirty="0" smtClean="0"/>
            </a:br>
            <a:r>
              <a:rPr lang="en-IN" sz="3600" dirty="0" smtClean="0"/>
              <a:t>PROTOANEMONIN – present in the fresh leaves, alkaloid responsible for the irritation of the skin.</a:t>
            </a:r>
            <a:br>
              <a:rPr lang="en-IN" sz="3600" dirty="0" smtClean="0"/>
            </a:br>
            <a:r>
              <a:rPr lang="en-IN" sz="3600" dirty="0"/>
              <a:t/>
            </a:r>
            <a:br>
              <a:rPr lang="en-IN" sz="3600" dirty="0"/>
            </a:br>
            <a:endParaRPr lang="en-IN" sz="36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E49275E8-46DD-4ED6-AFA3-8545DE51D90E}"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xmlns="" val="163270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p:spPr>
        <p:txBody>
          <a:bodyPr>
            <a:noAutofit/>
          </a:bodyPr>
          <a:lstStyle/>
          <a:p>
            <a:r>
              <a:rPr lang="en-IN" sz="3600" dirty="0">
                <a:latin typeface="Times New Roman" pitchFamily="18" charset="0"/>
                <a:cs typeface="Times New Roman" pitchFamily="18" charset="0"/>
              </a:rPr>
              <a:t>The leaves and flowers when </a:t>
            </a:r>
            <a:r>
              <a:rPr lang="en-IN" sz="3600" dirty="0">
                <a:solidFill>
                  <a:srgbClr val="FF0000"/>
                </a:solidFill>
                <a:latin typeface="Times New Roman" pitchFamily="18" charset="0"/>
                <a:cs typeface="Times New Roman" pitchFamily="18" charset="0"/>
              </a:rPr>
              <a:t>bruised irritate </a:t>
            </a:r>
            <a:r>
              <a:rPr lang="en-IN" sz="3600" dirty="0">
                <a:latin typeface="Times New Roman" pitchFamily="18" charset="0"/>
                <a:cs typeface="Times New Roman" pitchFamily="18" charset="0"/>
              </a:rPr>
              <a:t>the eyes and throat giving rise to a flow of tears and coughing; applied to the skin they produce </a:t>
            </a:r>
            <a:r>
              <a:rPr lang="en-IN" sz="3600" dirty="0">
                <a:solidFill>
                  <a:srgbClr val="FF0000"/>
                </a:solidFill>
                <a:latin typeface="Times New Roman" pitchFamily="18" charset="0"/>
                <a:cs typeface="Times New Roman" pitchFamily="18" charset="0"/>
              </a:rPr>
              <a:t>inflammation and </a:t>
            </a:r>
            <a:r>
              <a:rPr lang="en-IN" sz="3600" dirty="0" err="1" smtClean="0">
                <a:solidFill>
                  <a:srgbClr val="FF0000"/>
                </a:solidFill>
                <a:latin typeface="Times New Roman" pitchFamily="18" charset="0"/>
                <a:cs typeface="Times New Roman" pitchFamily="18" charset="0"/>
              </a:rPr>
              <a:t>vesication</a:t>
            </a:r>
            <a:r>
              <a:rPr lang="en-IN" sz="3600" dirty="0" smtClean="0">
                <a:latin typeface="Times New Roman" pitchFamily="18" charset="0"/>
                <a:cs typeface="Times New Roman" pitchFamily="18" charset="0"/>
              </a:rPr>
              <a:t>. They </a:t>
            </a:r>
            <a:r>
              <a:rPr lang="en-IN" sz="3600" dirty="0">
                <a:latin typeface="Times New Roman" pitchFamily="18" charset="0"/>
                <a:cs typeface="Times New Roman" pitchFamily="18" charset="0"/>
              </a:rPr>
              <a:t>are </a:t>
            </a:r>
            <a:r>
              <a:rPr lang="en-IN" sz="3600" dirty="0">
                <a:solidFill>
                  <a:srgbClr val="FF0000"/>
                </a:solidFill>
                <a:latin typeface="Times New Roman" pitchFamily="18" charset="0"/>
                <a:cs typeface="Times New Roman" pitchFamily="18" charset="0"/>
              </a:rPr>
              <a:t>diuretic</a:t>
            </a:r>
            <a:r>
              <a:rPr lang="en-IN" sz="3600" dirty="0">
                <a:latin typeface="Times New Roman" pitchFamily="18" charset="0"/>
                <a:cs typeface="Times New Roman" pitchFamily="18" charset="0"/>
              </a:rPr>
              <a:t> and </a:t>
            </a:r>
            <a:r>
              <a:rPr lang="en-IN" sz="3600" dirty="0">
                <a:solidFill>
                  <a:srgbClr val="FF0000"/>
                </a:solidFill>
                <a:latin typeface="Times New Roman" pitchFamily="18" charset="0"/>
                <a:cs typeface="Times New Roman" pitchFamily="18" charset="0"/>
              </a:rPr>
              <a:t>diaphoretic</a:t>
            </a:r>
            <a:r>
              <a:rPr lang="en-IN" sz="3600" dirty="0">
                <a:latin typeface="Times New Roman" pitchFamily="18" charset="0"/>
                <a:cs typeface="Times New Roman" pitchFamily="18" charset="0"/>
              </a:rPr>
              <a:t>, and are useful locally and internally in syphilitic, cancerous and other foul ulcers. Best suited to </a:t>
            </a:r>
            <a:r>
              <a:rPr lang="en-IN" sz="3600" dirty="0">
                <a:solidFill>
                  <a:srgbClr val="FF0000"/>
                </a:solidFill>
                <a:latin typeface="Times New Roman" pitchFamily="18" charset="0"/>
                <a:cs typeface="Times New Roman" pitchFamily="18" charset="0"/>
              </a:rPr>
              <a:t>fair people</a:t>
            </a:r>
            <a:r>
              <a:rPr lang="en-IN" sz="3600" dirty="0">
                <a:latin typeface="Times New Roman" pitchFamily="18" charset="0"/>
                <a:cs typeface="Times New Roman" pitchFamily="18" charset="0"/>
              </a:rPr>
              <a:t>, much used by homoeopathists for eye affections, gonorrhoeal symptoms and inflammatory conditions.</a:t>
            </a:r>
          </a:p>
        </p:txBody>
      </p:sp>
      <p:sp>
        <p:nvSpPr>
          <p:cNvPr id="3" name="Date Placeholder 2"/>
          <p:cNvSpPr>
            <a:spLocks noGrp="1"/>
          </p:cNvSpPr>
          <p:nvPr>
            <p:ph type="dt" sz="half" idx="10"/>
          </p:nvPr>
        </p:nvSpPr>
        <p:spPr/>
        <p:txBody>
          <a:bodyPr/>
          <a:lstStyle/>
          <a:p>
            <a:fld id="{9B36F3B6-AEC5-4881-A99D-E907CBD3A154}"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xmlns="" val="39314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6000" b="1" i="1" dirty="0" smtClean="0"/>
              <a:t/>
            </a:r>
            <a:br>
              <a:rPr lang="en-IN" sz="6000" b="1" i="1" dirty="0" smtClean="0"/>
            </a:br>
            <a:r>
              <a:rPr lang="en-IN" b="1" i="1" dirty="0" smtClean="0"/>
              <a:t>CLEMATIS ERECTA</a:t>
            </a:r>
            <a:br>
              <a:rPr lang="en-IN" b="1" i="1" dirty="0" smtClean="0"/>
            </a:br>
            <a:endParaRPr lang="en-IN" sz="6000" b="1" i="1" dirty="0"/>
          </a:p>
        </p:txBody>
      </p:sp>
      <p:sp>
        <p:nvSpPr>
          <p:cNvPr id="3" name="Content Placeholder 2"/>
          <p:cNvSpPr>
            <a:spLocks noGrp="1"/>
          </p:cNvSpPr>
          <p:nvPr>
            <p:ph idx="1"/>
          </p:nvPr>
        </p:nvSpPr>
        <p:spPr>
          <a:xfrm>
            <a:off x="228600" y="1143000"/>
            <a:ext cx="8915400" cy="5410200"/>
          </a:xfrm>
        </p:spPr>
        <p:txBody>
          <a:bodyPr>
            <a:normAutofit fontScale="92500" lnSpcReduction="10000"/>
          </a:bodyPr>
          <a:lstStyle/>
          <a:p>
            <a:pPr marL="0" indent="0">
              <a:buNone/>
            </a:pPr>
            <a:endParaRPr lang="en-IN" b="1" i="1" dirty="0" smtClean="0"/>
          </a:p>
          <a:p>
            <a:pPr marL="0" indent="0">
              <a:buNone/>
            </a:pPr>
            <a:r>
              <a:rPr lang="en-IN" sz="3500" dirty="0" smtClean="0">
                <a:latin typeface="Times New Roman" pitchFamily="18" charset="0"/>
                <a:cs typeface="Times New Roman" pitchFamily="18" charset="0"/>
              </a:rPr>
              <a:t>This is a good remedy for </a:t>
            </a:r>
            <a:r>
              <a:rPr lang="en-IN" sz="3500" dirty="0" err="1" smtClean="0">
                <a:solidFill>
                  <a:srgbClr val="FF0000"/>
                </a:solidFill>
                <a:latin typeface="Times New Roman" pitchFamily="18" charset="0"/>
                <a:cs typeface="Times New Roman" pitchFamily="18" charset="0"/>
              </a:rPr>
              <a:t>gonorrhœa</a:t>
            </a:r>
            <a:r>
              <a:rPr lang="en-IN" sz="3500" dirty="0" smtClean="0">
                <a:solidFill>
                  <a:srgbClr val="FF0000"/>
                </a:solidFill>
                <a:latin typeface="Times New Roman" pitchFamily="18" charset="0"/>
                <a:cs typeface="Times New Roman" pitchFamily="18" charset="0"/>
              </a:rPr>
              <a:t> </a:t>
            </a:r>
            <a:r>
              <a:rPr lang="en-IN" sz="3500" dirty="0" smtClean="0">
                <a:latin typeface="Times New Roman" pitchFamily="18" charset="0"/>
                <a:cs typeface="Times New Roman" pitchFamily="18" charset="0"/>
              </a:rPr>
              <a:t>when there are on account of slow or intermittent flow of urine indications of formation of </a:t>
            </a:r>
            <a:r>
              <a:rPr lang="en-IN" sz="3500" dirty="0" smtClean="0">
                <a:solidFill>
                  <a:srgbClr val="FF0000"/>
                </a:solidFill>
                <a:latin typeface="Times New Roman" pitchFamily="18" charset="0"/>
                <a:cs typeface="Times New Roman" pitchFamily="18" charset="0"/>
              </a:rPr>
              <a:t>a stricture</a:t>
            </a:r>
            <a:r>
              <a:rPr lang="en-IN" sz="3500" dirty="0" smtClean="0">
                <a:latin typeface="Times New Roman" pitchFamily="18" charset="0"/>
                <a:cs typeface="Times New Roman" pitchFamily="18" charset="0"/>
              </a:rPr>
              <a:t>, and will, if given early, often prevent it So much pain and suffering often necessitating operation for the relief of stricture has been experienced that everything possible should be done to avert it. In the first place the cauterization method, or fashionable local treatment, is responsible for nearly, if not quite, all strictures. </a:t>
            </a:r>
            <a:endParaRPr lang="en-IN" sz="35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4AB6155-312F-473A-A453-ADB7DD40D22A}" type="datetime1">
              <a:rPr lang="en-US" smtClean="0"/>
              <a:pPr/>
              <a:t>30-May-19</a:t>
            </a:fld>
            <a:endParaRPr lang="en-US"/>
          </a:p>
        </p:txBody>
      </p:sp>
      <p:sp>
        <p:nvSpPr>
          <p:cNvPr id="5" name="Footer Placeholder 4"/>
          <p:cNvSpPr>
            <a:spLocks noGrp="1"/>
          </p:cNvSpPr>
          <p:nvPr>
            <p:ph type="ftr" sz="quarter" idx="11"/>
          </p:nvPr>
        </p:nvSpPr>
        <p:spPr/>
        <p:txBody>
          <a:bodyPr/>
          <a:lstStyle/>
          <a:p>
            <a:r>
              <a:rPr lang="en-US" smtClean="0"/>
              <a:t>Dr.VINNIA ROSE K J</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xmlns="" val="204278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534400" cy="5791200"/>
          </a:xfrm>
        </p:spPr>
        <p:txBody>
          <a:bodyPr>
            <a:normAutofit/>
          </a:bodyPr>
          <a:lstStyle/>
          <a:p>
            <a:pPr marL="0" indent="0">
              <a:buNone/>
            </a:pPr>
            <a:r>
              <a:rPr lang="en-IN" dirty="0" smtClean="0">
                <a:latin typeface="Times New Roman" pitchFamily="18" charset="0"/>
                <a:cs typeface="Times New Roman" pitchFamily="18" charset="0"/>
              </a:rPr>
              <a:t>I </a:t>
            </a:r>
            <a:r>
              <a:rPr lang="en-IN" dirty="0">
                <a:latin typeface="Times New Roman" pitchFamily="18" charset="0"/>
                <a:cs typeface="Times New Roman" pitchFamily="18" charset="0"/>
              </a:rPr>
              <a:t>know that such practice is neither scientific nor curative in the remotest sense, and on the other hand I know that constitutional treatment alone is adequate to cure </a:t>
            </a:r>
            <a:r>
              <a:rPr lang="en-IN" dirty="0" smtClean="0">
                <a:latin typeface="Times New Roman" pitchFamily="18" charset="0"/>
                <a:cs typeface="Times New Roman" pitchFamily="18" charset="0"/>
              </a:rPr>
              <a:t>the </a:t>
            </a:r>
            <a:r>
              <a:rPr lang="en-IN" dirty="0">
                <a:latin typeface="Times New Roman" pitchFamily="18" charset="0"/>
                <a:cs typeface="Times New Roman" pitchFamily="18" charset="0"/>
              </a:rPr>
              <a:t>worst cases, and that in the shortest possible time. Another use for </a:t>
            </a:r>
            <a:r>
              <a:rPr lang="en-IN" b="1" i="1" dirty="0">
                <a:latin typeface="Times New Roman" pitchFamily="18" charset="0"/>
                <a:cs typeface="Times New Roman" pitchFamily="18" charset="0"/>
              </a:rPr>
              <a:t>Clematis</a:t>
            </a:r>
            <a:r>
              <a:rPr lang="en-IN" dirty="0">
                <a:latin typeface="Times New Roman" pitchFamily="18" charset="0"/>
                <a:cs typeface="Times New Roman" pitchFamily="18" charset="0"/>
              </a:rPr>
              <a:t> is for curing the </a:t>
            </a:r>
            <a:r>
              <a:rPr lang="en-IN" dirty="0" err="1">
                <a:solidFill>
                  <a:srgbClr val="FF0000"/>
                </a:solidFill>
                <a:latin typeface="Times New Roman" pitchFamily="18" charset="0"/>
                <a:cs typeface="Times New Roman" pitchFamily="18" charset="0"/>
              </a:rPr>
              <a:t>orchitis</a:t>
            </a:r>
            <a:r>
              <a:rPr lang="en-IN" dirty="0">
                <a:latin typeface="Times New Roman" pitchFamily="18" charset="0"/>
                <a:cs typeface="Times New Roman" pitchFamily="18" charset="0"/>
              </a:rPr>
              <a:t> arising from </a:t>
            </a:r>
            <a:r>
              <a:rPr lang="en-IN" dirty="0">
                <a:solidFill>
                  <a:srgbClr val="FF0000"/>
                </a:solidFill>
                <a:latin typeface="Times New Roman" pitchFamily="18" charset="0"/>
                <a:cs typeface="Times New Roman" pitchFamily="18" charset="0"/>
              </a:rPr>
              <a:t>the suppression of </a:t>
            </a:r>
            <a:r>
              <a:rPr lang="en-IN" dirty="0" err="1">
                <a:solidFill>
                  <a:srgbClr val="FF0000"/>
                </a:solidFill>
                <a:latin typeface="Times New Roman" pitchFamily="18" charset="0"/>
                <a:cs typeface="Times New Roman" pitchFamily="18" charset="0"/>
              </a:rPr>
              <a:t>gonorrhœa</a:t>
            </a:r>
            <a:r>
              <a:rPr lang="en-IN" dirty="0">
                <a:latin typeface="Times New Roman" pitchFamily="18" charset="0"/>
                <a:cs typeface="Times New Roman" pitchFamily="18" charset="0"/>
              </a:rPr>
              <a:t>, or when it may have extended to the </a:t>
            </a:r>
            <a:r>
              <a:rPr lang="en-IN" dirty="0">
                <a:solidFill>
                  <a:srgbClr val="FF0000"/>
                </a:solidFill>
                <a:latin typeface="Times New Roman" pitchFamily="18" charset="0"/>
                <a:cs typeface="Times New Roman" pitchFamily="18" charset="0"/>
              </a:rPr>
              <a:t>testicles</a:t>
            </a:r>
            <a:r>
              <a:rPr lang="en-IN" dirty="0">
                <a:latin typeface="Times New Roman" pitchFamily="18" charset="0"/>
                <a:cs typeface="Times New Roman" pitchFamily="18" charset="0"/>
              </a:rPr>
              <a:t> without such suppression, which latter condition seldom occurs.</a:t>
            </a:r>
          </a:p>
        </p:txBody>
      </p:sp>
      <p:sp>
        <p:nvSpPr>
          <p:cNvPr id="2" name="Date Placeholder 1"/>
          <p:cNvSpPr>
            <a:spLocks noGrp="1"/>
          </p:cNvSpPr>
          <p:nvPr>
            <p:ph type="dt" sz="half" idx="10"/>
          </p:nvPr>
        </p:nvSpPr>
        <p:spPr/>
        <p:txBody>
          <a:bodyPr/>
          <a:lstStyle/>
          <a:p>
            <a:fld id="{B19C32FF-5E7E-46C6-AE67-4E50F40D3C52}" type="datetime1">
              <a:rPr lang="en-US" smtClean="0"/>
              <a:pPr/>
              <a:t>30-May-19</a:t>
            </a:fld>
            <a:endParaRPr lang="en-US"/>
          </a:p>
        </p:txBody>
      </p:sp>
      <p:sp>
        <p:nvSpPr>
          <p:cNvPr id="4" name="Footer Placeholder 3"/>
          <p:cNvSpPr>
            <a:spLocks noGrp="1"/>
          </p:cNvSpPr>
          <p:nvPr>
            <p:ph type="ftr" sz="quarter" idx="11"/>
          </p:nvPr>
        </p:nvSpPr>
        <p:spPr/>
        <p:txBody>
          <a:bodyPr/>
          <a:lstStyle/>
          <a:p>
            <a:r>
              <a:rPr lang="en-US" smtClean="0"/>
              <a:t>Dr.VINNIA ROSE K J</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xmlns="" val="287768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0"/>
            <a:ext cx="8763000" cy="5867400"/>
          </a:xfrm>
        </p:spPr>
        <p:txBody>
          <a:bodyPr>
            <a:noAutofit/>
          </a:bodyPr>
          <a:lstStyle/>
          <a:p>
            <a:pPr algn="l"/>
            <a:r>
              <a:rPr lang="en-IN" dirty="0">
                <a:solidFill>
                  <a:schemeClr val="tx1"/>
                </a:solidFill>
                <a:latin typeface="Times New Roman" pitchFamily="18" charset="0"/>
                <a:cs typeface="Times New Roman" pitchFamily="18" charset="0"/>
              </a:rPr>
              <a:t>The testicle becomes greatly swollen, and if not promptly relieved becomes indurated and hard as a stone. I have cured this very promptly with </a:t>
            </a:r>
            <a:r>
              <a:rPr lang="en-IN" b="1" i="1" dirty="0">
                <a:solidFill>
                  <a:schemeClr val="tx1"/>
                </a:solidFill>
                <a:latin typeface="Times New Roman" pitchFamily="18" charset="0"/>
                <a:cs typeface="Times New Roman" pitchFamily="18" charset="0"/>
              </a:rPr>
              <a:t>Clematis. </a:t>
            </a:r>
            <a:r>
              <a:rPr lang="en-IN" b="1" i="1" dirty="0" err="1" smtClean="0">
                <a:solidFill>
                  <a:schemeClr val="tx1"/>
                </a:solidFill>
                <a:latin typeface="Times New Roman" pitchFamily="18" charset="0"/>
                <a:cs typeface="Times New Roman" pitchFamily="18" charset="0"/>
              </a:rPr>
              <a:t>Puls</a:t>
            </a: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is undoubtedly the remedy oftenest indicated in </a:t>
            </a:r>
            <a:r>
              <a:rPr lang="en-IN" dirty="0" err="1">
                <a:solidFill>
                  <a:srgbClr val="FF0000"/>
                </a:solidFill>
                <a:latin typeface="Times New Roman" pitchFamily="18" charset="0"/>
                <a:cs typeface="Times New Roman" pitchFamily="18" charset="0"/>
              </a:rPr>
              <a:t>orchitis</a:t>
            </a:r>
            <a:r>
              <a:rPr lang="en-IN" dirty="0">
                <a:solidFill>
                  <a:schemeClr val="tx1"/>
                </a:solidFill>
                <a:latin typeface="Times New Roman" pitchFamily="18" charset="0"/>
                <a:cs typeface="Times New Roman" pitchFamily="18" charset="0"/>
              </a:rPr>
              <a:t> from suppressed </a:t>
            </a:r>
            <a:r>
              <a:rPr lang="en-IN" dirty="0" err="1">
                <a:solidFill>
                  <a:schemeClr val="tx1"/>
                </a:solidFill>
                <a:latin typeface="Times New Roman" pitchFamily="18" charset="0"/>
                <a:cs typeface="Times New Roman" pitchFamily="18" charset="0"/>
              </a:rPr>
              <a:t>gonorrhœa</a:t>
            </a:r>
            <a:r>
              <a:rPr lang="en-IN" dirty="0">
                <a:solidFill>
                  <a:schemeClr val="tx1"/>
                </a:solidFill>
                <a:latin typeface="Times New Roman" pitchFamily="18" charset="0"/>
                <a:cs typeface="Times New Roman" pitchFamily="18" charset="0"/>
              </a:rPr>
              <a:t>, but if after it has reduced the pain and restored the </a:t>
            </a:r>
            <a:r>
              <a:rPr lang="en-IN" dirty="0">
                <a:solidFill>
                  <a:srgbClr val="FF0000"/>
                </a:solidFill>
                <a:latin typeface="Times New Roman" pitchFamily="18" charset="0"/>
                <a:cs typeface="Times New Roman" pitchFamily="18" charset="0"/>
              </a:rPr>
              <a:t>discharge it fails to reduce the swelling or induration</a:t>
            </a:r>
            <a:r>
              <a:rPr lang="en-IN" dirty="0">
                <a:solidFill>
                  <a:schemeClr val="tx1"/>
                </a:solidFill>
                <a:latin typeface="Times New Roman" pitchFamily="18" charset="0"/>
                <a:cs typeface="Times New Roman" pitchFamily="18" charset="0"/>
              </a:rPr>
              <a:t>, </a:t>
            </a:r>
            <a:r>
              <a:rPr lang="en-IN" b="1" i="1" dirty="0">
                <a:solidFill>
                  <a:schemeClr val="tx1"/>
                </a:solidFill>
                <a:latin typeface="Times New Roman" pitchFamily="18" charset="0"/>
                <a:cs typeface="Times New Roman" pitchFamily="18" charset="0"/>
              </a:rPr>
              <a:t>Clematis</a:t>
            </a:r>
            <a:r>
              <a:rPr lang="en-IN" dirty="0">
                <a:solidFill>
                  <a:schemeClr val="tx1"/>
                </a:solidFill>
                <a:latin typeface="Times New Roman" pitchFamily="18" charset="0"/>
                <a:cs typeface="Times New Roman" pitchFamily="18" charset="0"/>
              </a:rPr>
              <a:t> will do the rest. It has not disappointed me. </a:t>
            </a:r>
            <a:r>
              <a:rPr lang="en-IN" b="1" i="1" dirty="0">
                <a:solidFill>
                  <a:schemeClr val="tx1"/>
                </a:solidFill>
                <a:latin typeface="Times New Roman" pitchFamily="18" charset="0"/>
                <a:cs typeface="Times New Roman" pitchFamily="18" charset="0"/>
              </a:rPr>
              <a:t>Clematis</a:t>
            </a:r>
            <a:r>
              <a:rPr lang="en-IN" b="1" dirty="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has a symptom similar to </a:t>
            </a:r>
            <a:r>
              <a:rPr lang="en-IN" b="1" i="1" dirty="0" err="1">
                <a:solidFill>
                  <a:schemeClr val="tx1"/>
                </a:solidFill>
                <a:latin typeface="Times New Roman" pitchFamily="18" charset="0"/>
                <a:cs typeface="Times New Roman" pitchFamily="18" charset="0"/>
              </a:rPr>
              <a:t>Coffea</a:t>
            </a:r>
            <a:r>
              <a:rPr lang="en-IN" dirty="0">
                <a:solidFill>
                  <a:schemeClr val="tx1"/>
                </a:solidFill>
                <a:latin typeface="Times New Roman" pitchFamily="18" charset="0"/>
                <a:cs typeface="Times New Roman" pitchFamily="18" charset="0"/>
              </a:rPr>
              <a:t>, viz., "Toothache </a:t>
            </a:r>
            <a:r>
              <a:rPr lang="en-IN" dirty="0" smtClean="0">
                <a:solidFill>
                  <a:schemeClr val="tx1"/>
                </a:solidFill>
                <a:latin typeface="Times New Roman" pitchFamily="18" charset="0"/>
                <a:cs typeface="Times New Roman" pitchFamily="18" charset="0"/>
              </a:rPr>
              <a:t>&gt; </a:t>
            </a:r>
            <a:r>
              <a:rPr lang="en-IN" dirty="0">
                <a:solidFill>
                  <a:schemeClr val="tx1"/>
                </a:solidFill>
                <a:latin typeface="Times New Roman" pitchFamily="18" charset="0"/>
                <a:cs typeface="Times New Roman" pitchFamily="18" charset="0"/>
              </a:rPr>
              <a:t>by holding cold water in the mouth."</a:t>
            </a:r>
          </a:p>
        </p:txBody>
      </p:sp>
    </p:spTree>
    <p:extLst>
      <p:ext uri="{BB962C8B-B14F-4D97-AF65-F5344CB8AC3E}">
        <p14:creationId xmlns:p14="http://schemas.microsoft.com/office/powerpoint/2010/main" xmlns="" val="4088726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570</Words>
  <Application>Microsoft Office PowerPoint</Application>
  <PresentationFormat>On-screen Show (4:3)</PresentationFormat>
  <Paragraphs>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CLEMATIS  </vt:lpstr>
      <vt:lpstr>Slide 2</vt:lpstr>
      <vt:lpstr>Natural Order: Ranunculacea  Common Name: Upright Virgin’s Bower,  Clematis , Devil's-darning-needle , Old-man's Beard , Traveler's-joy , Vine Bower , Virgin's Bower , Woodbine , Umdlonzo (Zulu)  Habitat: Europe </vt:lpstr>
      <vt:lpstr>PREPARATIONS: Mother tincture prepared from the fresh leaves and dilutions. </vt:lpstr>
      <vt:lpstr>USES Clematis has been evaluated for its anti-inflammatory, cytotoxic, and antimicrobial effects.  PROTOANEMONIN – present in the fresh leaves, alkaloid responsible for the irritation of the skin.  </vt:lpstr>
      <vt:lpstr>The leaves and flowers when bruised irritate the eyes and throat giving rise to a flow of tears and coughing; applied to the skin they produce inflammation and vesication. They are diuretic and diaphoretic, and are useful locally and internally in syphilitic, cancerous and other foul ulcers. Best suited to fair people, much used by homoeopathists for eye affections, gonorrhoeal symptoms and inflammatory conditions.</vt:lpstr>
      <vt:lpstr> CLEMATIS ERECTA </vt:lpstr>
      <vt:lpstr>Slide 8</vt:lpstr>
      <vt:lpstr>Slide 9</vt:lpstr>
      <vt:lpstr>Scrofulous, rheumatic, gonorrhœal, and syphilitic patients. Acts especially on skin, glands and genito-urinary organs, especially testicles. A remedy of much importance in disturbances of sleep, and neuralgic pains in various parts. Many of these pains are relieved by perspiration. Muscles relaxed or twitching. Great emaciation. Great sleepiness. Distant pulsation in whole body.</vt:lpstr>
      <vt:lpstr>HEAD. Boring pain in temples. Confused feeling; better in open air. Eruption on occiput at base of hair, moist, pustular sensitive, itching.       </vt:lpstr>
      <vt:lpstr>EYES. Heat in eyes and sensitive to          air; must close them. Chronic blepharitis, with sore and swollen meibomain glands. Iritis, great sensitiveness to cold. Flickering before eyes. Pustular conjunctivitis, with tinea capitis; eyes inflamed              and protruding. </vt:lpstr>
      <vt:lpstr>EARS Burning pain in exterior of the ear. Tinkling in the ear. Ringing as , from bells in the ear.</vt:lpstr>
      <vt:lpstr>NOSE Purulent pimples, painful on being touched at the root, and on the point of the nose. Fluent coryza, with abundant secretion of mucus, streaked with blood.</vt:lpstr>
      <vt:lpstr>FACE. White blisters on face and nose, as if burned by sun. Swelling of submaxillary glands, with hard tubercles, throbbing, aggravated on being touched. Pain in right side of face to eye, ear and temple; better, holding cold water in mouth.       </vt:lpstr>
      <vt:lpstr>TEETH. Toothache; worse, at night and from tobacco. Teeth feel too long. MOUTH Dryness of tongue in the morning. Small blisters on the tongue and in the throat, which soon become ulcers.       </vt:lpstr>
      <vt:lpstr>STOMACH. After eating, weakness in all limbs and pulsation in arteries. </vt:lpstr>
      <vt:lpstr>MALE. Ilio-scrotal neuralgia. Testicles indurated with bruised feeling. Swelling of scrotum (Orchitis). Right half only. Troubles from suppressed gonorrhœa. Violent erections with stitches in urethra. Testicles hang heavy or retracted, with pain along spermatic cord; worse, right side.       </vt:lpstr>
      <vt:lpstr>URINARY. Tingling in urethra lasting some time after urinating. Frequent, scanty urination; burning at orifice. Interrupted flow. Urethra feels constricted. Urine emitted drop by drop. Inability to pass all the urine; dribbling after urinating. Pain worse at night, pain along the spermatic cord. Commencing stricture.</vt:lpstr>
      <vt:lpstr>SKIN. Red, burning, vesicular, scaly, scabby. Itches terribly; worse, washing in cold water; worse face and hands and scalp around occiput. Glands hot, painful, swollen; worse inguinal glands. Glandular indurations and tumours              of breast. Varicose ulcers.       </vt:lpstr>
      <vt:lpstr>MODALITIES. Better, in open air.  Worse, at night, and warmth     of bed (washing in cold water);  new moon--(monthly aggravation).              </vt:lpstr>
      <vt:lpstr>RELATIONSHIP. Compare: Clematis vitalba (varicose and other ulcers); Sil; Staph; Petrol; Oleand; Sarsap; Canth; Phos ac; Pulsat.  Antidotes: Bryon; Camph. Dose.--Third to thirtieth potency.   </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New</cp:lastModifiedBy>
  <cp:revision>20</cp:revision>
  <dcterms:created xsi:type="dcterms:W3CDTF">2006-08-16T00:00:00Z</dcterms:created>
  <dcterms:modified xsi:type="dcterms:W3CDTF">2019-05-30T06:42:29Z</dcterms:modified>
</cp:coreProperties>
</file>