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B24E-B0C8-4D48-B9D3-5AD95979433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27E46-1C1F-40D9-BC3A-9D099586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9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C0792-A84C-4B64-9124-D941E7E8B748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86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8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21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8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3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5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3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0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2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0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4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6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FA7B24-8C88-454B-BEEE-88749EB232B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DA19F2-95B2-4BCF-9322-680E0B33E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6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54301" y="1870842"/>
            <a:ext cx="5827713" cy="218046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97821"/>
            <a:ext cx="4351283" cy="15045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DR.R.S.GOPIKA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DEPT OF PATHOLOGY AND MICROBIOLOGY </a:t>
            </a:r>
          </a:p>
          <a:p>
            <a:pPr>
              <a:defRPr/>
            </a:pP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SKHMC</a:t>
            </a:r>
          </a:p>
        </p:txBody>
      </p:sp>
    </p:spTree>
    <p:extLst>
      <p:ext uri="{BB962C8B-B14F-4D97-AF65-F5344CB8AC3E}">
        <p14:creationId xmlns:p14="http://schemas.microsoft.com/office/powerpoint/2010/main" val="186191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Cooked meat media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8610600" cy="49530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Before inoculation RCM/CMB medium is boiled to make it oxygen free.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inoculation it is covered with a layer of sterile liquid paraffin oil to prevent entry of oxygen in the medium.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ingredients present in the medium help to maintain the anaerobic environment. </a:t>
            </a: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2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Robertson’s cooked meat medium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19263"/>
            <a:ext cx="8458200" cy="4411662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48 hrs – small amount of growth.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Turbidity with small amount of gas.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 is not digested or  slight digestion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and blackening of meat due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containing amino acid.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Unpleasant slightly pungent smell.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5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Resistance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600200"/>
            <a:ext cx="8461375" cy="51054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tetani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spores remain viable in soil for many years. 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spores of some strains are resistant to boiling in water for up to 3 hours.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killed by autoclaving at 121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for 15 minutes.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resist to 5% phenol for 10 hours or more.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Vegetative cells of </a:t>
            </a:r>
            <a:r>
              <a:rPr lang="cs-CZ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tetani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heat-labile. </a:t>
            </a:r>
          </a:p>
          <a:p>
            <a:pPr>
              <a:buFont typeface="Wingdings 3" charset="2"/>
              <a:buChar char=""/>
              <a:defRPr/>
            </a:pP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0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Antigen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1600200"/>
            <a:ext cx="8613775" cy="4495800"/>
          </a:xfr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cs-CZ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tetani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strains share a common somatic (O) antigen.</a:t>
            </a:r>
          </a:p>
          <a:p>
            <a:pPr>
              <a:buFont typeface="Wingdings 3" charset="2"/>
              <a:buChar char=""/>
              <a:defRPr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10 types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(I-X) 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cs-CZ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tetani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 be distinquished by specific flagellar (H) antigens.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Antigenic types I and III most often cause tetanus in humans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 VI of CI.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a non-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flagellar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strain which is only one non-motile strain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All types produce the same toxin which is pharmacologically and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antigenically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identical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8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Toxins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produces two types of toxins: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 3" charset="2"/>
              <a:buChar char=""/>
              <a:defRPr/>
            </a:pPr>
            <a:r>
              <a:rPr lang="en-US" sz="2800" b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Tetanolysin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2">
              <a:buNone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which causes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RBCs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heat and oxygen labile.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 3" charset="2"/>
              <a:buChar char=""/>
              <a:defRPr/>
            </a:pPr>
            <a:r>
              <a:rPr lang="en-US" sz="2800" b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Tetanospasmin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None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is neurotoxin and essential pathogenic product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11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Neurotoxin 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Vegetative cells produce tetanospasmin during the stationary phase and release it mainly when they lyse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Tetanospasmin is a heat-labile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,is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destroyed at 65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5min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by intestinal proteases.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mice is 0.0001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human lethal dose is 2.5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/Kg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toxin interferes with the release of inhibitor neurotransmitters, Leading to muscle contraction and spasm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3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Tetanospasmin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transport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initially binds to peripheral nerve terminals.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transported within the axon and across synaptic junctions until it reaches the central nervous system.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it becomes rapidly fixed to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gangliosides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inhibitory motor nerve endings, and is taken up into the axon by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endocytosis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5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Action of tetanospasmin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1600200"/>
            <a:ext cx="8613775" cy="4495800"/>
          </a:xfrm>
        </p:spPr>
        <p:txBody>
          <a:bodyPr rtlCol="0">
            <a:no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block the release of inhibitory neurotransmitters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gamma-amino butyric acid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across the synaptic cleft, which is required to check the nervous impulse.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nervous impulses cannot be checked by normal inhibitory mechanisms, it produces the generalized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muscular spasms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characteristic of tetanus. </a:t>
            </a:r>
          </a:p>
        </p:txBody>
      </p:sp>
    </p:spTree>
    <p:extLst>
      <p:ext uri="{BB962C8B-B14F-4D97-AF65-F5344CB8AC3E}">
        <p14:creationId xmlns:p14="http://schemas.microsoft.com/office/powerpoint/2010/main" val="141781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Dept.Of Pathology\Desktop\Mechanism_of_action_of_tetanospasmin (1)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685800"/>
            <a:ext cx="5334000" cy="5481638"/>
          </a:xfrm>
          <a:noFill/>
        </p:spPr>
      </p:pic>
    </p:spTree>
    <p:extLst>
      <p:ext uri="{BB962C8B-B14F-4D97-AF65-F5344CB8AC3E}">
        <p14:creationId xmlns:p14="http://schemas.microsoft.com/office/powerpoint/2010/main" val="1697099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Pathogenesis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60198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        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    enters body through a wound </a:t>
            </a:r>
          </a:p>
          <a:p>
            <a:pPr>
              <a:buNone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the spores germinate and produce toxins.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toxins disseminated via blood and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lymphatics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>
              <a:buNone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Toxins act at peripheral motor end plates, spinal cord, and brain, and in the sympathetic nervous system. </a:t>
            </a:r>
          </a:p>
          <a:p>
            <a:pPr>
              <a:buNone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interferes with the release of inhibitor neurotransmitters</a:t>
            </a: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Leading to muscle contraction and spasm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486400" y="1676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486400" y="2514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486400" y="3429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486400" y="46482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562600" y="54864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5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477000" cy="1905000"/>
          </a:xfrm>
        </p:spPr>
        <p:txBody>
          <a:bodyPr rtlCol="0"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CLOSTRIDIUM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3654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Pathogenesis….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algn="just"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Spores germinate    toxin    motor nerve endings   along the motor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neurones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peripheral nerve to the anterior horn cells             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tetanus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 charset="2"/>
              <a:buChar char=""/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Ascending tetanus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when toxins spreads upwards along the spinal cord towards C.N.S. Gives generalized spasms.</a:t>
            </a:r>
          </a:p>
          <a:p>
            <a:pPr algn="just"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IP -10-14 days 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05400" y="1981200"/>
            <a:ext cx="3048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553200" y="1981200"/>
            <a:ext cx="3810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981200" y="2438400"/>
            <a:ext cx="3810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172200" y="28194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8686800" cy="51054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affecting the muscles at site of infection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Cephalic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following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media and affecting the cranial nerves. </a:t>
            </a:r>
          </a:p>
          <a:p>
            <a:pPr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Generalized tetanus: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most common (80%)</a:t>
            </a:r>
          </a:p>
          <a:p>
            <a:pPr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neonatal tetanus: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generalized form, in non-immunized mother, via the umbilical cord stump in developing countries.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99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cs typeface="Times New Roman" charset="0"/>
              </a:rPr>
              <a:t>Localized tetanus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10000"/>
              </a:lnSpc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remains confined to the muscles at the site of primary wound and infection.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a good prognosis.</a:t>
            </a:r>
          </a:p>
          <a:p>
            <a:pPr>
              <a:lnSpc>
                <a:spcPct val="110000"/>
              </a:lnSpc>
              <a:buNone/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Another variant of localized tetanus is so called cephalic tetanus. The incubation of this variant is very short and its prognosis is considerably poor.</a:t>
            </a:r>
          </a:p>
        </p:txBody>
      </p:sp>
    </p:spTree>
    <p:extLst>
      <p:ext uri="{BB962C8B-B14F-4D97-AF65-F5344CB8AC3E}">
        <p14:creationId xmlns:p14="http://schemas.microsoft.com/office/powerpoint/2010/main" val="1543477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cs typeface="Times New Roman" charset="0"/>
              </a:rPr>
              <a:t>Symptoms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of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cs typeface="Times New Roman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charset="0"/>
              </a:rPr>
              <a:t>generalized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cs typeface="Times New Roman" charset="0"/>
              </a:rPr>
              <a:t>tetan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us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8610600" cy="5029200"/>
          </a:xfrm>
        </p:spPr>
        <p:txBody>
          <a:bodyPr rtlCol="0">
            <a:normAutofit/>
          </a:bodyPr>
          <a:lstStyle/>
          <a:p>
            <a:pPr algn="just"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Incubation period -3 to 21 days</a:t>
            </a:r>
          </a:p>
          <a:p>
            <a:pPr algn="just"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Early symptom is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trismus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(lock jaw) – spasms of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masseter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muscle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Elevated temperature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sweating, hypertension.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Risus sardonicus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which trismus is combined with facial spasm.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severe cases, spasms of the back muscles produce the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opisthotonus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patients are fully conscious, and pain may be very intensive.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97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Dept.Of Pathology\Desktop\download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1"/>
            <a:ext cx="255270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Risus sardonicus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09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381001"/>
            <a:ext cx="35306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opisthotonus</a:t>
            </a:r>
            <a:r>
              <a:rPr lang="cs-CZ" sz="4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400" dirty="0">
              <a:latin typeface="Arial" charset="0"/>
            </a:endParaRPr>
          </a:p>
        </p:txBody>
      </p:sp>
      <p:pic>
        <p:nvPicPr>
          <p:cNvPr id="30723" name="Picture 5" descr="C:\Users\Dept.Of Pathology\Desktop\download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55626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5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cs typeface="Times New Roman" charset="0"/>
              </a:rPr>
              <a:t>Symptoms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of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cs typeface="Times New Roman" charset="0"/>
              </a:rPr>
              <a:t> tetan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us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 later stages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8839200" cy="48768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temperature is usually present.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Tachycardia.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Breathlesness and cyanosis are expressed when the respiratory muscles are affected by spasms.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Laryngospasms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severe cases violent spasms will last for few seconds to 3-4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convulsions appear soon after the initial symptoms, it is very serious.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fatal cases death results from respiratory or circulatory failures.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03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Tetanus of newborns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tetanus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neonatorum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8915400" cy="41148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Tetanus of newborns follows infections of the umbilical stump.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birth under unhygienic conditions.</a:t>
            </a:r>
          </a:p>
          <a:p>
            <a:pPr algn="just">
              <a:buFont typeface="Wingdings 3" charset="2"/>
              <a:buChar char="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81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Lab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diagnosis of tetanus depends primarily upon the clinical manifestation of tetanus including muscle spasm and rigidity.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Specimen: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Wound exudates using capillary tube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blood agar and incubated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anaerobically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Growth appears as a fine spreading film.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Gram stain</a:t>
            </a:r>
          </a:p>
          <a:p>
            <a:pPr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41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543800" cy="8382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Ospe 1</a:t>
            </a:r>
            <a:r>
              <a:rPr lang="en-US" smtClean="0"/>
              <a:t>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7925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5 year boy was brought to outpatient department complaining of fever and sore throat. On examination his temp. was 38.5°C, the tonsil area and pharynx were obviously inflammed with some foci of pus.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differential diagnosis?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investigation should be done?</a:t>
            </a:r>
          </a:p>
        </p:txBody>
      </p:sp>
    </p:spTree>
    <p:extLst>
      <p:ext uri="{BB962C8B-B14F-4D97-AF65-F5344CB8AC3E}">
        <p14:creationId xmlns:p14="http://schemas.microsoft.com/office/powerpoint/2010/main" val="92493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CLOSTRIDIUM</a:t>
            </a:r>
          </a:p>
        </p:txBody>
      </p:sp>
      <p:sp>
        <p:nvSpPr>
          <p:cNvPr id="94211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Anaerobic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Sporing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Diameter of the spore is larger than the cell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Kloster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-  spindle</a:t>
            </a: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85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Osce -2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676400" y="1719263"/>
            <a:ext cx="8534400" cy="4411662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28 Year Old Female after an accident ,presented with a sudden onset of fever, right sided chest pain and productive cough of purulent sputum. </a:t>
            </a:r>
          </a:p>
          <a:p>
            <a:pPr>
              <a:buFont typeface="Wingdings 3" charset="2"/>
              <a:buChar char=""/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examination her temperature was 39 °C. </a:t>
            </a:r>
          </a:p>
          <a:p>
            <a:pPr>
              <a:buFont typeface="Wingdings 3" charset="2"/>
              <a:buChar char=""/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were Rhonci and dullness on the right side of the chest X-ray showed massive consolidation on the right side of the chest.</a:t>
            </a:r>
          </a:p>
          <a:p>
            <a:pPr>
              <a:buFont typeface="Wingdings 3" charset="2"/>
              <a:buChar char=""/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investigation should be done?</a:t>
            </a:r>
          </a:p>
          <a:p>
            <a:pPr>
              <a:buFont typeface="Wingdings 3" charset="2"/>
              <a:buChar char=""/>
              <a:defRPr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differential diagnosis?</a:t>
            </a:r>
          </a:p>
        </p:txBody>
      </p:sp>
    </p:spTree>
    <p:extLst>
      <p:ext uri="{BB962C8B-B14F-4D97-AF65-F5344CB8AC3E}">
        <p14:creationId xmlns:p14="http://schemas.microsoft.com/office/powerpoint/2010/main" val="2608280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Osce -3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5 year-old boy attended to the OP complaining of sore throat , fever (38.5°C), and a noticed pharyngeal pseudomembrane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differential diagnosis? </a:t>
            </a:r>
          </a:p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investigation should be done ?</a:t>
            </a:r>
          </a:p>
        </p:txBody>
      </p:sp>
    </p:spTree>
    <p:extLst>
      <p:ext uri="{BB962C8B-B14F-4D97-AF65-F5344CB8AC3E}">
        <p14:creationId xmlns:p14="http://schemas.microsoft.com/office/powerpoint/2010/main" val="2124980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7239000" cy="2362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sz="8800" i="1" dirty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C. botulinum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32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Morphology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Rods with rounded ends.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4-6 x .9 µm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Spores oval at or near ends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Peritrichate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Sluggishly motile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capsulated.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8916" name="Picture 2" descr="C:\Users\user\Desktop\Clostridium%20botulinum%20sp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102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Cultural characters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Anaerobic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35ºC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-Irregularly round 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fimbriated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edges , 3mm.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2" descr="C:\Users\user\Desktop\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26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Resistance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9144000" cy="44958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Spores are highly heat resistant ,withstand 100º C 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for 3-5 hrs.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Heat resistance is reduced by acid pH or high salt 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concentrations</a:t>
            </a:r>
          </a:p>
          <a:p>
            <a:pPr>
              <a:buFont typeface="Wingdings 3" charset="2"/>
              <a:buChar char="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91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cs typeface="Times New Roman" panose="02020603050405020304" pitchFamily="18" charset="0"/>
              </a:rPr>
              <a:t>Botulinal toxins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600200"/>
            <a:ext cx="8537575" cy="52578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Botulinal toxins are among the most poisonous natural substances known.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Seven main types of </a:t>
            </a:r>
            <a:r>
              <a:rPr lang="cs-CZ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botulinum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designated A-G produce antigenically distinct toxins with pharmacologically identical actions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Released during growth and autolysis of bacteria.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principle cause for human disease A,B,E &amp;F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Toxin is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neurotoxic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protein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Destroyed by heating at 100C for 20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96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Toxin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1054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A,B	- Variety of foods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	- Fish products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	- in birds-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Limberneck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/Avian Botulism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	- botulism in mammals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LD -  for man – 0.1 -1 µg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Released as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protoxin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proteases of the host – active form .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4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4873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Pathogenesis-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action of </a:t>
            </a:r>
            <a:r>
              <a:rPr lang="cs-CZ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Botulinal toxin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0"/>
            <a:ext cx="8229600" cy="5562600"/>
          </a:xfrm>
        </p:spPr>
        <p:txBody>
          <a:bodyPr rtlCol="0">
            <a:normAutofit/>
          </a:bodyPr>
          <a:lstStyle/>
          <a:p>
            <a:pPr marL="514350" indent="-514350" algn="ctr"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Food-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Protoxin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intestinal   Proteases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 algn="ctr"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Active form- 0.01%  absorbed</a:t>
            </a:r>
          </a:p>
          <a:p>
            <a:pPr marL="514350" indent="-514350">
              <a:buNone/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duodenum and jejunum </a:t>
            </a:r>
          </a:p>
          <a:p>
            <a:pPr marL="514350" indent="-514350" algn="ctr"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blood stream </a:t>
            </a:r>
          </a:p>
          <a:p>
            <a:pPr marL="514350" indent="-514350" algn="ctr">
              <a:buNone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peripheral neuromuscular synapses.</a:t>
            </a:r>
          </a:p>
          <a:p>
            <a:pPr marL="514350" indent="-514350" algn="ctr">
              <a:buNone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blocks the release of the neurotransmitter acetylcholine</a:t>
            </a:r>
          </a:p>
          <a:p>
            <a:pPr marL="514350" indent="-514350" algn="ctr">
              <a:buNone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flaccid paralysis.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43600" y="12954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943600" y="22860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943600" y="3124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4191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943600" y="52578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08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Transmitted in three ways: </a:t>
            </a:r>
          </a:p>
          <a:p>
            <a:pPr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Food or water - toxin contamination.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Wound infected with C.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Botulinum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Ingestion of C.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botulinum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3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 are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commensals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animal &amp; human gut which invade the blood and tissue when host die and initiate the decomposition of the dead body.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Causes diseases such as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gas gangrene,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tetanus,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botulism &amp;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pseudo-membranous colitis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producing toxins which attack the neurons pathways.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2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Pathogenicity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an infection.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Botulism is an intoxication resulting from the ingestion of food in which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C.botulinum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has produced toxin.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 borne botulism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Infant botulism</a:t>
            </a:r>
          </a:p>
          <a:p>
            <a:pPr algn="ctr">
              <a:buNone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Wound botulism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41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 borne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Botulism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Botulism is a severe, often fatal, form of food poisoning characterized by pronounced neurotoxic efects. 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preformed toxin in the food is absorbed from the intestinal tract.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Although it is protein, it is not inactivated by the intestinal proteolytic enzymes.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 incubation period is 10 – 12 hours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cs-CZ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92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Clinical presentation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600200"/>
            <a:ext cx="8766175" cy="52578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Descending symmetrical paralysis beginning with cranial nerve involvement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Onset begins with blurry vision, followed by ocular  muscle paralysis,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dry mouth and difficulty in swallowing and speaking.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Respiratory paralysis occur in severe cases.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Mental status in unaffected.</a:t>
            </a: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Incubation is shortest for type E strain (hours), longest for type A strains (up to 10 days), and is inversely proportional to the quantity of toxin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66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Wound botulism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8006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Wound botulism (types A or B)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follow </a:t>
            </a:r>
            <a:r>
              <a:rPr lang="cs-CZ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botulinum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entry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drug abuser injection site, surgical or traumatic wounds.</a:t>
            </a:r>
          </a:p>
          <a:p>
            <a:pPr>
              <a:buFont typeface="Wingdings 3" charset="2"/>
              <a:buChar char=""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64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INFANT BOTULISM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600200"/>
            <a:ext cx="8461375" cy="49530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 than 6 months old children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Floppy child syndrome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Associated with ingestion of honey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Honey has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endospores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it naturally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bees pick up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endospores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from the flowers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Immature intestinal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microflora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infants leads to infant botulism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diagnosis is confirmed by the detection of the organism or its toxin in the infant’s stool</a:t>
            </a:r>
          </a:p>
          <a:p>
            <a:pPr>
              <a:buFont typeface="Wingdings 3" charset="2"/>
              <a:buChar char="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55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INFANT BOTULISM</a:t>
            </a:r>
            <a:endParaRPr lang="en-US" dirty="0"/>
          </a:p>
        </p:txBody>
      </p:sp>
      <p:pic>
        <p:nvPicPr>
          <p:cNvPr id="51203" name="Picture 3" descr="C:\Users\Dept.Of Pathology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828800"/>
            <a:ext cx="63246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2030207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Dept.Of Pathology\Desktop\Floppy-Baby-Syndro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752600"/>
            <a:ext cx="6705600" cy="3200400"/>
          </a:xfrm>
        </p:spPr>
      </p:pic>
    </p:spTree>
    <p:extLst>
      <p:ext uri="{BB962C8B-B14F-4D97-AF65-F5344CB8AC3E}">
        <p14:creationId xmlns:p14="http://schemas.microsoft.com/office/powerpoint/2010/main" val="1435355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Symptoms of botulism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 rtlCol="0">
            <a:normAutofit fontScale="625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appear between 3 to 30 days after an infant consumes the spores.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Constipation is often the first sign of botulism that parents notice</a:t>
            </a:r>
          </a:p>
          <a:p>
            <a:pPr>
              <a:buNone/>
              <a:defRPr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  <a:defRPr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Other symptoms can include:</a:t>
            </a:r>
          </a:p>
          <a:p>
            <a:pPr>
              <a:buFont typeface="Wingdings 3" charset="2"/>
              <a:buChar char=""/>
              <a:defRPr/>
            </a:pPr>
            <a:endParaRPr lang="en-US" sz="33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flat facial expression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poor feeding (weak sucking)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weak cry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decreased movement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trouble swallowing with excessive drooling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muscle weakness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breathing problems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6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solidFill>
                  <a:srgbClr val="7030A0"/>
                </a:solidFill>
              </a:rPr>
              <a:t>Clostridium septicum</a:t>
            </a:r>
            <a:endParaRPr lang="en-US" smtClean="0">
              <a:solidFill>
                <a:srgbClr val="7030A0"/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terminal or sub-terminal spore causes them to appear like drumstick. </a:t>
            </a: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peritrichous flagellae.</a:t>
            </a: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BA- 3mm,48 hrs, circular with filamentous border.</a:t>
            </a:r>
          </a:p>
        </p:txBody>
      </p:sp>
    </p:spTree>
    <p:extLst>
      <p:ext uri="{BB962C8B-B14F-4D97-AF65-F5344CB8AC3E}">
        <p14:creationId xmlns:p14="http://schemas.microsoft.com/office/powerpoint/2010/main" val="572600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pathogenesis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septicum is highly pathogenic in humans because they produce a variety of toxins. </a:t>
            </a:r>
          </a:p>
          <a:p>
            <a:pPr>
              <a:buFont typeface="Wingdings 3" charset="2"/>
              <a:buChar char=""/>
              <a:defRPr/>
            </a:pP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alpha toxin, a potent toxin responsible for non-traumatic gas gangrene.</a:t>
            </a:r>
          </a:p>
          <a:p>
            <a:pPr>
              <a:buFont typeface="Wingdings 3" charset="2"/>
              <a:buChar char=""/>
              <a:defRPr/>
            </a:pP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malignancy (colon carcinoma, leukemia, and breast carcinoma), pericarditis, and mycotic aneurysm. </a:t>
            </a:r>
          </a:p>
          <a:p>
            <a:pPr>
              <a:buFont typeface="Wingdings 3" charset="2"/>
              <a:buChar char=""/>
              <a:defRPr/>
            </a:pP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precise mechanisms are unknown. </a:t>
            </a:r>
          </a:p>
        </p:txBody>
      </p:sp>
    </p:spTree>
    <p:extLst>
      <p:ext uri="{BB962C8B-B14F-4D97-AF65-F5344CB8AC3E}">
        <p14:creationId xmlns:p14="http://schemas.microsoft.com/office/powerpoint/2010/main" val="279484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Classification based on the type of disease produced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.  Tetanus  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Cl.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   Gas gangrene</a:t>
            </a:r>
          </a:p>
          <a:p>
            <a:pPr lvl="1">
              <a:buNone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Established      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Cl.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perfringens</a:t>
            </a:r>
            <a:endParaRPr lang="en-US" sz="32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  <a:defRPr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    Cl.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septicum</a:t>
            </a:r>
            <a:endParaRPr lang="en-US" sz="32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  <a:defRPr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    Cl.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novyi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Less pathogenic 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Cl.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histolyticum</a:t>
            </a:r>
            <a:endParaRPr lang="en-US" sz="32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  <a:defRPr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      Cl.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fallax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21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Ospe – gram positive bacterias 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Identify the organism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Explain its morphological features </a:t>
            </a:r>
          </a:p>
        </p:txBody>
      </p:sp>
      <p:pic>
        <p:nvPicPr>
          <p:cNvPr id="56324" name="Picture 2" descr="C:\Users\Dept.Of Pathology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1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792162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                          2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403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Identify the organism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by noting the colony morphology </a:t>
            </a:r>
          </a:p>
          <a:p>
            <a:endParaRPr lang="en-US" smtClean="0"/>
          </a:p>
        </p:txBody>
      </p:sp>
      <p:pic>
        <p:nvPicPr>
          <p:cNvPr id="57348" name="Picture 3" descr="C:\Documents and Settings\Administrator\Desktop\b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5029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44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792162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3. </a:t>
            </a:r>
          </a:p>
        </p:txBody>
      </p:sp>
      <p:pic>
        <p:nvPicPr>
          <p:cNvPr id="58371" name="Picture 6" descr="C:\Users\Dept.Of Pathology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8014" y="3468689"/>
            <a:ext cx="1781175" cy="1266825"/>
          </a:xfrm>
          <a:noFill/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981200" y="10668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lesion 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name the condition 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causative organism  responsible for it . 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652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543800" cy="7620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                          4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11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Identify the organism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Explain its morphological features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Name the Special Stain used </a:t>
            </a:r>
          </a:p>
        </p:txBody>
      </p:sp>
      <p:pic>
        <p:nvPicPr>
          <p:cNvPr id="59396" name="Picture 2" descr="C:\Users\user\Desktop\missi\c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571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73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7543800" cy="1020763"/>
          </a:xfrm>
        </p:spPr>
        <p:txBody>
          <a:bodyPr/>
          <a:lstStyle/>
          <a:p>
            <a:r>
              <a:rPr lang="en-US" smtClean="0"/>
              <a:t>                         </a:t>
            </a:r>
            <a:r>
              <a:rPr lang="en-US" smtClean="0">
                <a:solidFill>
                  <a:srgbClr val="FF0000"/>
                </a:solidFill>
              </a:rPr>
              <a:t>4. 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524000" y="1447801"/>
            <a:ext cx="8686800" cy="46831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lesion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name the condition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causative organism  responsible for it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mtClean="0"/>
          </a:p>
        </p:txBody>
      </p:sp>
      <p:pic>
        <p:nvPicPr>
          <p:cNvPr id="60420" name="Picture 2" descr="C:\Users\sys-1\Desktop\Dirty_white_pseudomembrane_classically_seen_in_diphtheria_2013-07-06_11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75000"/>
            <a:ext cx="27940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2841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5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944562"/>
          </a:xfrm>
        </p:spPr>
        <p:txBody>
          <a:bodyPr/>
          <a:lstStyle/>
          <a:p>
            <a:r>
              <a:rPr lang="en-US" smtClean="0"/>
              <a:t>                          </a:t>
            </a:r>
            <a:r>
              <a:rPr lang="en-US" smtClean="0">
                <a:solidFill>
                  <a:srgbClr val="FF0000"/>
                </a:solidFill>
              </a:rPr>
              <a:t>5 </a:t>
            </a:r>
          </a:p>
        </p:txBody>
      </p:sp>
      <p:pic>
        <p:nvPicPr>
          <p:cNvPr id="61443" name="Picture 2" descr="Image result for elek's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6076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2286000"/>
            <a:ext cx="6629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2590800" y="1905001"/>
            <a:ext cx="579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 test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importance </a:t>
            </a:r>
          </a:p>
        </p:txBody>
      </p:sp>
    </p:spTree>
    <p:extLst>
      <p:ext uri="{BB962C8B-B14F-4D97-AF65-F5344CB8AC3E}">
        <p14:creationId xmlns:p14="http://schemas.microsoft.com/office/powerpoint/2010/main" val="41612853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62467" name="Picture 2" descr="C:\Users\user\Desktop\in 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4714" y="3490913"/>
            <a:ext cx="1246187" cy="1219200"/>
          </a:xfrm>
          <a:noFill/>
        </p:spPr>
      </p:pic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1524000" y="1752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Identify the organism responsible for this type of colony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Culture media used </a:t>
            </a:r>
          </a:p>
        </p:txBody>
      </p:sp>
    </p:spTree>
    <p:extLst>
      <p:ext uri="{BB962C8B-B14F-4D97-AF65-F5344CB8AC3E}">
        <p14:creationId xmlns:p14="http://schemas.microsoft.com/office/powerpoint/2010/main" val="3268285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792162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79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Name  the condition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Organism responsible for this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Its pathogenesis </a:t>
            </a:r>
          </a:p>
        </p:txBody>
      </p:sp>
      <p:pic>
        <p:nvPicPr>
          <p:cNvPr id="63492" name="Picture 2" descr="C:\Users\user\Desktop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556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343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944562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11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Name  the condition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Organism responsible for this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Its pathogenesis </a:t>
            </a:r>
          </a:p>
          <a:p>
            <a:endParaRPr lang="en-US" smtClean="0"/>
          </a:p>
        </p:txBody>
      </p:sp>
      <p:pic>
        <p:nvPicPr>
          <p:cNvPr id="64516" name="Content Placeholder 3" descr="C:\Users\Dept.Of Pathology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792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207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295400"/>
            <a:ext cx="7162800" cy="2895600"/>
          </a:xfrm>
        </p:spPr>
        <p:txBody>
          <a:bodyPr rtlCol="0"/>
          <a:lstStyle/>
          <a:p>
            <a:pPr>
              <a:defRPr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Clostridium  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perfringens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4600" y="1295400"/>
            <a:ext cx="53340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88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Cl. </a:t>
            </a:r>
            <a:r>
              <a:rPr lang="en-US" sz="88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tetani</a:t>
            </a:r>
            <a:endParaRPr lang="en-US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539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Clostridium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perfringens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1" y="1600200"/>
            <a:ext cx="8385175" cy="44958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welchii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welchii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anaerobic, non motile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Spore -oval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subterminal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5x1µm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found as a normal component of decaying vegetation,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marine sediment, intestinal tract of humans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other vertebrates, insects, and soil. 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6564" name="Picture 4" descr="C:\Users\Dept.Of Pathology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6764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417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8683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Cultural characters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64125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BA-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anaerobic conditions,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IP-2days - a double zone of beta ,alpha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hemolysis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Colonies - circular semitransparent </a:t>
            </a:r>
          </a:p>
        </p:txBody>
      </p:sp>
      <p:pic>
        <p:nvPicPr>
          <p:cNvPr id="67588" name="Content Placeholder 3" descr="C:\Documents and Settings\Administrator\Desktop\timthumb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449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67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Tryptone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Sulfite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Cycloserine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Agar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described by Harmon for the selective isolation and enumeration of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perfringens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water and food samples.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black colonies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2" name="Picture 5" descr="C:\Users\Dept.Of Pathology\Desktop\clostridium-perfringens-colonies-were-cultured-on-a-sps-sulfite-polymyxin-sulfadiazine-agar-plate-725x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95676"/>
            <a:ext cx="4191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039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CC0000"/>
                </a:solidFill>
              </a:rPr>
              <a:t>Reaction on Cooked Meat Medium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Saccharolytic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reaction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causes fermentation of glycogen of muscles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 of acid and gas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 particles remain intact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Cl. </a:t>
            </a:r>
            <a:r>
              <a:rPr lang="en-US" sz="28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perfergines</a:t>
            </a:r>
            <a:endParaRPr lang="en-US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Reaction</a:t>
            </a:r>
            <a:endParaRPr lang="ar-SA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causes digestion of meat particles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 of black, foul smelling due to sulfur compounds</a:t>
            </a:r>
          </a:p>
        </p:txBody>
      </p:sp>
    </p:spTree>
    <p:extLst>
      <p:ext uri="{BB962C8B-B14F-4D97-AF65-F5344CB8AC3E}">
        <p14:creationId xmlns:p14="http://schemas.microsoft.com/office/powerpoint/2010/main" val="20224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8683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Cooked Meat Medium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1"/>
            <a:ext cx="9144000" cy="4987925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IP- 4-6 hrs,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OT- 45 º C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per- Meat is not digested but slightly reddened with gas production 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 descr="C:\Users\Dept.Of Pathology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274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02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Virulence factors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toxins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collagenase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hyaluronidase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DNase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80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Toxins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Major toxins – </a:t>
            </a:r>
            <a:r>
              <a:rPr lang="el-GR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ε, ι</a:t>
            </a:r>
          </a:p>
          <a:p>
            <a:pPr>
              <a:buNone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Minor toxins – γ, η , δ, κ, λ, μ,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ν,θ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Enterotoxin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Heat labile </a:t>
            </a:r>
          </a:p>
          <a:p>
            <a:pPr>
              <a:buNone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Neuraminidase – RBC  agglutination,    blood viscosity , capillary thrombosis.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8229601" y="3733801"/>
            <a:ext cx="457200" cy="317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303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toxins of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Cl.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perfringens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991600" cy="4495800"/>
          </a:xfrm>
        </p:spPr>
        <p:txBody>
          <a:bodyPr rtlCol="0">
            <a:noAutofit/>
          </a:bodyPr>
          <a:lstStyle/>
          <a:p>
            <a:pPr lvl="1">
              <a:buFont typeface="Wingdings 3" charset="2"/>
              <a:buChar char=""/>
              <a:defRPr/>
            </a:pP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toxin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phospholipase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lecithinase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is the most important toxin-   Lyses of RBCs, platelets, WBCs and endothelial cells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vascular permeability with massive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hemolysis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bleeding tissue destruction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Hepatic toxicity and myocardial dysfunction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-toxin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responsible for necrotic lesions in necrotizing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enterocolitis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 3" charset="2"/>
              <a:buChar char=""/>
              <a:defRPr/>
            </a:pPr>
            <a:r>
              <a:rPr lang="en-US" sz="2800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Enterotoxin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heat labile toxin produced in colon → food poisoning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862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Toxins….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epsilon, iota- necrotizing properties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Delta –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haemolytic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Theta -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</a:rPr>
              <a:t>haemolysin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250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Biochemical Tests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Cl.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perfringnes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characterized by: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ferments many carbohydrates with acid &amp; gas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acidified litmus milk with stormy clot production</a:t>
            </a:r>
          </a:p>
          <a:p>
            <a:pPr lvl="1">
              <a:lnSpc>
                <a:spcPct val="105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Nagler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reaction is positive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7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7788"/>
            <a:ext cx="7543800" cy="1339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tetani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915400" cy="4648200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G-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tetanos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to stretch</a:t>
            </a:r>
          </a:p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Gram +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straight, slender rod with rounded ends </a:t>
            </a:r>
          </a:p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endospore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(drumstick)</a:t>
            </a:r>
          </a:p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Obligate anaerobe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peritrichous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flagella</a:t>
            </a:r>
          </a:p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 3" charset="2"/>
              <a:buChar char=""/>
              <a:defRPr/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6" descr="C:\Users\Dept.Of Pathology\Desktop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Nagler’s Reaction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95401"/>
            <a:ext cx="8915400" cy="5229225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is done to detect the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lecithinase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activity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inoculated on the medium containing human serum or egg yolk (contains lecithin)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plate is incubated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anaerobically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at 37 º C for 24 hr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Colonies of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Cl. </a:t>
            </a:r>
            <a:r>
              <a:rPr lang="en-US" sz="28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perfringens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surrounded by zones of turbidity due to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lecithinase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activity.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effect is specifically inhibited if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Cl. </a:t>
            </a:r>
            <a:r>
              <a:rPr lang="en-US" sz="28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perfringens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antiserum containing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antitoxin is present on the medium 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Biochemical reaction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7827" name="Picture 2" descr="C:\Users\user\Desktop\missi\nagler_rea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646238"/>
            <a:ext cx="6172200" cy="4830762"/>
          </a:xfrm>
        </p:spPr>
      </p:pic>
    </p:spTree>
    <p:extLst>
      <p:ext uri="{BB962C8B-B14F-4D97-AF65-F5344CB8AC3E}">
        <p14:creationId xmlns:p14="http://schemas.microsoft.com/office/powerpoint/2010/main" val="40654686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Virulence Mechanisms: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105400"/>
          </a:xfr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Primary cause of virulence is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exotoxin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Primary toxin is alpha toxin  - hydrolyzes substances essential to membranes and other cellular structures. 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beta, epsilon and iota toxins effect vascular endothelium causing increased permeability. 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delta and theta toxins cause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haemolysis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Tissue degeneration causes even less blood flow, in an environment that was already ischemic. 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949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Pathogenesis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Causes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Soft tissue infections- 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cellulitis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fascitis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suppurative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myocytis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myonecrosis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Gas gangrene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Septicemia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GIT 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Necrotizing enteritis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Food poisoning.</a:t>
            </a:r>
          </a:p>
        </p:txBody>
      </p:sp>
    </p:spTree>
    <p:extLst>
      <p:ext uri="{BB962C8B-B14F-4D97-AF65-F5344CB8AC3E}">
        <p14:creationId xmlns:p14="http://schemas.microsoft.com/office/powerpoint/2010/main" val="22693714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 poisoning/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Gastroenteritis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600200"/>
            <a:ext cx="8461375" cy="44958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Spores contaminate food that has not been cooked thoroughly enough to destroy spores.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Spores germinate and multiply (especially if unrefrigerated).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IP – 8-24 hrs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consumed, toxin is produced in the intestine; acts on epithelial cells, acute abdominal pain, diarrhea, and nausea but no fever.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Rapid recovery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784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Pig bell disease /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Necrotising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enteritis/ enteritis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necroticans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9530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Beta toxin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Guinea.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Infective dose- Viable bacilli 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10</a:t>
            </a:r>
            <a:r>
              <a:rPr lang="en-US" baseline="30000" dirty="0">
                <a:solidFill>
                  <a:schemeClr val="accent3">
                    <a:lumMod val="50000"/>
                  </a:schemeClr>
                </a:solidFill>
              </a:rPr>
              <a:t>8 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Pig feast – lack of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trypsin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due to  low protein diet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Enterotoxin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necrotizing inflammation of the small bowel (especially the jejunum but also the ileum).</a:t>
            </a:r>
          </a:p>
          <a:p>
            <a:pPr>
              <a:buFont typeface="Wingdings 3" charset="2"/>
              <a:buChar char=""/>
              <a:defRPr/>
            </a:pPr>
            <a:endParaRPr lang="en-US" baseline="30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746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vary from mild diarrhea to a life-threatening sequence of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severe abdominal pain,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vomiting (often bloody),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bloody stool, 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ulceration of the small intestine with perforation into the peritoneal cavity and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death within a day due to peritonitis. 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327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"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Clostridial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myonecrosis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/gas gangrene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IP- 10-48 hrs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bacteria may enter the muscle through a wound and proliferate in necrotic tissue and secrete powerful toxins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toxins destroy nearby tissue, generating gas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gas composition of 5.9% hydrogen, 3.4% carbon dioxide, 74.5% nitrogen and 16.1% oxygen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9954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Pathology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924800" cy="52578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Muscles –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coagulative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necrosis/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liquefactive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Muscle fibers &amp; other connective tissue elements become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seperated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from each other due to gas &amp;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fluid.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Bl.v.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hyperemic, thrombosis of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venules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haemorrhages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Ischaemia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spread of gangrenous process, less or no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reaction.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48200" y="4191000"/>
            <a:ext cx="12954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29000" y="47244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24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Macroscopically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–part swollen,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oedematous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discoloured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crepitant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skin blisters, tissues- dripping of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serosangunous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fluid "sweetly putrid" or "dishwater pus" because it is much thinner than normal pus</a:t>
            </a:r>
          </a:p>
          <a:p>
            <a:pPr>
              <a:buNone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-foul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odour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Bubbles of gases escape  from deeper tissues.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1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600200"/>
            <a:ext cx="8766175" cy="4495800"/>
          </a:xfrm>
        </p:spPr>
        <p:txBody>
          <a:bodyPr rtlCol="0">
            <a:normAutofit/>
          </a:bodyPr>
          <a:lstStyle/>
          <a:p>
            <a:pPr>
              <a:lnSpc>
                <a:spcPct val="110000"/>
              </a:lnSpc>
              <a:buFont typeface="Wingdings 3" charset="2"/>
              <a:buChar char=""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strict anaerobic conditions.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obligatory anaerobe, </a:t>
            </a:r>
          </a:p>
          <a:p>
            <a:pPr>
              <a:lnSpc>
                <a:spcPct val="110000"/>
              </a:lnSpc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37°C, </a:t>
            </a:r>
          </a:p>
          <a:p>
            <a:pPr>
              <a:lnSpc>
                <a:spcPct val="110000"/>
              </a:lnSpc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grows on NA medium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under anaerobic condition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7337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1020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c/f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Sudden onset of excruciating pain at the site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Rapid development of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serosangunous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discharge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Crepitus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muscles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Brawny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induration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Liquified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tissue sloughed off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Shock and organ failure</a:t>
            </a: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344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Gas gangrene 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9091" name="Content Placeholder 3" descr="C:\Documents and Settings\Administrator\Desktop\230px-Gas_gangren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8826" y="3509964"/>
            <a:ext cx="1477963" cy="1182687"/>
          </a:xfrm>
        </p:spPr>
      </p:pic>
    </p:spTree>
    <p:extLst>
      <p:ext uri="{BB962C8B-B14F-4D97-AF65-F5344CB8AC3E}">
        <p14:creationId xmlns:p14="http://schemas.microsoft.com/office/powerpoint/2010/main" val="31832182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Lab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>
              <a:buFont typeface="Wingdings 3" charset="2"/>
              <a:buChar char="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601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   </a:t>
            </a:r>
            <a:r>
              <a:rPr lang="en-US" smtClean="0">
                <a:solidFill>
                  <a:srgbClr val="C00000"/>
                </a:solidFill>
              </a:rPr>
              <a:t> 1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/>
              <a:t>       </a:t>
            </a:r>
            <a:r>
              <a:rPr lang="en-US" smtClean="0">
                <a:solidFill>
                  <a:srgbClr val="C00000"/>
                </a:solidFill>
              </a:rPr>
              <a:t>trisomy 21 is also known as </a:t>
            </a:r>
          </a:p>
        </p:txBody>
      </p:sp>
    </p:spTree>
    <p:extLst>
      <p:ext uri="{BB962C8B-B14F-4D97-AF65-F5344CB8AC3E}">
        <p14:creationId xmlns:p14="http://schemas.microsoft.com/office/powerpoint/2010/main" val="27748376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Dept.Of Pathology\Desktop\250px-Chromosome-_trisom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685800"/>
            <a:ext cx="6934200" cy="5867400"/>
          </a:xfrm>
          <a:noFill/>
        </p:spPr>
      </p:pic>
    </p:spTree>
    <p:extLst>
      <p:ext uri="{BB962C8B-B14F-4D97-AF65-F5344CB8AC3E}">
        <p14:creationId xmlns:p14="http://schemas.microsoft.com/office/powerpoint/2010/main" val="32199410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</a:t>
            </a:r>
            <a:r>
              <a:rPr lang="en-US" smtClean="0">
                <a:solidFill>
                  <a:srgbClr val="C00000"/>
                </a:solidFill>
              </a:rPr>
              <a:t> 2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trisomy 18 syndrome is also known as</a:t>
            </a:r>
          </a:p>
        </p:txBody>
      </p:sp>
    </p:spTree>
    <p:extLst>
      <p:ext uri="{BB962C8B-B14F-4D97-AF65-F5344CB8AC3E}">
        <p14:creationId xmlns:p14="http://schemas.microsoft.com/office/powerpoint/2010/main" val="1224453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b="1" smtClean="0">
                <a:solidFill>
                  <a:srgbClr val="C00000"/>
                </a:solidFill>
              </a:rPr>
              <a:t>  Triple X</a:t>
            </a:r>
            <a:r>
              <a:rPr lang="en-US" smtClean="0">
                <a:solidFill>
                  <a:srgbClr val="C00000"/>
                </a:solidFill>
              </a:rPr>
              <a:t> syndrome is also known as </a:t>
            </a:r>
          </a:p>
        </p:txBody>
      </p:sp>
      <p:pic>
        <p:nvPicPr>
          <p:cNvPr id="94212" name="Picture 2" descr="C:\Users\Dept.Of Pathology\Desktop\300px-Trisomy_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7370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                         4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 chromosome anomalies- (45,X) is known as</a:t>
            </a:r>
            <a:endParaRPr lang="en-US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507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    </a:t>
            </a:r>
            <a:r>
              <a:rPr lang="en-US" smtClean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 chromosome anomalies- (47,XXY) is known as</a:t>
            </a:r>
            <a:endParaRPr lang="en-US" smtClean="0">
              <a:solidFill>
                <a:srgbClr val="C00000"/>
              </a:solidFill>
            </a:endParaRP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56637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   </a:t>
            </a:r>
            <a:r>
              <a:rPr lang="en-US" smtClean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fragile X syndrome 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a) monosomy X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b) trisomy X</a:t>
            </a:r>
            <a:endParaRPr lang="en-US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3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Irregular ,2-5mm, translucent,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Haemolysis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greyish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yellow,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butyrous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swarming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003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</a:t>
            </a:r>
            <a:r>
              <a:rPr lang="en-US" smtClean="0">
                <a:solidFill>
                  <a:srgbClr val="C00000"/>
                </a:solidFill>
              </a:rPr>
              <a:t> 7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 "TORCH" is an acronym meaning </a:t>
            </a:r>
          </a:p>
        </p:txBody>
      </p:sp>
    </p:spTree>
    <p:extLst>
      <p:ext uri="{BB962C8B-B14F-4D97-AF65-F5344CB8AC3E}">
        <p14:creationId xmlns:p14="http://schemas.microsoft.com/office/powerpoint/2010/main" val="57889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792162"/>
          </a:xfrm>
        </p:spPr>
        <p:txBody>
          <a:bodyPr/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TORCH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403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(T)oxoplasmosis,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(O)ther Agents,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(R)ubella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(C)ytomegalovirus, and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(H)erpes Simplex. 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TORCH Syndrome refers to any of a group of infections in newborns due to one of the TORCH infectious agents having crossed the placenta during pregnancy.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 to -  miscarriage, stillbirth, delayed fetal growth and maturation (IUGR), or early delivery</a:t>
            </a:r>
          </a:p>
        </p:txBody>
      </p:sp>
    </p:spTree>
    <p:extLst>
      <p:ext uri="{BB962C8B-B14F-4D97-AF65-F5344CB8AC3E}">
        <p14:creationId xmlns:p14="http://schemas.microsoft.com/office/powerpoint/2010/main" val="29498932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Clostridium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difficile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Gram-positive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spore-forming bacterium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motile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causing antibiotic-associated diarrhea (AAD).</a:t>
            </a:r>
          </a:p>
        </p:txBody>
      </p:sp>
      <p:pic>
        <p:nvPicPr>
          <p:cNvPr id="100356" name="Picture 2" descr="C:\Users\Dept.Of Pathology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4191001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602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Pathogenesis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Produces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enterotoxins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that damage intestines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Major cause of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hospitals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Increasingly more common in community acquired diarrhea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478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Pathogenesis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991600" cy="4876800"/>
          </a:xfrm>
        </p:spPr>
        <p:txBody>
          <a:bodyPr rtlCol="0">
            <a:no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transmitted from person to person by the fecal-oral route.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cause disease when competing bacteria in the gut have been wiped out by antibiotic treatment.</a:t>
            </a:r>
            <a:endParaRPr lang="en-US" baseline="30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severe cases, cause "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pseudomembranous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colitis.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Latent symptoms  often mimic some flu-like symptoms.</a:t>
            </a:r>
          </a:p>
        </p:txBody>
      </p:sp>
    </p:spTree>
    <p:extLst>
      <p:ext uri="{BB962C8B-B14F-4D97-AF65-F5344CB8AC3E}">
        <p14:creationId xmlns:p14="http://schemas.microsoft.com/office/powerpoint/2010/main" val="20285588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c/f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 range from mild diarrhea to severe life-threatening colitis </a:t>
            </a:r>
          </a:p>
          <a:p>
            <a:pPr>
              <a:buFont typeface="Wingdings 3" charset="2"/>
              <a:buChar char="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adults- significant diarrhea ("new onset of more than three partially formed or watery stools per 24 hour period"), recent antibiotic exposure, abdominal pain, fever (up to 40.5°C or 105°F), and a distinctive foul stool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582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pseudomembranous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colitis</a:t>
            </a:r>
            <a:endParaRPr lang="en-US" dirty="0"/>
          </a:p>
        </p:txBody>
      </p:sp>
      <p:pic>
        <p:nvPicPr>
          <p:cNvPr id="104451" name="Picture 4" descr="C:\Users\Dept.Of Pathology\Desktop\Pseudomembranous_colitis_r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1175" y="1719263"/>
            <a:ext cx="5113338" cy="4411662"/>
          </a:xfrm>
          <a:noFill/>
        </p:spPr>
      </p:pic>
    </p:spTree>
    <p:extLst>
      <p:ext uri="{BB962C8B-B14F-4D97-AF65-F5344CB8AC3E}">
        <p14:creationId xmlns:p14="http://schemas.microsoft.com/office/powerpoint/2010/main" val="15001056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660033"/>
                </a:solidFill>
              </a:rPr>
              <a:t>Diagnosis</a:t>
            </a:r>
            <a:br>
              <a:rPr lang="en-US" sz="4000">
                <a:solidFill>
                  <a:srgbClr val="660033"/>
                </a:solidFill>
              </a:rPr>
            </a:br>
            <a:endParaRPr lang="en-US" smtClean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b="1">
                <a:solidFill>
                  <a:srgbClr val="660033"/>
                </a:solidFill>
                <a:latin typeface="Arial Narrow" panose="020B0606020202030204" pitchFamily="34" charset="0"/>
              </a:rPr>
              <a:t>Clinical suspicion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b="1">
                <a:solidFill>
                  <a:srgbClr val="660033"/>
                </a:solidFill>
                <a:latin typeface="Arial Narrow" panose="020B0606020202030204" pitchFamily="34" charset="0"/>
              </a:rPr>
              <a:t>Culture of faeces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b="1">
                <a:solidFill>
                  <a:srgbClr val="660033"/>
                </a:solidFill>
                <a:latin typeface="Arial Narrow" panose="020B0606020202030204" pitchFamily="34" charset="0"/>
              </a:rPr>
              <a:t>Detection of toxin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86287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commons.wikimedia.org</a:t>
            </a:r>
          </a:p>
          <a:p>
            <a:r>
              <a:rPr lang="en-US"/>
              <a:t>en.wikipedia.org</a:t>
            </a:r>
          </a:p>
          <a:p>
            <a:r>
              <a:rPr lang="en-US">
                <a:cs typeface="Arial" panose="020B0604020202020204" pitchFamily="34" charset="0"/>
              </a:rPr>
              <a:t>Text Book of Microbiology-Anandanarayanan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67310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2653</Words>
  <Application>Microsoft Office PowerPoint</Application>
  <PresentationFormat>Widescreen</PresentationFormat>
  <Paragraphs>466</Paragraphs>
  <Slides>98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7" baseType="lpstr">
      <vt:lpstr>Arial</vt:lpstr>
      <vt:lpstr>Arial Narrow</vt:lpstr>
      <vt:lpstr>Calibri</vt:lpstr>
      <vt:lpstr>Century Gothic</vt:lpstr>
      <vt:lpstr>Symbol</vt:lpstr>
      <vt:lpstr>Times New Roman</vt:lpstr>
      <vt:lpstr>Wingdings</vt:lpstr>
      <vt:lpstr>Wingdings 3</vt:lpstr>
      <vt:lpstr>Slice</vt:lpstr>
      <vt:lpstr>clostridium </vt:lpstr>
      <vt:lpstr>CLOSTRIDIUM </vt:lpstr>
      <vt:lpstr>CLOSTRIDIUM</vt:lpstr>
      <vt:lpstr>GENERAL </vt:lpstr>
      <vt:lpstr>Classification based on the type of disease produced </vt:lpstr>
      <vt:lpstr>Cl. tetani</vt:lpstr>
      <vt:lpstr>Cl. tetani</vt:lpstr>
      <vt:lpstr>Culture</vt:lpstr>
      <vt:lpstr>BA</vt:lpstr>
      <vt:lpstr>Cooked meat media</vt:lpstr>
      <vt:lpstr>Robertson’s cooked meat medium</vt:lpstr>
      <vt:lpstr>Resistance </vt:lpstr>
      <vt:lpstr>Antigen </vt:lpstr>
      <vt:lpstr>Toxins </vt:lpstr>
      <vt:lpstr>Neurotoxin </vt:lpstr>
      <vt:lpstr>Tetanospasmin- transport</vt:lpstr>
      <vt:lpstr>Action of tetanospasmin</vt:lpstr>
      <vt:lpstr>PowerPoint Presentation</vt:lpstr>
      <vt:lpstr>Pathogenesis</vt:lpstr>
      <vt:lpstr>Pathogenesis…. </vt:lpstr>
      <vt:lpstr> types </vt:lpstr>
      <vt:lpstr>Localized tetanus</vt:lpstr>
      <vt:lpstr>Symptoms of generalized tetanus</vt:lpstr>
      <vt:lpstr>Risus sardonicus</vt:lpstr>
      <vt:lpstr>PowerPoint Presentation</vt:lpstr>
      <vt:lpstr>Symptoms of tetanus in later stages</vt:lpstr>
      <vt:lpstr>Tetanus of newborns/ tetanus neonatorum. </vt:lpstr>
      <vt:lpstr>Lab diagnosis</vt:lpstr>
      <vt:lpstr>Ospe 1 </vt:lpstr>
      <vt:lpstr>Osce -2</vt:lpstr>
      <vt:lpstr>Osce -3</vt:lpstr>
      <vt:lpstr>C. botulinum</vt:lpstr>
      <vt:lpstr>Morphology </vt:lpstr>
      <vt:lpstr>Cultural characters </vt:lpstr>
      <vt:lpstr>Resistance </vt:lpstr>
      <vt:lpstr>Botulinal toxins</vt:lpstr>
      <vt:lpstr>Toxin </vt:lpstr>
      <vt:lpstr>Pathogenesis- action of Botulinal toxin </vt:lpstr>
      <vt:lpstr>Pathogenesis</vt:lpstr>
      <vt:lpstr>Pathogenicity </vt:lpstr>
      <vt:lpstr>Food borne Botulism</vt:lpstr>
      <vt:lpstr>Clinical presentation</vt:lpstr>
      <vt:lpstr>Wound botulism</vt:lpstr>
      <vt:lpstr>INFANT BOTULISM</vt:lpstr>
      <vt:lpstr>INFANT BOTULISM</vt:lpstr>
      <vt:lpstr>PowerPoint Presentation</vt:lpstr>
      <vt:lpstr>Symptoms of botulism</vt:lpstr>
      <vt:lpstr>Clostridium septicum</vt:lpstr>
      <vt:lpstr>pathogenesis</vt:lpstr>
      <vt:lpstr>Ospe – gram positive bacterias </vt:lpstr>
      <vt:lpstr>                          2</vt:lpstr>
      <vt:lpstr>3. </vt:lpstr>
      <vt:lpstr>                          4</vt:lpstr>
      <vt:lpstr>                         4. </vt:lpstr>
      <vt:lpstr>                          5 </vt:lpstr>
      <vt:lpstr>6</vt:lpstr>
      <vt:lpstr> 7</vt:lpstr>
      <vt:lpstr>8</vt:lpstr>
      <vt:lpstr>Clostridium   perfringens </vt:lpstr>
      <vt:lpstr>Clostridium perfringens </vt:lpstr>
      <vt:lpstr>Cultural characters</vt:lpstr>
      <vt:lpstr>Tryptone Sulfite Cycloserine Agar</vt:lpstr>
      <vt:lpstr>Reaction on Cooked Meat Medium</vt:lpstr>
      <vt:lpstr>Cooked Meat Medium</vt:lpstr>
      <vt:lpstr>Virulence factors </vt:lpstr>
      <vt:lpstr>Toxins </vt:lpstr>
      <vt:lpstr>The toxins of Cl. perfringens  </vt:lpstr>
      <vt:lpstr>Toxins….</vt:lpstr>
      <vt:lpstr>Biochemical Tests</vt:lpstr>
      <vt:lpstr>Nagler’s Reaction</vt:lpstr>
      <vt:lpstr>Biochemical reaction </vt:lpstr>
      <vt:lpstr>Virulence Mechanisms: </vt:lpstr>
      <vt:lpstr>Pathogenesis </vt:lpstr>
      <vt:lpstr>Food poisoning/ Gastroenteritis  </vt:lpstr>
      <vt:lpstr>Pig bell disease / Necrotising enteritis/ enteritis necroticans</vt:lpstr>
      <vt:lpstr>Clinical  </vt:lpstr>
      <vt:lpstr>"Clostridial myonecrosis/gas gangrene </vt:lpstr>
      <vt:lpstr>Pathology </vt:lpstr>
      <vt:lpstr>Macroscopically</vt:lpstr>
      <vt:lpstr>c/f </vt:lpstr>
      <vt:lpstr>Gas gangrene  </vt:lpstr>
      <vt:lpstr>Lab </vt:lpstr>
      <vt:lpstr>                           1</vt:lpstr>
      <vt:lpstr>PowerPoint Presentation</vt:lpstr>
      <vt:lpstr>                        2</vt:lpstr>
      <vt:lpstr>3</vt:lpstr>
      <vt:lpstr>                         4</vt:lpstr>
      <vt:lpstr>                           5</vt:lpstr>
      <vt:lpstr>                          6</vt:lpstr>
      <vt:lpstr>                        7</vt:lpstr>
      <vt:lpstr>TORCH</vt:lpstr>
      <vt:lpstr>Clostridium difficile</vt:lpstr>
      <vt:lpstr>Pathogenesis </vt:lpstr>
      <vt:lpstr>Pathogenesis </vt:lpstr>
      <vt:lpstr>c/f </vt:lpstr>
      <vt:lpstr>pseudomembranous colitis</vt:lpstr>
      <vt:lpstr>Diagnosis </vt:lpstr>
      <vt:lpstr>PowerPoint Presentation</vt:lpstr>
    </vt:vector>
  </TitlesOfParts>
  <Company>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 Positive Bacillus </dc:title>
  <dc:creator>COM-1</dc:creator>
  <cp:lastModifiedBy>Lib Lab One</cp:lastModifiedBy>
  <cp:revision>3</cp:revision>
  <dcterms:created xsi:type="dcterms:W3CDTF">2019-02-22T09:52:40Z</dcterms:created>
  <dcterms:modified xsi:type="dcterms:W3CDTF">2019-09-23T09:56:21Z</dcterms:modified>
</cp:coreProperties>
</file>