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2" r:id="rId43"/>
    <p:sldId id="303" r:id="rId44"/>
    <p:sldId id="304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47" r:id="rId67"/>
    <p:sldId id="348" r:id="rId68"/>
    <p:sldId id="349" r:id="rId69"/>
    <p:sldId id="350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9B24E-B0C8-4D48-B9D3-5AD95979433E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7E46-1C1F-40D9-BC3A-9D099586A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9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C0792-A84C-4B64-9124-D941E7E8B748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6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5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0" y="2976650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2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6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2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1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6" y="2341477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6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1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1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1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5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6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7" y="4773225"/>
            <a:ext cx="1200885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7"/>
            <a:ext cx="12002498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5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1" y="6191251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FA7B24-8C88-454B-BEEE-88749EB232B8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DA19F2-95B2-4BCF-9322-680E0B33E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1" y="4897821"/>
            <a:ext cx="4351284" cy="15045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 BINDHUSARAN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PATHOLOGY AND MICROBIOLOGY </a:t>
            </a:r>
          </a:p>
          <a:p>
            <a:pPr>
              <a:defRPr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54301" y="1870843"/>
            <a:ext cx="5827714" cy="218046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clostridium</a:t>
            </a:r>
            <a:b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191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Cooked meat media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600200"/>
            <a:ext cx="8610601" cy="49530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inoculation RCM/CMB medium is boiled to make it oxygen free.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inoculation it is covered with a layer of sterile liquid paraffin oil to prevent entry of oxygen in the medium.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ingredients present in the medium help to maintain the anaerobic environment. </a:t>
            </a: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2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Robertson’s cooked meat 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599" y="1719263"/>
            <a:ext cx="8458201" cy="4411662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48 hrs – small amount of growth.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Turbidity with small amount of gas.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Meat is not digested or  slight digestion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and blackening of meat due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containing amino acid.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Unpleasant slightly pungent smell.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5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Resistance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3" y="1600200"/>
            <a:ext cx="8461374" cy="51054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tetani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spores remain viable in soil for many years.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spores of some strains are resistant to boiling in water for up to 3 hours.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killed by autoclaving at 121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 for 15 minutes.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resist to 5% phenol for 10 hours or more.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Vegetative cells of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tetani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heat-labile. </a:t>
            </a:r>
          </a:p>
          <a:p>
            <a:pPr>
              <a:buFont typeface="Wingdings 3" charset="2"/>
              <a:buChar char=""/>
              <a:defRPr/>
            </a:pP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0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2" y="1600200"/>
            <a:ext cx="8613774" cy="4495800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cs-CZ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tetani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strains share a common somatic (O) antigen.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10 types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(I-X)  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cs-CZ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tetani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be distinquished by specific flagellar (H) antigens.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 types I and III most often cause tetanus in humans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VI of CI.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a non-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strain which is only one non-motile strain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All types produce the same toxin which is pharmacologically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antigenically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identical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8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Toxins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produces two types of toxins: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 3" charset="2"/>
              <a:buChar char=""/>
              <a:defRPr/>
            </a:pPr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Tetanolysin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which causes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RBCs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heat and oxygen labile.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 3" charset="2"/>
              <a:buChar char=""/>
              <a:defRPr/>
            </a:pPr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Tetanospasmin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is neurotoxin and essential pathogenic product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1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Neurotoxin 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257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Vegetative cells produce tetanospasmin during the stationary phase and release it mainly when they lyse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Tetanospasmin is a heat-labile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,is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destroyed at 65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5min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by intestinal proteases.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mice is 0.0001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human lethal dose is 2.5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/Kg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toxin interferes with the release of inhibitor neurotransmitters, Leading to muscle contraction and spasm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3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Tetanospasmin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transport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initially binds to peripheral nerve terminals.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transported within the axon and across synaptic junctions until it reaches the central nervous system.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it becomes rapidly fixed to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gangliosides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presynaptic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inhibitory motor nerve endings, and is taken up into the axon by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endocytosis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5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Action of tetanospasmin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2" y="1600200"/>
            <a:ext cx="8613774" cy="4495800"/>
          </a:xfrm>
        </p:spPr>
        <p:txBody>
          <a:bodyPr rtlCol="0">
            <a:no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block the release of inhibitory neurotransmitters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gamma-amino butyric acid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across the synaptic cleft, which is required to check the nervous impulse.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nervous impulses cannot be checked by normal inhibitory mechanisms, it produces the generalized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muscular spasms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characteristic of tetanus. </a:t>
            </a:r>
          </a:p>
        </p:txBody>
      </p:sp>
    </p:spTree>
    <p:extLst>
      <p:ext uri="{BB962C8B-B14F-4D97-AF65-F5344CB8AC3E}">
        <p14:creationId xmlns:p14="http://schemas.microsoft.com/office/powerpoint/2010/main" val="1417810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1" cy="609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Pathogenesis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914400"/>
            <a:ext cx="9144000" cy="6019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       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enters body through a wound </a:t>
            </a:r>
          </a:p>
          <a:p>
            <a:pPr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the spores germinate and produce toxins.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toxins disseminated via blood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lymphatics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Toxins act at peripheral motor end plates, spinal cord, and brain, and in the sympathetic nervous system. </a:t>
            </a:r>
          </a:p>
          <a:p>
            <a:pPr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interferes with the release of inhibitor neurotransmitters</a:t>
            </a: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Leading to muscle contraction and spasm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486400" y="1676400"/>
            <a:ext cx="22860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486400" y="2514600"/>
            <a:ext cx="22860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86401" y="3429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86400" y="4648200"/>
            <a:ext cx="22860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562602" y="54864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50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Pathogenesis….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just"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germinate    toxin    motor nerve endings   along the motor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peripheral nerve to the anterior horn cells             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 tetanus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3" charset="2"/>
              <a:buChar char=""/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Ascending tetanus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when toxins spreads upwards along the spinal cord towards C.N.S. Gives generalized spasms.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-10-14 days 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105401" y="1981200"/>
            <a:ext cx="304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553201" y="1981200"/>
            <a:ext cx="381001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81201" y="2438401"/>
            <a:ext cx="381001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172202" y="2819401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3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477001" cy="1905000"/>
          </a:xfrm>
        </p:spPr>
        <p:txBody>
          <a:bodyPr rtlCol="0"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CLOSTRIDIUM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3654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1" y="1600200"/>
            <a:ext cx="8686800" cy="51054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affecting the muscles at site of infection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Cephalic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following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 and affecting the cranial nerves. </a:t>
            </a:r>
          </a:p>
          <a:p>
            <a:pPr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tetanus: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most common (80%)</a:t>
            </a:r>
          </a:p>
          <a:p>
            <a:pPr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neonatal tetanus: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form, in non-immunized mother, via the umbilical cord stump in developing countries.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99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Localized tetanus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remains confined to the muscles at the site of primary wound and infection.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 good prognosis.</a:t>
            </a:r>
          </a:p>
          <a:p>
            <a:pPr>
              <a:lnSpc>
                <a:spcPct val="110000"/>
              </a:lnSpc>
              <a:buNone/>
              <a:defRPr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Another variant of localized tetanus is so called cephalic tetanus. The incubation of this variant is very short and its prognosis is considerably poor.</a:t>
            </a:r>
          </a:p>
        </p:txBody>
      </p:sp>
    </p:spTree>
    <p:extLst>
      <p:ext uri="{BB962C8B-B14F-4D97-AF65-F5344CB8AC3E}">
        <p14:creationId xmlns:p14="http://schemas.microsoft.com/office/powerpoint/2010/main" val="1543477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Symptoms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of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generalized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tetan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1" y="1600200"/>
            <a:ext cx="8610601" cy="5029200"/>
          </a:xfrm>
        </p:spPr>
        <p:txBody>
          <a:bodyPr rtlCol="0">
            <a:normAutofit/>
          </a:bodyPr>
          <a:lstStyle/>
          <a:p>
            <a:pPr algn="just"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Incubation period -3 to 21 days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symptom is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trismus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(lock jaw) – spasms of the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masseter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muscle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Elevated temperature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sweating, hypertension.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Risus sardonicus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which trismus is combined with facial spasm.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severe cases, spasms of the back muscles produce the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opisthotonus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patients are fully conscious, and pain may be very intensive.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97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Symptoms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of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 tetan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in later stages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0"/>
            <a:ext cx="8839200" cy="4876800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temperature is usually present.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Tachycardia.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Breathlesness and cyanosis are expressed when the respiratory muscles are affected by spasms.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Laryngospasms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severe cases violent spasms will last for few seconds to 3-4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convulsions appear soon after the initial symptoms, it is very serious.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fatal cases death results from respiratory or circulatory failures.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03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Tetanus of newborns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tetanus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neonatorum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1" y="1219200"/>
            <a:ext cx="8915401" cy="4114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Tetanus of newborns follows infections of the umbilical stump.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birth under unhygienic conditions.</a:t>
            </a:r>
          </a:p>
          <a:p>
            <a:pPr algn="just"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81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Lab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diagnosis of tetanus depends primarily upon the clinical manifestation of tetanus including muscle spasm and rigidity.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Specimen: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Wound exudates using capillary tube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Culture: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blood agar and incubated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anaerobically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Growth appears as a fine spreading film.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stain</a:t>
            </a:r>
          </a:p>
          <a:p>
            <a:pPr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41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543801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Ospe 1</a:t>
            </a:r>
            <a:r>
              <a:rPr lang="en-US" smtClean="0"/>
              <a:t>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143002"/>
            <a:ext cx="8229600" cy="49879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 boy was brought to outpatient department complaining of fever and sore throat. On examination his temp. was 38.5°C, the tonsil area and pharynx were obviously inflammed with some foci of pus.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</p:txBody>
      </p:sp>
    </p:spTree>
    <p:extLst>
      <p:ext uri="{BB962C8B-B14F-4D97-AF65-F5344CB8AC3E}">
        <p14:creationId xmlns:p14="http://schemas.microsoft.com/office/powerpoint/2010/main" val="924935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-2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719263"/>
            <a:ext cx="8534400" cy="4411662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28 Year Old Female after an accident ,presented with a sudden onset of fever, right sided chest pain and productive cough of purulent sputum. 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examination her temperature was 39 °C. 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Rhonci and dullness on the right side of the chest X-ray showed massive consolidation on the right side of the chest.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</p:txBody>
      </p:sp>
    </p:spTree>
    <p:extLst>
      <p:ext uri="{BB962C8B-B14F-4D97-AF65-F5344CB8AC3E}">
        <p14:creationId xmlns:p14="http://schemas.microsoft.com/office/powerpoint/2010/main" val="2608280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-3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year-old boy attended to the OP complaining of sore throat , fever (38.5°C), and a noticed pharyngeal pseudomembrane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 ?</a:t>
            </a:r>
          </a:p>
        </p:txBody>
      </p:sp>
    </p:spTree>
    <p:extLst>
      <p:ext uri="{BB962C8B-B14F-4D97-AF65-F5344CB8AC3E}">
        <p14:creationId xmlns:p14="http://schemas.microsoft.com/office/powerpoint/2010/main" val="2124980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239001" cy="2362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8800" i="1" dirty="0">
                <a:solidFill>
                  <a:schemeClr val="accent6">
                    <a:lumMod val="50000"/>
                  </a:schemeClr>
                </a:solidFill>
                <a:cs typeface="Times New Roman" charset="0"/>
              </a:rPr>
              <a:t>C. botulinum</a:t>
            </a:r>
            <a:endParaRPr lang="en-US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3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CLOSTRIDIUM</a:t>
            </a:r>
          </a:p>
        </p:txBody>
      </p:sp>
      <p:sp>
        <p:nvSpPr>
          <p:cNvPr id="94211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Anaerobic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Sporing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Diameter of the spore is larger than the cell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Kloster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-  spindle</a:t>
            </a: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85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Morphology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Rods with rounded ends.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4-6 x .9 µm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oval at or near ends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Peritrichate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Sluggishly motile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capsulated.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02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Cultural characters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35ºC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-Irregularly round 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fimbriated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edges , 3mm.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6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Resistance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76400"/>
            <a:ext cx="9144000" cy="4495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are highly heat resistant ,withstand 100º C 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for 3-5 hrs.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Heat resistance is reduced by acid pH or high salt 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concentrations</a:t>
            </a:r>
          </a:p>
          <a:p>
            <a:pPr>
              <a:buFont typeface="Wingdings 3" charset="2"/>
              <a:buChar char=""/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91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cs typeface="Times New Roman" panose="02020603050405020304" pitchFamily="18" charset="0"/>
              </a:rPr>
              <a:t>Botulinal toxins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1" y="1600200"/>
            <a:ext cx="8537575" cy="5257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Botulinal toxins are among the most poisonous natural substances known.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Seven main types of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botulinum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designated A-G produce antigenically distinct toxins with pharmacologically identical actions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Released during growth and autolysis of bacteria.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principle cause for human disease A,B,E &amp;F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 is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protein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Destroyed by heating at 100C for 20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96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Toxin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1054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	- Variety of foods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	- Fish products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	- in birds-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Limberneck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/Avian Botulism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	- botulism in mammals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LD -  for man – 0.1 -1 µg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Released as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protoxin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proteases of the host – active form .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  <a:defRPr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4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1" cy="487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Pathogenesis-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action of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Botulinal toxin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762001"/>
            <a:ext cx="8229600" cy="5562600"/>
          </a:xfrm>
        </p:spPr>
        <p:txBody>
          <a:bodyPr rtlCol="0">
            <a:normAutofit/>
          </a:bodyPr>
          <a:lstStyle/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Food-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Protoxin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intestinal   Proteases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Active form- 0.01%  absorbed</a:t>
            </a:r>
          </a:p>
          <a:p>
            <a:pPr marL="514350" indent="-514350">
              <a:buNone/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duodenum and jejunum </a:t>
            </a:r>
          </a:p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stream </a:t>
            </a:r>
          </a:p>
          <a:p>
            <a:pPr marL="514350" indent="-514350" algn="ctr">
              <a:buNone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peripheral neuromuscular synapses.</a:t>
            </a:r>
          </a:p>
          <a:p>
            <a:pPr marL="514350" indent="-514350" algn="ctr">
              <a:buNone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blocks the release of the neurotransmitter acetylcholine</a:t>
            </a:r>
          </a:p>
          <a:p>
            <a:pPr marL="514350" indent="-514350" algn="ctr">
              <a:buNone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flaccid paralysis.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943601" y="12954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943601" y="22860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943601" y="3124200"/>
            <a:ext cx="76201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943601" y="4191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943601" y="5257800"/>
            <a:ext cx="76201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8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Transmitted in three ways: </a:t>
            </a:r>
          </a:p>
          <a:p>
            <a:pPr>
              <a:buNone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Food or water - toxin contamination.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Wound infected with C.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Ingestion of C.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3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Pathogenicity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an infection.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Botulism is an intoxication resulting from the ingestion of food in which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C.botulinum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has produced toxin.</a:t>
            </a:r>
          </a:p>
          <a:p>
            <a:pPr algn="ctr"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borne botulism</a:t>
            </a:r>
          </a:p>
          <a:p>
            <a:pPr algn="ctr"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Infant botulism</a:t>
            </a:r>
          </a:p>
          <a:p>
            <a:pPr algn="ctr"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Wound botulism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413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borne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Botulism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Botulism is a severe, often fatal, form of food poisoning characterized by pronounced neurotoxic efects.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preformed toxin in the food is absorbed from the intestinal tract.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Although it is protein, it is not inactivated by the intestinal proteolytic enzymes.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 incubation period is 10 – 12 hours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92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Clinical presentation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3" y="1600200"/>
            <a:ext cx="8766174" cy="5257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Descending symmetrical paralysis beginning with cranial nerve involvement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Onset begins with blurry vision, followed by ocular  muscle paralysis,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mouth and difficulty in swallowing and speaking.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Respiratory paralysis occur in severe cases.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Mental status in unaffected.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Incubation is shortest for type E strain (hours), longest for type A strains (up to 10 days), and is inversely proportional to the quantity of toxin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4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2578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are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commensals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animal &amp; human gut which invade the blood and tissue when host die and initiate the decomposition of the dead body.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diseases such as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gas gangrene,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tetanus,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botulism &amp;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pseudo-membranous colitis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producing toxins which attack the neurons pathways.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12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Wound botulism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1" cy="48006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Wound botulism (types A or B)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botulinum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entry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 abuser injection site, surgical or traumatic wounds.</a:t>
            </a:r>
          </a:p>
          <a:p>
            <a:pPr>
              <a:buFont typeface="Wingdings 3" charset="2"/>
              <a:buChar char=""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643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INFANT BOTULISM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3" y="1600200"/>
            <a:ext cx="8461374" cy="49530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 than 6 months old children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Floppy child syndrome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Associated with ingestion of honey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Honey has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endospores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it naturally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bees pick up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endospores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from the flowers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Immature intestinal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microflora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infants leads to infant botulism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diagnosis is confirmed by the detection of the organism or its toxin in the infant’s stool</a:t>
            </a:r>
          </a:p>
          <a:p>
            <a:pPr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55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Symptoms of botulism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257800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appear between 3 to 30 days after an infant consumes the spores.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Constipation is often the first sign of botulism that parents notice</a:t>
            </a:r>
          </a:p>
          <a:p>
            <a:pPr>
              <a:buNone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Other symptoms can include:</a:t>
            </a:r>
          </a:p>
          <a:p>
            <a:pPr>
              <a:buFont typeface="Wingdings 3" charset="2"/>
              <a:buChar char=""/>
              <a:defRPr/>
            </a:pPr>
            <a:endParaRPr lang="en-US" sz="33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flat facial expression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poor feeding (weak sucking)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weak cry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decreased movement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trouble swallowing with excessive drooling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 weakness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breathing problems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6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7030A0"/>
                </a:solidFill>
              </a:rPr>
              <a:t>Clostridium septicum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terminal or sub-terminal spore causes them to appear like drumstick. </a:t>
            </a:r>
          </a:p>
          <a:p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peritrichous flagellae.</a:t>
            </a:r>
          </a:p>
          <a:p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BA- 3mm,48 hrs, circular with filamentous border.</a:t>
            </a:r>
          </a:p>
        </p:txBody>
      </p:sp>
    </p:spTree>
    <p:extLst>
      <p:ext uri="{BB962C8B-B14F-4D97-AF65-F5344CB8AC3E}">
        <p14:creationId xmlns:p14="http://schemas.microsoft.com/office/powerpoint/2010/main" val="572600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pathogenesis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septicum is highly pathogenic in humans because they produce a variety of toxins. 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alpha toxin, a potent toxin responsible for non-traumatic gas gangrene.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associated with malignancy (colon carcinoma, leukemia, and breast carcinoma), pericarditis, and mycotic aneurysm. </a:t>
            </a:r>
          </a:p>
          <a:p>
            <a:pPr>
              <a:buFont typeface="Wingdings 3" charset="2"/>
              <a:buChar char=""/>
              <a:defRPr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precise mechanisms are unknown. </a:t>
            </a:r>
          </a:p>
        </p:txBody>
      </p:sp>
    </p:spTree>
    <p:extLst>
      <p:ext uri="{BB962C8B-B14F-4D97-AF65-F5344CB8AC3E}">
        <p14:creationId xmlns:p14="http://schemas.microsoft.com/office/powerpoint/2010/main" val="27948401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1" y="1295401"/>
            <a:ext cx="7162800" cy="2895600"/>
          </a:xfrm>
        </p:spPr>
        <p:txBody>
          <a:bodyPr rtlCol="0"/>
          <a:lstStyle/>
          <a:p>
            <a:pPr>
              <a:defRPr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Clostridium  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8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Clostridium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perfringens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2" y="1600200"/>
            <a:ext cx="8385175" cy="4495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welchii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welchii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anaerobic, non motile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 -oval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subterminal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5x1µm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as a normal component of decaying vegetation,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marine sediment, intestinal tract of humans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other vertebrates, insects, and soil. 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17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1" cy="8683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Cultural characters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066802"/>
            <a:ext cx="8229600" cy="5064125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BA-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anaerobic conditions,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IP-2days - a double zone of beta ,alpha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- circular semitransparent </a:t>
            </a:r>
          </a:p>
        </p:txBody>
      </p:sp>
    </p:spTree>
    <p:extLst>
      <p:ext uri="{BB962C8B-B14F-4D97-AF65-F5344CB8AC3E}">
        <p14:creationId xmlns:p14="http://schemas.microsoft.com/office/powerpoint/2010/main" val="2075967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Tryptone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Sulfite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Cycloserine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Agar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described by Harmon for the selective isolation and enumeration of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water and food samples.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black colonies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039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CC0000"/>
                </a:solidFill>
              </a:rPr>
              <a:t>Reaction on Cooked Meat Medium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Saccharolytic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causes fermentation of glycogen of muscles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Production of acid and gas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Meat particles remain intact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perfergines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</a:t>
            </a:r>
            <a:endParaRPr lang="ar-SA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causes digestion of meat particles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Formation of black, foul smelling due to sulfur compounds</a:t>
            </a:r>
          </a:p>
        </p:txBody>
      </p:sp>
    </p:spTree>
    <p:extLst>
      <p:ext uri="{BB962C8B-B14F-4D97-AF65-F5344CB8AC3E}">
        <p14:creationId xmlns:p14="http://schemas.microsoft.com/office/powerpoint/2010/main" val="20224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Classification based on the type of disease produced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.  Tetanus     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tetani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   Gas gangrene</a:t>
            </a:r>
          </a:p>
          <a:p>
            <a:pPr lvl="1"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Established       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septicum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novyi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Less pathogenic 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histolyticum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  Cl.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fallax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16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1" cy="8683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Cooked Meat Medium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143002"/>
            <a:ext cx="9144000" cy="4987925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IP- 4-6 hrs,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OT- 45 º C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per- Meat is not digested but slightly reddened with gas production 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23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 factors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lvl="1"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toxins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collagenase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hyaluronidase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DNase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880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Toxins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Major toxins – </a:t>
            </a:r>
            <a:r>
              <a:rPr lang="el-GR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ε, ι</a:t>
            </a:r>
          </a:p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 toxins – γ, η , δ, κ, λ, μ,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ν,θ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Enterotoxin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Heat labile </a:t>
            </a:r>
          </a:p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Neuraminidase – RBC  agglutination,    blood viscosity , capillary thrombosis.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8229601" y="3733802"/>
            <a:ext cx="457200" cy="317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30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toxins of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Cl.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perfringens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1" y="1600200"/>
            <a:ext cx="8991600" cy="4495800"/>
          </a:xfrm>
        </p:spPr>
        <p:txBody>
          <a:bodyPr rtlCol="0">
            <a:noAutofit/>
          </a:bodyPr>
          <a:lstStyle/>
          <a:p>
            <a:pPr lvl="1">
              <a:buFont typeface="Wingdings 3" charset="2"/>
              <a:buChar char=""/>
              <a:defRPr/>
            </a:pP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toxin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phospholipase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C,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lecithinase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is the most important toxin-   Lyses of RBCs, platelets, WBCs and endothelial cells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vascular permeability with massive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bleeding tissue destruction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Hepatic toxicity and myocardial dysfunction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-toxin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responsible for necrotic lesions in necrotizing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enterocolitis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en-US" sz="28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Enterotoxin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heat labile toxin produced in colon → food poisoning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862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Toxins….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epsilon, iota- necrotizing properties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Delta –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haemolytic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Theta -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haemolysin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250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Biochemical Tests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perfringnes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characterized by: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ferments many carbohydrates with acid &amp; gas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acidified litmus milk with stormy clot production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Nagler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 is positive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710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Nagler’s Reaction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1" y="1295401"/>
            <a:ext cx="8915401" cy="5229225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is done to detect the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lecithinase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activity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inoculated on the medium containing human serum or egg yolk (contains lecithin)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plate is incubated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anaerobically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37 º C for 24 hr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of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surrounded by zones of turbidity due to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lecithinase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activity.</a:t>
            </a:r>
          </a:p>
          <a:p>
            <a:pPr lvl="1"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effect is specifically inhibited if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antiserum containing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antitoxin is present on the medium 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 Mechanisms: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1054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cause of virulence is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exotoxin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Primary toxin is alpha toxin  - hydrolyzes substances essential to membranes and other cellular structures. 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beta, epsilon and iota toxins effect vascular endothelium causing increased permeability. 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delta and theta toxins cause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haemolysis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Tissue degeneration causes even less blood flow, in an environment that was already ischemic. 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949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Pathogenesis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 tissue infections- 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cellulitis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fascitis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myocytis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myonecrosis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Gas gangrene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Endometritis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GIT 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Necrotizing enteritis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Food poisoning.</a:t>
            </a:r>
          </a:p>
        </p:txBody>
      </p:sp>
    </p:spTree>
    <p:extLst>
      <p:ext uri="{BB962C8B-B14F-4D97-AF65-F5344CB8AC3E}">
        <p14:creationId xmlns:p14="http://schemas.microsoft.com/office/powerpoint/2010/main" val="22693714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poisoning/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Gastroenteritis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3" y="1600200"/>
            <a:ext cx="8461374" cy="4495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contaminate food that has not been cooked thoroughly enough to destroy spores.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germinate and multiply (especially if unrefrigerated).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 – 8-24 hrs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consumed, toxin is produced in the intestine; acts on epithelial cells, acute abdominal pain, diarrhea, and nausea but no fever.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Rapid recovery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7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4602" y="1295400"/>
            <a:ext cx="5334000" cy="1219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8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sz="8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tetani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539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Pig bell disease /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Necrotising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enteritis/ enteritis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necroticans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1" cy="49530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Beta toxin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Guinea.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Infective dose- Viable bacilli 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8 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Pig feast – lack of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due to  low protein diet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Enterotoxin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necrotizing inflammation of the small bowel (especially the jejunum but also the ileum).</a:t>
            </a:r>
          </a:p>
          <a:p>
            <a:pPr>
              <a:buFont typeface="Wingdings 3" charset="2"/>
              <a:buChar char=""/>
              <a:defRPr/>
            </a:pPr>
            <a:endParaRPr lang="en-US" baseline="300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746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vary from mild diarrhea to a life-threatening sequence of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severe abdominal pain,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vomiting (often bloody),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bloody stool, 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ulceration of the small intestine with perforation into the peritoneal cavity and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death within a day due to peritonitis. 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327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Clostridial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myonecrosis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/gas gangrene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IP- 10-48 hrs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bacteria may enter the muscle through a wound and proliferate in necrotic tissue and secrete powerful toxins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toxins destroy nearby tissue, generating gas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gas composition of 5.9% hydrogen, 3.4% carbon dioxide, 74.5% nitrogen and 16.1% oxygen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9954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Pathology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0"/>
            <a:ext cx="7924800" cy="525780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Muscles –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coagulative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necrosis/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liquefactive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 fibers &amp; other connective tissue elements become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seperated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each other due to gas &amp;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fluid.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Bl.v.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hyperemic, thrombosis of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venules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haemorrhages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Ischaemia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spread of gangrenous process, less or no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48200" y="4191000"/>
            <a:ext cx="1295401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429001" y="47244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24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Macroscopically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–part swollen,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oedematous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discoloured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crepitant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skin blisters, tissues- dripping of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serosangunous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fluid "sweetly putrid" or "dishwater pus" because it is much thinner than normal pus</a:t>
            </a:r>
          </a:p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-foul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odour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Bubbles of gases escape  from deeper tissues.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151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1" cy="10207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c/f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Sudden onset of excruciating pain at the site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Rapid development of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serosangunous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discharge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Crepitus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muscles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Brawny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Liquified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tissue sloughed off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Shock and organ failure</a:t>
            </a:r>
          </a:p>
          <a:p>
            <a:pPr>
              <a:buFont typeface="Wingdings 3" charset="2"/>
              <a:buChar char=""/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344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Clostridium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difficile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Gram-positive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spore-forming bacterium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motile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causing antibiotic-associated diarrhea (AAD).</a:t>
            </a:r>
          </a:p>
        </p:txBody>
      </p:sp>
    </p:spTree>
    <p:extLst>
      <p:ext uri="{BB962C8B-B14F-4D97-AF65-F5344CB8AC3E}">
        <p14:creationId xmlns:p14="http://schemas.microsoft.com/office/powerpoint/2010/main" val="11910602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Produces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enterotoxins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that damage intestines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Major cause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hospitals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Increasingly more common in community acquired diarrhea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47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Pathogenesis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1" y="1600200"/>
            <a:ext cx="8991600" cy="4876800"/>
          </a:xfrm>
        </p:spPr>
        <p:txBody>
          <a:bodyPr rtlCol="0">
            <a:no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difficile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transmitted from person to person by the fecal-oral route.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cause disease when competing bacteria in the gut have been wiped out by antibiotic treatment.</a:t>
            </a:r>
            <a:endParaRPr lang="en-US" baseline="30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severe cases, cause "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pseudomembranous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colitis.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Latent symptoms  often mimic some flu-like symptoms.</a:t>
            </a:r>
          </a:p>
        </p:txBody>
      </p:sp>
    </p:spTree>
    <p:extLst>
      <p:ext uri="{BB962C8B-B14F-4D97-AF65-F5344CB8AC3E}">
        <p14:creationId xmlns:p14="http://schemas.microsoft.com/office/powerpoint/2010/main" val="20285588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c/f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range from mild diarrhea to severe life-threatening colitis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adults- significant diarrhea ("new onset of more than three partially formed or watery stools per 24 hour period"), recent antibiotic exposure, abdominal pain, fever (up to 40.5°C or 105°F), and a distinctive foul stool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5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7788"/>
            <a:ext cx="7543801" cy="13398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Cl.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tetani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447801"/>
            <a:ext cx="8915401" cy="46482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G-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tetanos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to stretch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+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straight, slender rod with rounded ends 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endospore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(drumstick)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Obligate anaerobe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peritrichous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flagella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3" y="1600200"/>
            <a:ext cx="8766174" cy="4495800"/>
          </a:xfrm>
        </p:spPr>
        <p:txBody>
          <a:bodyPr rtlCol="0">
            <a:normAutofit/>
          </a:bodyPr>
          <a:lstStyle/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strict anaerobic conditions.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obligatory anaerobe, </a:t>
            </a:r>
          </a:p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37°C, </a:t>
            </a:r>
          </a:p>
          <a:p>
            <a:pPr>
              <a:lnSpc>
                <a:spcPct val="110000"/>
              </a:lnSpc>
              <a:buFont typeface="Wingdings 3" charset="2"/>
              <a:buChar char="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grows on NA medium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 anaerobic condition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973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Irregular ,2-5mm, translucent, </a:t>
            </a:r>
          </a:p>
          <a:p>
            <a:pPr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greyish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yellow,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butyrous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swarming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0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2423</Words>
  <Application>Microsoft Office PowerPoint</Application>
  <PresentationFormat>Widescreen</PresentationFormat>
  <Paragraphs>392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Arial</vt:lpstr>
      <vt:lpstr>Calibri</vt:lpstr>
      <vt:lpstr>Franklin Gothic Book</vt:lpstr>
      <vt:lpstr>Perpetua</vt:lpstr>
      <vt:lpstr>Symbol</vt:lpstr>
      <vt:lpstr>Times New Roman</vt:lpstr>
      <vt:lpstr>Wingdings</vt:lpstr>
      <vt:lpstr>Wingdings 2</vt:lpstr>
      <vt:lpstr>Wingdings 3</vt:lpstr>
      <vt:lpstr>Equity</vt:lpstr>
      <vt:lpstr>clostridium </vt:lpstr>
      <vt:lpstr>CLOSTRIDIUM </vt:lpstr>
      <vt:lpstr>CLOSTRIDIUM</vt:lpstr>
      <vt:lpstr>GENERAL </vt:lpstr>
      <vt:lpstr>Classification based on the type of disease produced </vt:lpstr>
      <vt:lpstr>Cl. tetani</vt:lpstr>
      <vt:lpstr>Cl. tetani</vt:lpstr>
      <vt:lpstr>Culture</vt:lpstr>
      <vt:lpstr>BA</vt:lpstr>
      <vt:lpstr>Cooked meat media</vt:lpstr>
      <vt:lpstr>Robertson’s cooked meat medium</vt:lpstr>
      <vt:lpstr>Resistance </vt:lpstr>
      <vt:lpstr>Antigen </vt:lpstr>
      <vt:lpstr>Toxins </vt:lpstr>
      <vt:lpstr>Neurotoxin </vt:lpstr>
      <vt:lpstr>Tetanospasmin- transport</vt:lpstr>
      <vt:lpstr>Action of tetanospasmin</vt:lpstr>
      <vt:lpstr>Pathogenesis</vt:lpstr>
      <vt:lpstr>Pathogenesis…. </vt:lpstr>
      <vt:lpstr> types </vt:lpstr>
      <vt:lpstr>Localized tetanus</vt:lpstr>
      <vt:lpstr>Symptoms of generalized tetanus</vt:lpstr>
      <vt:lpstr>Symptoms of tetanus in later stages</vt:lpstr>
      <vt:lpstr>Tetanus of newborns/ tetanus neonatorum. </vt:lpstr>
      <vt:lpstr>Lab diagnosis</vt:lpstr>
      <vt:lpstr>Ospe 1 </vt:lpstr>
      <vt:lpstr>Osce -2</vt:lpstr>
      <vt:lpstr>Osce -3</vt:lpstr>
      <vt:lpstr>C. botulinum</vt:lpstr>
      <vt:lpstr>Morphology </vt:lpstr>
      <vt:lpstr>Cultural characters </vt:lpstr>
      <vt:lpstr>Resistance </vt:lpstr>
      <vt:lpstr>Botulinal toxins</vt:lpstr>
      <vt:lpstr>Toxin </vt:lpstr>
      <vt:lpstr>Pathogenesis- action of Botulinal toxin </vt:lpstr>
      <vt:lpstr>Pathogenesis</vt:lpstr>
      <vt:lpstr>Pathogenicity </vt:lpstr>
      <vt:lpstr>Food borne Botulism</vt:lpstr>
      <vt:lpstr>Clinical presentation</vt:lpstr>
      <vt:lpstr>Wound botulism</vt:lpstr>
      <vt:lpstr>INFANT BOTULISM</vt:lpstr>
      <vt:lpstr>Symptoms of botulism</vt:lpstr>
      <vt:lpstr>Clostridium septicum</vt:lpstr>
      <vt:lpstr>pathogenesis</vt:lpstr>
      <vt:lpstr>Clostridium   perfringens </vt:lpstr>
      <vt:lpstr>Clostridium perfringens </vt:lpstr>
      <vt:lpstr>Cultural characters</vt:lpstr>
      <vt:lpstr>Tryptone Sulfite Cycloserine Agar</vt:lpstr>
      <vt:lpstr>Reaction on Cooked Meat Medium</vt:lpstr>
      <vt:lpstr>Cooked Meat Medium</vt:lpstr>
      <vt:lpstr>Virulence factors </vt:lpstr>
      <vt:lpstr>Toxins </vt:lpstr>
      <vt:lpstr>The toxins of Cl. perfringens  </vt:lpstr>
      <vt:lpstr>Toxins….</vt:lpstr>
      <vt:lpstr>Biochemical Tests</vt:lpstr>
      <vt:lpstr>Nagler’s Reaction</vt:lpstr>
      <vt:lpstr>Virulence Mechanisms: </vt:lpstr>
      <vt:lpstr>Pathogenesis </vt:lpstr>
      <vt:lpstr>Food poisoning/ Gastroenteritis  </vt:lpstr>
      <vt:lpstr>Pig bell disease / Necrotising enteritis/ enteritis necroticans</vt:lpstr>
      <vt:lpstr>Clinical  </vt:lpstr>
      <vt:lpstr>"Clostridial myonecrosis/gas gangrene </vt:lpstr>
      <vt:lpstr>Pathology </vt:lpstr>
      <vt:lpstr>Macroscopically</vt:lpstr>
      <vt:lpstr>c/f </vt:lpstr>
      <vt:lpstr>Clostridium difficile</vt:lpstr>
      <vt:lpstr>Pathogenesis </vt:lpstr>
      <vt:lpstr>Pathogenesis </vt:lpstr>
      <vt:lpstr>c/f </vt:lpstr>
    </vt:vector>
  </TitlesOfParts>
  <Company>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 Positive Bacillus</dc:title>
  <dc:creator>COM-1</dc:creator>
  <cp:lastModifiedBy>MY PC</cp:lastModifiedBy>
  <cp:revision>6</cp:revision>
  <dcterms:created xsi:type="dcterms:W3CDTF">2019-02-22T09:52:40Z</dcterms:created>
  <dcterms:modified xsi:type="dcterms:W3CDTF">2021-11-05T07:14:18Z</dcterms:modified>
</cp:coreProperties>
</file>