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02B4C-51B1-4C5F-9DE7-3463C0A4377E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EADAB-1A0D-4795-BD00-BB2AB6F06C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7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7E8B65-579C-414D-99B0-510E0D8D9FDB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494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74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2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82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6352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635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169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14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341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8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78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8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098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641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5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8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0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A94802-14D6-401C-A186-FB2B44B772F0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73494D-6FA3-467D-97FA-2E6573D04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5034" y="2090738"/>
            <a:ext cx="7062952" cy="2590800"/>
          </a:xfrm>
        </p:spPr>
        <p:txBody>
          <a:bodyPr rtlCol="0"/>
          <a:lstStyle/>
          <a:p>
            <a:pPr>
              <a:defRPr/>
            </a:pPr>
            <a:r>
              <a:rPr lang="en-IN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5675586"/>
            <a:ext cx="6248400" cy="1082566"/>
          </a:xfrm>
        </p:spPr>
        <p:txBody>
          <a:bodyPr rtlCol="0">
            <a:no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DR.R.S.GOPIKA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DEPT OF PATHOLOGY AND MICROBIOLOGY 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SKHMC</a:t>
            </a:r>
          </a:p>
        </p:txBody>
      </p:sp>
    </p:spTree>
    <p:extLst>
      <p:ext uri="{BB962C8B-B14F-4D97-AF65-F5344CB8AC3E}">
        <p14:creationId xmlns:p14="http://schemas.microsoft.com/office/powerpoint/2010/main" val="1117566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McLeod's agar plate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6387" name="Picture 2" descr="C:\Users\Dept.Of Pathology\Desktop\corynebacterium-diphtheriae-gravis-colony-morpholog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6600" y="2057400"/>
            <a:ext cx="5619750" cy="4495800"/>
          </a:xfrm>
        </p:spPr>
      </p:pic>
      <p:sp>
        <p:nvSpPr>
          <p:cNvPr id="4" name="Rectangle 3"/>
          <p:cNvSpPr/>
          <p:nvPr/>
        </p:nvSpPr>
        <p:spPr>
          <a:xfrm>
            <a:off x="2819400" y="1371600"/>
            <a:ext cx="69342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Gun metal grey colonies</a:t>
            </a:r>
          </a:p>
        </p:txBody>
      </p:sp>
    </p:spTree>
    <p:extLst>
      <p:ext uri="{BB962C8B-B14F-4D97-AF65-F5344CB8AC3E}">
        <p14:creationId xmlns:p14="http://schemas.microsoft.com/office/powerpoint/2010/main" val="1254245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err="1" smtClean="0">
                <a:solidFill>
                  <a:schemeClr val="accent6">
                    <a:lumMod val="50000"/>
                  </a:schemeClr>
                </a:solidFill>
              </a:rPr>
              <a:t>Loefflers</a:t>
            </a:r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 serum slope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creamy white colonies in 6-8 hrs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5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Resistance 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58º C – 10 min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100º C – 1min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Susceptible to disinfectants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Dust –viable for weeks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91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Virulence factors 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Toxin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exotoxin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gene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Lethal dose for guinea  pig – 0.0001mg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0.1 micrograms of toxin/kg of body weight was lethal. 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656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Diphtheria toxin</a:t>
            </a: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600200"/>
            <a:ext cx="8537575" cy="52578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Diphtheria toxin -two fragments: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fragment A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fragment B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Fragment B binds to the cell surface receptor and facilitates the delivery of fragment A to the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cytosol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Fragment A catalyzes the  ADP-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ribosylation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thereby inhibiting protein synthesis in cells.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8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Diphtheria </a:t>
            </a: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1905000"/>
            <a:ext cx="7467600" cy="49530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Diphtheria is described as "an upper respiratory tract illness characterized by sore throat, low-grade fever, and an adherent membrane of the tonsils, pharynx, &amp;/or nose.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35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838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Pathogenesis </a:t>
            </a:r>
            <a:r>
              <a:rPr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219200"/>
            <a:ext cx="8686800" cy="51054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Exclusively human disease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Seen in URT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Spread by Droplet infection, hand to mouth,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fomites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20040" lvl="2" indent="-320040">
              <a:spcBef>
                <a:spcPts val="700"/>
              </a:spcBef>
              <a:buClr>
                <a:schemeClr val="tx1">
                  <a:lumMod val="85000"/>
                  <a:lumOff val="15000"/>
                </a:schemeClr>
              </a:buClr>
              <a:buSzPct val="60000"/>
              <a:buNone/>
              <a:defRPr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IP – 2-5 days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very high in young children, rare in adults</a:t>
            </a:r>
          </a:p>
          <a:p>
            <a:pPr marL="731520" lvl="2" indent="-182880" algn="just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Prevalent in baby’s after 3-6 months (DPT is given at 3, 5, 7 months, boosters at 18 months and at school entry)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88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Types of Diphtheria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Faucial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Laryngeal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Nasal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Conjunctival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Vulvovaginal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Otitic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around the mouth and the nose</a:t>
            </a:r>
          </a:p>
        </p:txBody>
      </p:sp>
    </p:spTree>
    <p:extLst>
      <p:ext uri="{BB962C8B-B14F-4D97-AF65-F5344CB8AC3E}">
        <p14:creationId xmlns:p14="http://schemas.microsoft.com/office/powerpoint/2010/main" val="44713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Diphtheria</a:t>
            </a: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infection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Systemic intoxication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local inflammatory process and its mechanical consequences are less important in the evolution of diphtheria than is the profound toxemia that characterizes the infection.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395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Local infection.</a:t>
            </a: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pathogens invade the host through these portals, reproduce, and produce toxin, resulting in local cell damage.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inflammatory reaction         collection of a grayish-white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exudate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“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diphtherial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pseudomembrane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”( fibrin, dead granulocytes, and necrotic epithelial cells.)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Mem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adheres strongly to the mucosa, may extend into the larynx,  hindering respiration.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Regional lymph nodes are highly swollen.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FontTx/>
              <a:buChar char="•"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Removal of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pseudomembrane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capillary damage and       bleeding..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562600" y="3200400"/>
            <a:ext cx="6096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69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z="3600">
                <a:solidFill>
                  <a:schemeClr val="accent2">
                    <a:lumMod val="50000"/>
                  </a:schemeClr>
                </a:solidFill>
                <a:latin typeface="Arial Narrow" pitchFamily="34" charset="0"/>
              </a:rPr>
              <a:t>Clinically important Gram positive bacilli</a:t>
            </a:r>
            <a:endParaRPr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Bacillus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Clostridium</a:t>
            </a:r>
          </a:p>
          <a:p>
            <a:pPr marL="342900" lvl="1" indent="-342900">
              <a:buClr>
                <a:schemeClr val="tx2"/>
              </a:buClr>
              <a:defRPr/>
            </a:pP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Corynebacterium</a:t>
            </a: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2200" dirty="0"/>
          </a:p>
          <a:p>
            <a:pPr lvl="1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2000" dirty="0"/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19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Faucial</a:t>
            </a: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b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600200"/>
            <a:ext cx="8461375" cy="4495800"/>
          </a:xfrm>
        </p:spPr>
        <p:txBody>
          <a:bodyPr rtlCol="0">
            <a:normAutofit fontScale="77500" lnSpcReduction="20000"/>
          </a:bodyPr>
          <a:lstStyle/>
          <a:p>
            <a:pPr marL="182880" indent="-182880">
              <a:spcBef>
                <a:spcPct val="500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sore throat, fever</a:t>
            </a:r>
          </a:p>
          <a:p>
            <a:pPr marL="182880" indent="-182880">
              <a:spcBef>
                <a:spcPct val="500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82880" indent="-182880">
              <a:spcBef>
                <a:spcPct val="500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prostration, </a:t>
            </a:r>
          </a:p>
          <a:p>
            <a:pPr marL="182880" indent="-182880">
              <a:spcBef>
                <a:spcPct val="500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dyspnoea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asphyxia, </a:t>
            </a:r>
          </a:p>
          <a:p>
            <a:pPr marL="182880" indent="-182880">
              <a:spcBef>
                <a:spcPct val="500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arrhythmia,  </a:t>
            </a:r>
          </a:p>
          <a:p>
            <a:pPr marL="182880" indent="-182880">
              <a:spcBef>
                <a:spcPct val="500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difficulties of speech, </a:t>
            </a:r>
          </a:p>
          <a:p>
            <a:pPr marL="182880" indent="-182880">
              <a:spcBef>
                <a:spcPct val="500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vision, swallowing,</a:t>
            </a:r>
          </a:p>
          <a:p>
            <a:pPr marL="182880" indent="-182880">
              <a:spcBef>
                <a:spcPct val="50000"/>
              </a:spcBef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movement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2" descr="C:\Users\sys-1\Desktop\Dirty_white_pseudomembrane_classically_seen_in_diphtheria_2013-07-06_11-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600200"/>
            <a:ext cx="32766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800" y="5867401"/>
            <a:ext cx="57912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An adherent, dense, grey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pseudomembrane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covering the tonsils is seen in diphtheria.</a:t>
            </a:r>
          </a:p>
        </p:txBody>
      </p:sp>
    </p:spTree>
    <p:extLst>
      <p:ext uri="{BB962C8B-B14F-4D97-AF65-F5344CB8AC3E}">
        <p14:creationId xmlns:p14="http://schemas.microsoft.com/office/powerpoint/2010/main" val="683151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Laryngeal diphtheria</a:t>
            </a: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swollen neck and throat or "bull neck".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accompanied by a serious respiratory condition, characterized by a brassy or "barking" cough, 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stridor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hoarseness, and difficulty breathing, and referred as "diphtheritic croup", "true croup", or "croup</a:t>
            </a:r>
          </a:p>
        </p:txBody>
      </p:sp>
    </p:spTree>
    <p:extLst>
      <p:ext uri="{BB962C8B-B14F-4D97-AF65-F5344CB8AC3E}">
        <p14:creationId xmlns:p14="http://schemas.microsoft.com/office/powerpoint/2010/main" val="42387181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Nasal diphtheria</a:t>
            </a: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produces few symptoms other than a watery or bloody discharge.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On examination- small visible membrane in the nasal passages.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2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Cutaneous</a:t>
            </a: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infected tissue develops an ulcerated area, a diphtheria membrane form over the wound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wound or ulcer is slow to heal and may be numb or insensitive when touched.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37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3200">
                <a:solidFill>
                  <a:srgbClr val="3C8B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Conjunctival: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3C8B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Affects palpebral conjunctiva</a:t>
            </a:r>
          </a:p>
          <a:p>
            <a:r>
              <a:rPr lang="en-US" smtClean="0">
                <a:solidFill>
                  <a:srgbClr val="3C8B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C/f :oedematous.Membrane formation.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b="1" smtClean="0">
                <a:solidFill>
                  <a:srgbClr val="3C8B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Otitic </a:t>
            </a:r>
          </a:p>
          <a:p>
            <a:r>
              <a:rPr lang="en-US" smtClean="0">
                <a:solidFill>
                  <a:srgbClr val="3C8B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Otitis externa.</a:t>
            </a:r>
          </a:p>
          <a:p>
            <a:r>
              <a:rPr lang="en-US" smtClean="0">
                <a:solidFill>
                  <a:srgbClr val="3C8B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Discharge:persistant.Purulent.Foul-smelling.</a:t>
            </a:r>
          </a:p>
        </p:txBody>
      </p:sp>
    </p:spTree>
    <p:extLst>
      <p:ext uri="{BB962C8B-B14F-4D97-AF65-F5344CB8AC3E}">
        <p14:creationId xmlns:p14="http://schemas.microsoft.com/office/powerpoint/2010/main" val="15889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Systemic intoxication</a:t>
            </a: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1600200"/>
            <a:ext cx="8461375" cy="52578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Diphtheria toxin –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is readily absorbed from the point of production into the blood stream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Parenchymal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degeneration in the cardiac muscle, liver, kidneys, and adrenal glands.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3200" dirty="0">
              <a:solidFill>
                <a:srgbClr val="00B050"/>
              </a:solidFill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032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Systemic intoxication</a:t>
            </a:r>
            <a:endParaRPr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05001" y="1600200"/>
            <a:ext cx="8385175" cy="49530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u="sng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Clinically- weakness or paralysis of limbs is rare.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Neuropathic manifestations of diphtheria are usually temporary and disappear within 2 or 3 months if the  patient survives.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Motor cranial nerve paralysis.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Late sequel damage due to the intoxication is frequently seen after the acute infection has subsided.</a:t>
            </a:r>
          </a:p>
        </p:txBody>
      </p:sp>
    </p:spTree>
    <p:extLst>
      <p:ext uri="{BB962C8B-B14F-4D97-AF65-F5344CB8AC3E}">
        <p14:creationId xmlns:p14="http://schemas.microsoft.com/office/powerpoint/2010/main" val="116588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smtClean="0">
                <a:solidFill>
                  <a:schemeClr val="accent4">
                    <a:lumMod val="50000"/>
                  </a:schemeClr>
                </a:solidFill>
              </a:rPr>
              <a:t>Signs and symptoms</a:t>
            </a:r>
            <a: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8991600" cy="52578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fever of 38 °C or above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chills, fatigue, cyanosis, sore throat,  hoarseness, cough, headache, difficulty swallowing, painful swallowing,  difficulty breathing, rapid breathing, foul-smelling and bloodstained nasal discharge, and 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lymphadenopathy</a:t>
            </a:r>
            <a:endParaRPr lang="en-US" sz="3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Symptoms can also include cardiac arrhythmias,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myocarditis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and cranial and peripheral nerve palsies</a:t>
            </a:r>
          </a:p>
        </p:txBody>
      </p:sp>
    </p:spTree>
    <p:extLst>
      <p:ext uri="{BB962C8B-B14F-4D97-AF65-F5344CB8AC3E}">
        <p14:creationId xmlns:p14="http://schemas.microsoft.com/office/powerpoint/2010/main" val="292097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c/f 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 rtlCol="0">
            <a:normAutofit fontScale="77500" lnSpcReduction="20000"/>
          </a:bodyPr>
          <a:lstStyle/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Malignant (</a:t>
            </a:r>
            <a:r>
              <a:rPr lang="en-US" sz="3200" b="1" u="sng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hypertoxic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diphtheria</a:t>
            </a: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Signs: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severe toxemia and adenitis, lymph glands    </a:t>
            </a: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swelling in the neck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complications: 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death-circulatory failure, paralytic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sequelae</a:t>
            </a: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ii)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Septic diphtheria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ulceration with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pseudomembrane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formation and cellulites (gangrene around pm)</a:t>
            </a: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iii) </a:t>
            </a:r>
            <a:r>
              <a:rPr lang="en-US" sz="3200" b="1" u="sng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Hemorrhagic diphtheria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Signs: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local and general bleeding from edge of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psudomembrane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conjunctival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epistaxis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purpura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1174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28800" y="304800"/>
            <a:ext cx="88392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Hemorrhaging of the nasal mucosa (endothelial damage). Pronounced cervical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adenopathy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swelling, creating a bull neck appearance.</a:t>
            </a:r>
          </a:p>
        </p:txBody>
      </p:sp>
      <p:pic>
        <p:nvPicPr>
          <p:cNvPr id="35843" name="Picture 4" descr="C:\Users\Dept.Of Pathology\Desktop\download (6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1" y="2057400"/>
            <a:ext cx="3705225" cy="4586288"/>
          </a:xfrm>
          <a:noFill/>
        </p:spPr>
      </p:pic>
    </p:spTree>
    <p:extLst>
      <p:ext uri="{BB962C8B-B14F-4D97-AF65-F5344CB8AC3E}">
        <p14:creationId xmlns:p14="http://schemas.microsoft.com/office/powerpoint/2010/main" val="111514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mtClean="0"/>
              <a:t/>
            </a:r>
            <a:br>
              <a:rPr smtClean="0"/>
            </a:br>
            <a:endParaRPr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533400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Spore forming</a:t>
            </a:r>
          </a:p>
          <a:p>
            <a:pPr marL="533400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Bacillus</a:t>
            </a:r>
          </a:p>
          <a:p>
            <a:pPr marL="533400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Clostridium</a:t>
            </a:r>
          </a:p>
          <a:p>
            <a:pPr marL="533400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33400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spore forming</a:t>
            </a:r>
          </a:p>
          <a:p>
            <a:pPr marL="533400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Corynebacterium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568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Complications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1) Asphyxia-obstruction of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tract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Acute circulatory failure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kidney failure 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paralysis-soft palate, eye muscles, extremities (3rd-4th week)</a:t>
            </a:r>
            <a:b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5) septic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sequelae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pnemonia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otitis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media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469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Lab 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Sample collection: Throat swab or swab from membrane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Microscopy: Gram stain and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Alberts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stain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Culture: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Loefflers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PT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Biochemicals</a:t>
            </a:r>
            <a:endParaRPr lang="en-US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Virulence test in vivo and in vitro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24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Animal </a:t>
            </a:r>
            <a:r>
              <a:rPr err="1" smtClean="0">
                <a:solidFill>
                  <a:schemeClr val="accent4">
                    <a:lumMod val="75000"/>
                  </a:schemeClr>
                </a:solidFill>
              </a:rPr>
              <a:t>inocculation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bacteria culture emulsified in water </a:t>
            </a: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0.8 ml injected into 2 guinea pigs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GP A-has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antitoxin (injected 2 hours before)</a:t>
            </a:r>
            <a:b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GP B-Doesn't have antitoxin</a:t>
            </a: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32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Result: Guinea pig B dies.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77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err="1" smtClean="0">
                <a:solidFill>
                  <a:schemeClr val="accent4">
                    <a:lumMod val="75000"/>
                  </a:schemeClr>
                </a:solidFill>
              </a:rPr>
              <a:t>Elek's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 gel precipitation test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66800"/>
            <a:ext cx="8153400" cy="44958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filter paper saturated with antitoxin is placed on agar plate with 20% horse serum</a:t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-bacterial culture streaked at right angles to filter paper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7208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C:\Users\Dept.Of Pathology\Desktop\4599364202_1a6989fee7_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1" y="228600"/>
            <a:ext cx="6575425" cy="6172200"/>
          </a:xfrm>
          <a:noFill/>
        </p:spPr>
      </p:pic>
    </p:spTree>
    <p:extLst>
      <p:ext uri="{BB962C8B-B14F-4D97-AF65-F5344CB8AC3E}">
        <p14:creationId xmlns:p14="http://schemas.microsoft.com/office/powerpoint/2010/main" val="32038195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Tissue culture test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76400"/>
            <a:ext cx="8153400" cy="4495800"/>
          </a:xfrm>
        </p:spPr>
        <p:txBody>
          <a:bodyPr rtlCol="0">
            <a:normAutofit/>
          </a:bodyPr>
          <a:lstStyle/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-incorporation of bacteria into agar overlay of eukaryotic cell culture mono layers.</a:t>
            </a: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Result: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toxin diffuses into cells and kills them</a:t>
            </a: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lnSpc>
                <a:spcPct val="80000"/>
              </a:lnSpc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PCR assays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-test presence of specific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bacteriophage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gene (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027294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Schick test 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 1913, Schick designed a skin test for determining susceptibility or immunity to diphtheria in humans.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Diphtheria toxin will cause an inflammatory reaction when very small amounts are injected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intracutaneously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276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Test</a:t>
            </a:r>
            <a:endParaRPr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600200"/>
            <a:ext cx="8537575" cy="49530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injecting a very small dose of the toxin under the skin of the forearm and evaluating the injection site after 48 hours.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 positive test -indicates susceptibility (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nonimmunity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 localized </a:t>
            </a:r>
            <a:r>
              <a:rPr lang="en-US" sz="32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(1-3cm) in 2-4 days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sz="32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negative test (no reaction) indicates immunity (antibody neutralizes toxin).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63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Active immunity- DPT dosage</a:t>
            </a:r>
          </a:p>
          <a:p>
            <a:pPr lvl="1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Antitoxin level – 0.01/ ml protective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Passive immunity-   ADS</a:t>
            </a:r>
          </a:p>
          <a:p>
            <a:pPr lvl="1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susceptibles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are exposed</a:t>
            </a:r>
          </a:p>
          <a:p>
            <a:pPr lvl="1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500 – 1000 units  of Anti Diphtheritic Serum ( ADS)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Combined </a:t>
            </a:r>
            <a:r>
              <a:rPr lang="en-US" dirty="0" err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immunisation</a:t>
            </a:r>
            <a:endParaRPr lang="en-US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First dose of adsorbed </a:t>
            </a:r>
            <a:r>
              <a:rPr lang="en-US" dirty="0" err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on one arm</a:t>
            </a:r>
          </a:p>
          <a:p>
            <a:pPr lvl="1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ADS on another arm</a:t>
            </a:r>
          </a:p>
          <a:p>
            <a:pPr lvl="1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To be continued with full course of active immunization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785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CC3300"/>
                </a:solidFill>
                <a:latin typeface="Times New Roman" panose="02020603050405020304" pitchFamily="18" charset="0"/>
              </a:rPr>
              <a:t>DPT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Formal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Incubation of Toxin at pH 7.4 -7.6 for 3 – 4 weeks at 37 °C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Adsorbed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purified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adsorbed on to aluminum phosphate or hydroxide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triple vaccine given to children.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trivalent preparation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Diphtheria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Tetanus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Pertussis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vaccine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TD</a:t>
            </a:r>
            <a:r>
              <a:rPr lang="en-US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contains absorbed</a:t>
            </a:r>
            <a:r>
              <a:rPr lang="en-US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tetanus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and ten-fold smaller dose of </a:t>
            </a:r>
            <a:r>
              <a:rPr lang="en-US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diphtheria </a:t>
            </a:r>
            <a:r>
              <a:rPr lang="en-US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toxoid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86430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752600" y="2362200"/>
            <a:ext cx="6781800" cy="1676400"/>
          </a:xfrm>
        </p:spPr>
        <p:txBody>
          <a:bodyPr rtlCol="0"/>
          <a:lstStyle/>
          <a:p>
            <a:pPr>
              <a:defRPr/>
            </a:pPr>
            <a:r>
              <a:rPr sz="5400"/>
              <a:t>Corynebacterium</a:t>
            </a:r>
            <a:r>
              <a:rPr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1785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00B050"/>
                </a:solidFill>
              </a:rPr>
              <a:t>Other Corynebacteria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990600" lvl="1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ulcerans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90600" lvl="1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Diphtheria like lesions</a:t>
            </a:r>
          </a:p>
          <a:p>
            <a:pPr marL="990600" lvl="1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Spread thru milk</a:t>
            </a:r>
          </a:p>
          <a:p>
            <a:pPr lvl="1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C .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haemolyticum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005840" lvl="3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pharyngitis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skin ulcers</a:t>
            </a:r>
          </a:p>
          <a:p>
            <a:pPr marL="1005840" lvl="3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C.pseudotuberculosis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005840" lvl="3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Veterinary importance</a:t>
            </a:r>
          </a:p>
          <a:p>
            <a:pPr marL="1005840" lvl="3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dirty="0" smtClean="0"/>
          </a:p>
          <a:p>
            <a:pPr marL="990600" lvl="1" indent="-53340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endParaRPr lang="en-US" sz="1800" dirty="0"/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52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3">
                    <a:lumMod val="50000"/>
                  </a:schemeClr>
                </a:solidFill>
              </a:rPr>
              <a:t>Lab </a:t>
            </a:r>
            <a:endParaRPr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 smtClean="0"/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 smtClean="0"/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sz="5400" dirty="0"/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 smtClean="0"/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391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    </a:t>
            </a:r>
            <a:r>
              <a:rPr smtClean="0">
                <a:solidFill>
                  <a:srgbClr val="C00000"/>
                </a:solidFill>
              </a:rPr>
              <a:t> 1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/>
              <a:t>       </a:t>
            </a:r>
            <a:r>
              <a:rPr lang="en-US" smtClean="0">
                <a:solidFill>
                  <a:srgbClr val="C00000"/>
                </a:solidFill>
              </a:rPr>
              <a:t>trisomy 21 is also known as </a:t>
            </a:r>
          </a:p>
        </p:txBody>
      </p:sp>
    </p:spTree>
    <p:extLst>
      <p:ext uri="{BB962C8B-B14F-4D97-AF65-F5344CB8AC3E}">
        <p14:creationId xmlns:p14="http://schemas.microsoft.com/office/powerpoint/2010/main" val="38500881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Dept.Of Pathology\Desktop\250px-Chromosome-_trisomy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685800"/>
            <a:ext cx="6934200" cy="5867400"/>
          </a:xfrm>
          <a:noFill/>
        </p:spPr>
      </p:pic>
    </p:spTree>
    <p:extLst>
      <p:ext uri="{BB962C8B-B14F-4D97-AF65-F5344CB8AC3E}">
        <p14:creationId xmlns:p14="http://schemas.microsoft.com/office/powerpoint/2010/main" val="379111121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 </a:t>
            </a:r>
            <a:r>
              <a:rPr smtClean="0">
                <a:solidFill>
                  <a:srgbClr val="C00000"/>
                </a:solidFill>
              </a:rPr>
              <a:t> 2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trisomy 18 syndrome is also known as</a:t>
            </a:r>
          </a:p>
        </p:txBody>
      </p:sp>
    </p:spTree>
    <p:extLst>
      <p:ext uri="{BB962C8B-B14F-4D97-AF65-F5344CB8AC3E}">
        <p14:creationId xmlns:p14="http://schemas.microsoft.com/office/powerpoint/2010/main" val="3599536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b="1" smtClean="0">
                <a:solidFill>
                  <a:srgbClr val="C00000"/>
                </a:solidFill>
              </a:rPr>
              <a:t>  Triple X</a:t>
            </a:r>
            <a:r>
              <a:rPr lang="en-US" smtClean="0">
                <a:solidFill>
                  <a:srgbClr val="C00000"/>
                </a:solidFill>
              </a:rPr>
              <a:t> syndrome is also known as </a:t>
            </a:r>
          </a:p>
        </p:txBody>
      </p:sp>
      <p:pic>
        <p:nvPicPr>
          <p:cNvPr id="53252" name="Picture 2" descr="C:\Users\Dept.Of Pathology\Desktop\300px-Trisomy_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8000"/>
            <a:ext cx="3429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602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>
                <a:solidFill>
                  <a:srgbClr val="C00000"/>
                </a:solidFill>
              </a:rPr>
              <a:t>                         4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 chromosome anomalies- (45,X) is known as</a:t>
            </a:r>
            <a:endParaRPr lang="en-US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5677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     </a:t>
            </a:r>
            <a:r>
              <a:rPr smtClean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 chromosome anomalies- (47,XXY) is known as</a:t>
            </a:r>
            <a:endParaRPr lang="en-US" smtClean="0">
              <a:solidFill>
                <a:srgbClr val="C00000"/>
              </a:solidFill>
            </a:endParaRP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61143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    </a:t>
            </a:r>
            <a:r>
              <a:rPr smtClean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fragile X syndrome is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a) monosomy X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b) trisomy X</a:t>
            </a:r>
            <a:endParaRPr lang="en-US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7715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                       </a:t>
            </a:r>
            <a:r>
              <a:rPr smtClean="0">
                <a:solidFill>
                  <a:srgbClr val="C00000"/>
                </a:solidFill>
              </a:rPr>
              <a:t> 7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C00000"/>
                </a:solidFill>
              </a:rPr>
              <a:t> "TORCH" is an acronym meaning </a:t>
            </a:r>
          </a:p>
        </p:txBody>
      </p:sp>
    </p:spTree>
    <p:extLst>
      <p:ext uri="{BB962C8B-B14F-4D97-AF65-F5344CB8AC3E}">
        <p14:creationId xmlns:p14="http://schemas.microsoft.com/office/powerpoint/2010/main" val="1072073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err="1" smtClean="0">
                <a:solidFill>
                  <a:schemeClr val="accent6">
                    <a:lumMod val="75000"/>
                  </a:schemeClr>
                </a:solidFill>
              </a:rPr>
              <a:t>Corynebacterium</a:t>
            </a:r>
            <a:r>
              <a:rPr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err="1" smtClean="0">
                <a:solidFill>
                  <a:schemeClr val="accent6">
                    <a:lumMod val="75000"/>
                  </a:schemeClr>
                </a:solidFill>
              </a:rPr>
              <a:t>diphtheriae</a:t>
            </a:r>
            <a:endParaRPr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first described by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Klebs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1883, and  cultivated by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Loeffler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 1884                      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Coryne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(L) –Club ,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Diphterios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–leather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Kleb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loefflers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bacilli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3-6 x .6-.8 µm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Nonsporing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,non capsulated ,non motile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Club-shaped rod bacteria 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volutin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metachromatic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granules/ Babes Ernst granules/Polar bodies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Cuneiform or Chinese letter arrangement</a:t>
            </a:r>
          </a:p>
        </p:txBody>
      </p:sp>
    </p:spTree>
    <p:extLst>
      <p:ext uri="{BB962C8B-B14F-4D97-AF65-F5344CB8AC3E}">
        <p14:creationId xmlns:p14="http://schemas.microsoft.com/office/powerpoint/2010/main" val="29656255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1981200" y="122238"/>
            <a:ext cx="7543800" cy="792162"/>
          </a:xfrm>
        </p:spPr>
        <p:txBody>
          <a:bodyPr/>
          <a:lstStyle/>
          <a:p>
            <a:r>
              <a:rPr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TORCH</a:t>
            </a:r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>
          <a:xfrm>
            <a:off x="1981200" y="990601"/>
            <a:ext cx="8229600" cy="51403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(T)oxoplasmosis,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(O)ther Agents,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(R)ubella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(C)ytomegalovirus, and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(H)erpes Simplex. 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TORCH Syndrome refers to any of a group of infections in newborns due to one of the TORCH infectious agents having crossed the placenta during pregnancy.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Leads to -  miscarriage, stillbirth, delayed fetal growth and maturation (IUGR), or early delivery</a:t>
            </a:r>
          </a:p>
        </p:txBody>
      </p:sp>
    </p:spTree>
    <p:extLst>
      <p:ext uri="{BB962C8B-B14F-4D97-AF65-F5344CB8AC3E}">
        <p14:creationId xmlns:p14="http://schemas.microsoft.com/office/powerpoint/2010/main" val="32623929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commons.wikimedia.org</a:t>
            </a:r>
          </a:p>
          <a:p>
            <a:r>
              <a:rPr lang="en-US" sz="3200"/>
              <a:t>en.wikipedia.org</a:t>
            </a:r>
          </a:p>
          <a:p>
            <a:r>
              <a:rPr lang="en-US" sz="3200">
                <a:cs typeface="Arial" panose="020B0604020202020204" pitchFamily="34" charset="0"/>
              </a:rPr>
              <a:t>Text Book of Microbiology-Anandanarayanan</a:t>
            </a:r>
          </a:p>
        </p:txBody>
      </p:sp>
    </p:spTree>
    <p:extLst>
      <p:ext uri="{BB962C8B-B14F-4D97-AF65-F5344CB8AC3E}">
        <p14:creationId xmlns:p14="http://schemas.microsoft.com/office/powerpoint/2010/main" val="281027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ALBERT STAIN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1" name="Picture 2" descr="C:\Users\user\Desktop\missi\cd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952" y="3278305"/>
            <a:ext cx="2438095" cy="1876190"/>
          </a:xfrm>
        </p:spPr>
      </p:pic>
    </p:spTree>
    <p:extLst>
      <p:ext uri="{BB962C8B-B14F-4D97-AF65-F5344CB8AC3E}">
        <p14:creationId xmlns:p14="http://schemas.microsoft.com/office/powerpoint/2010/main" val="4269056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Classification</a:t>
            </a:r>
            <a:r>
              <a:rPr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Corynebacterium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diphtheriae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is classified into biotypes according to colony morphology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Mitis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                   lethal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intermedius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gravis</a:t>
            </a:r>
          </a:p>
          <a:p>
            <a:pPr marL="182880" indent="-182880">
              <a:buClr>
                <a:schemeClr val="tx1">
                  <a:lumMod val="85000"/>
                  <a:lumOff val="15000"/>
                </a:schemeClr>
              </a:buClr>
              <a:defRPr/>
            </a:pPr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257800" y="3810000"/>
            <a:ext cx="381000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0" y="4114801"/>
            <a:ext cx="20574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less lethal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094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smtClean="0">
                <a:solidFill>
                  <a:schemeClr val="accent6">
                    <a:lumMod val="50000"/>
                  </a:schemeClr>
                </a:solidFill>
              </a:rPr>
              <a:t>Cultural characteristics</a:t>
            </a:r>
            <a:endParaRPr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1" y="1600200"/>
            <a:ext cx="8537575" cy="4495800"/>
          </a:xfrm>
        </p:spPr>
        <p:txBody>
          <a:bodyPr rtlCol="0">
            <a:norm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Hoyle's </a:t>
            </a:r>
            <a:r>
              <a:rPr lang="en-US" b="1" u="sng" dirty="0" err="1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tellurite</a:t>
            </a:r>
            <a:r>
              <a:rPr lang="en-US" b="1" u="sng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 medium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Agar containing blood and potassium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tellurite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,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the selective and differential medium.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Times New Roman" charset="0"/>
              <a:ea typeface="Calibri" pitchFamily="34" charset="0"/>
              <a:cs typeface="Times New Roman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grows as pinpoint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in 16-18 hr and produces 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characteristic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charset="0"/>
                <a:ea typeface="Calibri" pitchFamily="34" charset="0"/>
                <a:cs typeface="Times New Roman" charset="0"/>
              </a:rPr>
              <a:t> colonies after 48 hr </a:t>
            </a:r>
          </a:p>
          <a:p>
            <a:pPr marL="0" indent="0"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Calibri" pitchFamily="34" charset="0"/>
                <a:cs typeface="Times New Roman" charset="0"/>
              </a:rPr>
              <a:t>at 35-37°C for 16-48 h</a:t>
            </a:r>
            <a:r>
              <a:rPr lang="en-US" dirty="0" smtClean="0">
                <a:solidFill>
                  <a:srgbClr val="0082A5"/>
                </a:solidFill>
                <a:ea typeface="Calibri" pitchFamily="34" charset="0"/>
                <a:cs typeface="Times New Roman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64507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75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strains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Hoyle’s </a:t>
                      </a:r>
                      <a:r>
                        <a:rPr lang="en-US" sz="32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tellurite</a:t>
                      </a: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agar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Blood agar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gravis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dull, </a:t>
                      </a: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grey/black, </a:t>
                      </a: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opaque colonies, 1.5-2.0 mm in diameter, matt surface, </a:t>
                      </a:r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tending </a:t>
                      </a: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 break into small segments when touched with a straight wire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 </a:t>
                      </a:r>
                      <a:r>
                        <a:rPr lang="en-US" sz="24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haemolytic</a:t>
                      </a: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</a:t>
                      </a:r>
                      <a:r>
                        <a:rPr lang="en-US" sz="24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mitis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grey/black, </a:t>
                      </a: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opaque colonies, 1.5 - 2.0 mm in diameter, entire edge and glossy smooth surface; size variation is common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colonies exhibit a small zone of β-</a:t>
                      </a:r>
                      <a:r>
                        <a:rPr lang="en-US" sz="24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haemolysis</a:t>
                      </a: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683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intermedius</a:t>
                      </a:r>
                      <a:endParaRPr lang="en-US" sz="24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small, </a:t>
                      </a:r>
                      <a:r>
                        <a:rPr lang="en-US" sz="2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grey/black, </a:t>
                      </a: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shiny surface, discrete, translucent colonies, 0.5-1.0 mm in diameter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colonies exhibit a small zone of β-</a:t>
                      </a:r>
                      <a:r>
                        <a:rPr lang="en-US" sz="24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haemolysis</a:t>
                      </a:r>
                      <a:r>
                        <a:rPr lang="en-US" sz="2400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3562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</TotalTime>
  <Words>1212</Words>
  <Application>Microsoft Office PowerPoint</Application>
  <PresentationFormat>Widescreen</PresentationFormat>
  <Paragraphs>248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Arial Narrow</vt:lpstr>
      <vt:lpstr>Calibri</vt:lpstr>
      <vt:lpstr>Garamond</vt:lpstr>
      <vt:lpstr>Times New Roman</vt:lpstr>
      <vt:lpstr>Wingdings</vt:lpstr>
      <vt:lpstr>Organic</vt:lpstr>
      <vt:lpstr>CORYNEBACTERIUM </vt:lpstr>
      <vt:lpstr>Clinically important Gram positive bacilli</vt:lpstr>
      <vt:lpstr> </vt:lpstr>
      <vt:lpstr>Corynebacterium </vt:lpstr>
      <vt:lpstr>Corynebacterium diphtheriae</vt:lpstr>
      <vt:lpstr>ALBERT STAIN</vt:lpstr>
      <vt:lpstr>Classification </vt:lpstr>
      <vt:lpstr>Cultural characteristics</vt:lpstr>
      <vt:lpstr>PowerPoint Presentation</vt:lpstr>
      <vt:lpstr>McLeod's agar plate</vt:lpstr>
      <vt:lpstr>Loefflers serum slope</vt:lpstr>
      <vt:lpstr>Resistance </vt:lpstr>
      <vt:lpstr>Virulence factors </vt:lpstr>
      <vt:lpstr>Diphtheria toxin</vt:lpstr>
      <vt:lpstr>Diphtheria </vt:lpstr>
      <vt:lpstr>Pathogenesis  </vt:lpstr>
      <vt:lpstr>Types of Diphtheria</vt:lpstr>
      <vt:lpstr>Diphtheria</vt:lpstr>
      <vt:lpstr>Local infection.</vt:lpstr>
      <vt:lpstr>Faucial:  </vt:lpstr>
      <vt:lpstr>Laryngeal diphtheria</vt:lpstr>
      <vt:lpstr>Nasal diphtheria</vt:lpstr>
      <vt:lpstr>Cutaneous </vt:lpstr>
      <vt:lpstr>Conjunctival:</vt:lpstr>
      <vt:lpstr>Systemic intoxication</vt:lpstr>
      <vt:lpstr>Systemic intoxication</vt:lpstr>
      <vt:lpstr>Signs and symptoms </vt:lpstr>
      <vt:lpstr>c/f </vt:lpstr>
      <vt:lpstr>PowerPoint Presentation</vt:lpstr>
      <vt:lpstr>Complications</vt:lpstr>
      <vt:lpstr>Lab </vt:lpstr>
      <vt:lpstr>Animal inocculation</vt:lpstr>
      <vt:lpstr>Elek's gel precipitation test</vt:lpstr>
      <vt:lpstr>PowerPoint Presentation</vt:lpstr>
      <vt:lpstr>Tissue culture test</vt:lpstr>
      <vt:lpstr>Schick test </vt:lpstr>
      <vt:lpstr>Test</vt:lpstr>
      <vt:lpstr>Prevention</vt:lpstr>
      <vt:lpstr>DPT</vt:lpstr>
      <vt:lpstr>Other Corynebacteria</vt:lpstr>
      <vt:lpstr>Lab </vt:lpstr>
      <vt:lpstr>                           1</vt:lpstr>
      <vt:lpstr>PowerPoint Presentation</vt:lpstr>
      <vt:lpstr>                        2</vt:lpstr>
      <vt:lpstr>3</vt:lpstr>
      <vt:lpstr>                         4</vt:lpstr>
      <vt:lpstr>                           5</vt:lpstr>
      <vt:lpstr>                          6</vt:lpstr>
      <vt:lpstr>                        7</vt:lpstr>
      <vt:lpstr>TORCH</vt:lpstr>
      <vt:lpstr>PowerPoint Presentation</vt:lpstr>
    </vt:vector>
  </TitlesOfParts>
  <Company>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 Positive Bacillus</dc:title>
  <dc:creator>COM-1</dc:creator>
  <cp:lastModifiedBy>Lib Lab One</cp:lastModifiedBy>
  <cp:revision>5</cp:revision>
  <dcterms:created xsi:type="dcterms:W3CDTF">2019-02-22T09:40:59Z</dcterms:created>
  <dcterms:modified xsi:type="dcterms:W3CDTF">2019-09-23T09:58:24Z</dcterms:modified>
</cp:coreProperties>
</file>