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81" r:id="rId3"/>
    <p:sldId id="423" r:id="rId4"/>
    <p:sldId id="312" r:id="rId5"/>
    <p:sldId id="313" r:id="rId6"/>
    <p:sldId id="314" r:id="rId7"/>
    <p:sldId id="316" r:id="rId8"/>
    <p:sldId id="317" r:id="rId9"/>
    <p:sldId id="297" r:id="rId10"/>
    <p:sldId id="298" r:id="rId11"/>
    <p:sldId id="282" r:id="rId12"/>
    <p:sldId id="283" r:id="rId13"/>
    <p:sldId id="424" r:id="rId14"/>
    <p:sldId id="318" r:id="rId15"/>
    <p:sldId id="299" r:id="rId16"/>
    <p:sldId id="259" r:id="rId17"/>
    <p:sldId id="260" r:id="rId18"/>
    <p:sldId id="261" r:id="rId19"/>
    <p:sldId id="262" r:id="rId20"/>
    <p:sldId id="263" r:id="rId21"/>
    <p:sldId id="300" r:id="rId22"/>
    <p:sldId id="490" r:id="rId23"/>
    <p:sldId id="266" r:id="rId24"/>
    <p:sldId id="483" r:id="rId25"/>
    <p:sldId id="301" r:id="rId26"/>
    <p:sldId id="267" r:id="rId27"/>
    <p:sldId id="306" r:id="rId28"/>
    <p:sldId id="308" r:id="rId29"/>
    <p:sldId id="309" r:id="rId30"/>
    <p:sldId id="368" r:id="rId31"/>
    <p:sldId id="484" r:id="rId32"/>
    <p:sldId id="485" r:id="rId33"/>
    <p:sldId id="486" r:id="rId34"/>
    <p:sldId id="487" r:id="rId35"/>
    <p:sldId id="488" r:id="rId36"/>
    <p:sldId id="269" r:id="rId37"/>
    <p:sldId id="273" r:id="rId38"/>
    <p:sldId id="270" r:id="rId39"/>
    <p:sldId id="271" r:id="rId40"/>
    <p:sldId id="272" r:id="rId41"/>
    <p:sldId id="491" r:id="rId42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/>
            <a:fld id="{9A0DB2DC-4C9A-4742-B13C-FB6460FD3503}" type="slidenum">
              <a:rPr lang="en-US" sz="1200" dirty="0">
                <a:latin typeface="Times" pitchFamily="84" charset="0"/>
              </a:rPr>
              <a:t>2</a:t>
            </a:fld>
            <a:endParaRPr lang="en-US" sz="1200" dirty="0">
              <a:latin typeface="Times" pitchFamily="84" charset="0"/>
            </a:endParaRPr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solidFill>
            <a:srgbClr val="FFFFFF">
              <a:alpha val="100000"/>
            </a:srgbClr>
          </a:solidFill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28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29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9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/>
            <a:fld id="{9A0DB2DC-4C9A-4742-B13C-FB6460FD3503}" type="slidenum">
              <a:rPr lang="en-US" sz="1200" dirty="0">
                <a:latin typeface="Times" pitchFamily="84" charset="0"/>
              </a:rPr>
              <a:t>12</a:t>
            </a:fld>
            <a:endParaRPr lang="en-US" sz="1200" dirty="0">
              <a:latin typeface="Times" pitchFamily="84" charset="0"/>
            </a:endParaRPr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solidFill>
            <a:srgbClr val="FFFFFF">
              <a:alpha val="100000"/>
            </a:srgbClr>
          </a:solidFill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sz="18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b"/>
          <a:lstStyle/>
          <a:p>
            <a:pPr lvl="0" algn="r"/>
            <a:fld id="{9A0DB2DC-4C9A-4742-B13C-FB6460FD3503}" type="slidenum">
              <a:rPr lang="en-US" sz="1200" dirty="0">
                <a:latin typeface="Times" pitchFamily="84" charset="0"/>
              </a:rPr>
              <a:t>13</a:t>
            </a:fld>
            <a:endParaRPr lang="en-US" sz="1200" dirty="0">
              <a:latin typeface="Times" pitchFamily="84" charset="0"/>
            </a:endParaRPr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solidFill>
            <a:srgbClr val="FFFFFF">
              <a:alpha val="100000"/>
            </a:srgbClr>
          </a:solidFill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sz="1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15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21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25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27</a:t>
            </a:fld>
            <a:endParaRPr lang="en-US" sz="1200" dirty="0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7D7747-D9D0-4222-AE01-C647B9939E3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aifulIslam750/carbohydrates-and-its-classification" TargetMode="External"/><Relationship Id="rId2" Type="http://schemas.openxmlformats.org/officeDocument/2006/relationships/hyperlink" Target="https://www.slideshare.net/syed_ismail/carbohydrates-288723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CARBOHYDRATE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Dr RESHMY K.R</a:t>
            </a:r>
          </a:p>
          <a:p>
            <a:r>
              <a:rPr lang="en-US"/>
              <a:t>Professor</a:t>
            </a:r>
          </a:p>
          <a:p>
            <a:r>
              <a:rPr lang="en-US"/>
              <a:t>Dept. of Physiology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/>
          <p:cNvSpPr txBox="1"/>
          <p:nvPr/>
        </p:nvSpPr>
        <p:spPr>
          <a:xfrm>
            <a:off x="1905000" y="5486400"/>
            <a:ext cx="8305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Empirical formula of many simpler carbohydrates:  (CH</a:t>
            </a:r>
            <a:r>
              <a:rPr baseline="-25000" dirty="0">
                <a:latin typeface="Arial" panose="020B0604020202020204" pitchFamily="34" charset="0"/>
              </a:rPr>
              <a:t>2</a:t>
            </a:r>
            <a:r>
              <a:rPr dirty="0">
                <a:latin typeface="Arial" panose="020B0604020202020204" pitchFamily="34" charset="0"/>
              </a:rPr>
              <a:t>O)</a:t>
            </a:r>
            <a:r>
              <a:rPr baseline="-25000" dirty="0">
                <a:latin typeface="Arial" panose="020B0604020202020204" pitchFamily="34" charset="0"/>
              </a:rPr>
              <a:t>n</a:t>
            </a:r>
          </a:p>
          <a:p>
            <a:r>
              <a:rPr dirty="0">
                <a:latin typeface="Arial" panose="020B0604020202020204" pitchFamily="34" charset="0"/>
              </a:rPr>
              <a:t>(</a:t>
            </a:r>
            <a:r>
              <a:rPr b="1" dirty="0">
                <a:latin typeface="Arial" panose="020B0604020202020204" pitchFamily="34" charset="0"/>
              </a:rPr>
              <a:t>hence the name hydrate of carbon) </a:t>
            </a:r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                                                                             </a:t>
            </a:r>
            <a:endParaRPr b="1" dirty="0">
              <a:latin typeface="Arial" panose="020B0604020202020204" pitchFamily="34" charset="0"/>
            </a:endParaRPr>
          </a:p>
          <a:p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6149" name="Text Box 7"/>
          <p:cNvSpPr txBox="1"/>
          <p:nvPr/>
        </p:nvSpPr>
        <p:spPr>
          <a:xfrm>
            <a:off x="8823325" y="3465513"/>
            <a:ext cx="1465580" cy="1476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Both can be </a:t>
            </a:r>
          </a:p>
          <a:p>
            <a:r>
              <a:rPr sz="1800" dirty="0">
                <a:latin typeface="Arial" panose="020B0604020202020204" pitchFamily="34" charset="0"/>
              </a:rPr>
              <a:t>written</a:t>
            </a:r>
          </a:p>
          <a:p>
            <a:r>
              <a:rPr sz="1800" dirty="0">
                <a:latin typeface="Arial" panose="020B0604020202020204" pitchFamily="34" charset="0"/>
              </a:rPr>
              <a:t>C</a:t>
            </a:r>
            <a:r>
              <a:rPr sz="1800" baseline="-25000" dirty="0">
                <a:latin typeface="Arial" panose="020B0604020202020204" pitchFamily="34" charset="0"/>
              </a:rPr>
              <a:t>3</a:t>
            </a:r>
            <a:r>
              <a:rPr sz="1800" dirty="0">
                <a:latin typeface="Arial" panose="020B0604020202020204" pitchFamily="34" charset="0"/>
              </a:rPr>
              <a:t>H</a:t>
            </a:r>
            <a:r>
              <a:rPr sz="1800" baseline="-25000" dirty="0">
                <a:latin typeface="Arial" panose="020B0604020202020204" pitchFamily="34" charset="0"/>
              </a:rPr>
              <a:t>6</a:t>
            </a:r>
            <a:r>
              <a:rPr sz="1800" dirty="0">
                <a:latin typeface="Arial" panose="020B0604020202020204" pitchFamily="34" charset="0"/>
              </a:rPr>
              <a:t>O</a:t>
            </a:r>
            <a:r>
              <a:rPr sz="1800" baseline="-25000" dirty="0">
                <a:latin typeface="Arial" panose="020B0604020202020204" pitchFamily="34" charset="0"/>
              </a:rPr>
              <a:t>3</a:t>
            </a:r>
            <a:r>
              <a:rPr sz="1800" dirty="0">
                <a:latin typeface="Arial" panose="020B0604020202020204" pitchFamily="34" charset="0"/>
              </a:rPr>
              <a:t> or </a:t>
            </a:r>
          </a:p>
          <a:p>
            <a:r>
              <a:rPr sz="1800" dirty="0">
                <a:latin typeface="Arial" panose="020B0604020202020204" pitchFamily="34" charset="0"/>
              </a:rPr>
              <a:t>(CH</a:t>
            </a:r>
            <a:r>
              <a:rPr sz="1800" baseline="-25000" dirty="0">
                <a:latin typeface="Arial" panose="020B0604020202020204" pitchFamily="34" charset="0"/>
              </a:rPr>
              <a:t>2</a:t>
            </a:r>
            <a:r>
              <a:rPr sz="1800" dirty="0">
                <a:latin typeface="Arial" panose="020B0604020202020204" pitchFamily="34" charset="0"/>
              </a:rPr>
              <a:t>O)</a:t>
            </a:r>
            <a:r>
              <a:rPr sz="1800" baseline="-25000" dirty="0">
                <a:latin typeface="Arial" panose="020B0604020202020204" pitchFamily="34" charset="0"/>
              </a:rPr>
              <a:t>3</a:t>
            </a:r>
          </a:p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6150" name="Text Box 24"/>
          <p:cNvSpPr txBox="1"/>
          <p:nvPr/>
        </p:nvSpPr>
        <p:spPr>
          <a:xfrm>
            <a:off x="3048000" y="4876800"/>
            <a:ext cx="503364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     Glyceraldehyde          Dihydroxyacetone</a:t>
            </a:r>
          </a:p>
        </p:txBody>
      </p:sp>
      <p:sp>
        <p:nvSpPr>
          <p:cNvPr id="6151" name="Text Box 25"/>
          <p:cNvSpPr txBox="1"/>
          <p:nvPr/>
        </p:nvSpPr>
        <p:spPr>
          <a:xfrm>
            <a:off x="3657600" y="2743200"/>
            <a:ext cx="1480185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r>
              <a:rPr sz="2000" b="1" dirty="0">
                <a:latin typeface="Arial" panose="020B0604020202020204" pitchFamily="34" charset="0"/>
              </a:rPr>
              <a:t>  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sz="2000" b="1" dirty="0">
                <a:latin typeface="Arial" panose="020B0604020202020204" pitchFamily="34" charset="0"/>
              </a:rPr>
              <a:t>      </a:t>
            </a:r>
          </a:p>
          <a:p>
            <a:r>
              <a:rPr sz="2000" b="1" dirty="0">
                <a:latin typeface="Arial" panose="020B0604020202020204" pitchFamily="34" charset="0"/>
              </a:rPr>
              <a:t>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H- C - OH</a:t>
            </a: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CH</a:t>
            </a:r>
            <a:r>
              <a:rPr sz="2000" b="1" baseline="-25000" dirty="0">
                <a:latin typeface="Arial" panose="020B0604020202020204" pitchFamily="34" charset="0"/>
              </a:rPr>
              <a:t>2</a:t>
            </a:r>
            <a:r>
              <a:rPr sz="2000" b="1" dirty="0"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6152" name="Line 26"/>
          <p:cNvSpPr/>
          <p:nvPr/>
        </p:nvSpPr>
        <p:spPr>
          <a:xfrm>
            <a:off x="3962400" y="3071813"/>
            <a:ext cx="120650" cy="80962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3" name="Line 27"/>
          <p:cNvSpPr/>
          <p:nvPr/>
        </p:nvSpPr>
        <p:spPr>
          <a:xfrm>
            <a:off x="3994150" y="3009900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4" name="Line 28"/>
          <p:cNvSpPr/>
          <p:nvPr/>
        </p:nvSpPr>
        <p:spPr>
          <a:xfrm flipH="1">
            <a:off x="4276725" y="3019425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5" name="Line 29"/>
          <p:cNvSpPr/>
          <p:nvPr/>
        </p:nvSpPr>
        <p:spPr>
          <a:xfrm>
            <a:off x="4191000" y="3452813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6" name="Line 30"/>
          <p:cNvSpPr/>
          <p:nvPr/>
        </p:nvSpPr>
        <p:spPr>
          <a:xfrm>
            <a:off x="4191000" y="40386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7" name="Text Box 31"/>
          <p:cNvSpPr txBox="1"/>
          <p:nvPr/>
        </p:nvSpPr>
        <p:spPr>
          <a:xfrm>
            <a:off x="5970588" y="2779713"/>
            <a:ext cx="151638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latin typeface="Arial" panose="020B0604020202020204" pitchFamily="34" charset="0"/>
              </a:rPr>
              <a:t>   </a:t>
            </a:r>
          </a:p>
          <a:p>
            <a:r>
              <a:rPr sz="2000" b="1" dirty="0">
                <a:latin typeface="Arial" panose="020B0604020202020204" pitchFamily="34" charset="0"/>
              </a:rPr>
              <a:t>     C</a:t>
            </a:r>
            <a:r>
              <a:rPr sz="1800" b="1" dirty="0">
                <a:latin typeface="Arial" panose="020B0604020202020204" pitchFamily="34" charset="0"/>
              </a:rPr>
              <a:t>H</a:t>
            </a:r>
            <a:r>
              <a:rPr sz="1800" b="1" baseline="-25000" dirty="0">
                <a:latin typeface="Arial" panose="020B0604020202020204" pitchFamily="34" charset="0"/>
              </a:rPr>
              <a:t>2</a:t>
            </a:r>
            <a:r>
              <a:rPr sz="1800" b="1" dirty="0">
                <a:latin typeface="Arial" panose="020B0604020202020204" pitchFamily="34" charset="0"/>
              </a:rPr>
              <a:t>OH</a:t>
            </a:r>
            <a:endParaRPr sz="2000" b="1" dirty="0">
              <a:latin typeface="Arial" panose="020B0604020202020204" pitchFamily="34" charset="0"/>
            </a:endParaRP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C    O</a:t>
            </a:r>
          </a:p>
          <a:p>
            <a:endParaRPr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CH</a:t>
            </a:r>
            <a:r>
              <a:rPr sz="2000" b="1" baseline="-25000" dirty="0">
                <a:latin typeface="Arial" panose="020B0604020202020204" pitchFamily="34" charset="0"/>
              </a:rPr>
              <a:t>2</a:t>
            </a:r>
            <a:r>
              <a:rPr sz="2000" b="1" dirty="0">
                <a:latin typeface="Arial" panose="020B0604020202020204" pitchFamily="34" charset="0"/>
              </a:rPr>
              <a:t>OH  </a:t>
            </a:r>
          </a:p>
        </p:txBody>
      </p:sp>
      <p:sp>
        <p:nvSpPr>
          <p:cNvPr id="6158" name="Line 32"/>
          <p:cNvSpPr/>
          <p:nvPr/>
        </p:nvSpPr>
        <p:spPr>
          <a:xfrm>
            <a:off x="6513513" y="346075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9" name="Line 33"/>
          <p:cNvSpPr/>
          <p:nvPr/>
        </p:nvSpPr>
        <p:spPr>
          <a:xfrm>
            <a:off x="6513513" y="4046538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0" name="Line 34"/>
          <p:cNvSpPr/>
          <p:nvPr/>
        </p:nvSpPr>
        <p:spPr>
          <a:xfrm>
            <a:off x="6651625" y="3844925"/>
            <a:ext cx="196850" cy="47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61" name="Line 35"/>
          <p:cNvSpPr/>
          <p:nvPr/>
        </p:nvSpPr>
        <p:spPr>
          <a:xfrm>
            <a:off x="6651625" y="3890963"/>
            <a:ext cx="196850" cy="4762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2" name="Straight Connector 1"/>
          <p:cNvCxnSpPr/>
          <p:nvPr/>
        </p:nvCxnSpPr>
        <p:spPr>
          <a:xfrm>
            <a:off x="6805930" y="5984875"/>
            <a:ext cx="121285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/>
          </p:cNvPicPr>
          <p:nvPr/>
        </p:nvPicPr>
        <p:blipFill>
          <a:blip r:embed="rId2"/>
          <a:srcRect l="71100" t="16364" r="3600" b="18701"/>
          <a:stretch>
            <a:fillRect/>
          </a:stretch>
        </p:blipFill>
        <p:spPr>
          <a:xfrm>
            <a:off x="2824163" y="1381125"/>
            <a:ext cx="2133600" cy="2111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8"/>
          <p:cNvSpPr/>
          <p:nvPr/>
        </p:nvSpPr>
        <p:spPr>
          <a:xfrm>
            <a:off x="3225800" y="3218181"/>
            <a:ext cx="1430655" cy="89154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sz="2600" b="1" dirty="0">
                <a:solidFill>
                  <a:schemeClr val="tx2"/>
                </a:solidFill>
                <a:latin typeface="Arial" panose="020B0604020202020204" pitchFamily="34" charset="0"/>
              </a:rPr>
              <a:t>glucose</a:t>
            </a:r>
            <a:br>
              <a:rPr sz="26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sz="2600" b="1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  <a:r>
              <a:rPr sz="2600" b="1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  <a:r>
              <a:rPr sz="2600" b="1" dirty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sz="2600" b="1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12</a:t>
            </a:r>
            <a:r>
              <a:rPr sz="2600" b="1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r>
              <a:rPr sz="2600" b="1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  <a:endParaRPr sz="2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7412" name="Group 19"/>
          <p:cNvGrpSpPr/>
          <p:nvPr/>
        </p:nvGrpSpPr>
        <p:grpSpPr>
          <a:xfrm>
            <a:off x="2489200" y="4298950"/>
            <a:ext cx="3160713" cy="1633538"/>
            <a:chOff x="2496" y="1756"/>
            <a:chExt cx="1991" cy="1029"/>
          </a:xfrm>
        </p:grpSpPr>
        <p:pic>
          <p:nvPicPr>
            <p:cNvPr id="17420" name="Picture 9"/>
            <p:cNvPicPr>
              <a:picLocks noChangeAspect="1"/>
            </p:cNvPicPr>
            <p:nvPr/>
          </p:nvPicPr>
          <p:blipFill>
            <a:blip r:embed="rId3"/>
            <a:srcRect l="51495" t="57013" b="4887"/>
            <a:stretch>
              <a:fillRect/>
            </a:stretch>
          </p:blipFill>
          <p:spPr>
            <a:xfrm>
              <a:off x="2544" y="1756"/>
              <a:ext cx="1943" cy="8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1" name="Rectangle 10"/>
            <p:cNvSpPr/>
            <p:nvPr/>
          </p:nvSpPr>
          <p:spPr>
            <a:xfrm>
              <a:off x="2997" y="2475"/>
              <a:ext cx="913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r>
                <a:rPr sz="2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sucrose</a:t>
              </a:r>
              <a:endParaRPr sz="3000" b="1" dirty="0">
                <a:solidFill>
                  <a:srgbClr val="0F116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2" name="Rectangle 18"/>
            <p:cNvSpPr/>
            <p:nvPr/>
          </p:nvSpPr>
          <p:spPr>
            <a:xfrm>
              <a:off x="2496" y="211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13" name="Group 16"/>
          <p:cNvGrpSpPr/>
          <p:nvPr/>
        </p:nvGrpSpPr>
        <p:grpSpPr>
          <a:xfrm>
            <a:off x="6472238" y="1685925"/>
            <a:ext cx="3575050" cy="4356100"/>
            <a:chOff x="3612" y="2805"/>
            <a:chExt cx="2017" cy="1419"/>
          </a:xfrm>
        </p:grpSpPr>
        <p:grpSp>
          <p:nvGrpSpPr>
            <p:cNvPr id="17416" name="Group 15"/>
            <p:cNvGrpSpPr/>
            <p:nvPr/>
          </p:nvGrpSpPr>
          <p:grpSpPr>
            <a:xfrm>
              <a:off x="3612" y="2805"/>
              <a:ext cx="2017" cy="1419"/>
              <a:chOff x="3600" y="2805"/>
              <a:chExt cx="2017" cy="1419"/>
            </a:xfrm>
          </p:grpSpPr>
          <p:pic>
            <p:nvPicPr>
              <p:cNvPr id="17418" name="Picture 12"/>
              <p:cNvPicPr>
                <a:picLocks noChangeAspect="1"/>
              </p:cNvPicPr>
              <p:nvPr/>
            </p:nvPicPr>
            <p:blipFill>
              <a:blip r:embed="rId4"/>
              <a:srcRect r="52348" b="57690"/>
              <a:stretch>
                <a:fillRect/>
              </a:stretch>
            </p:blipFill>
            <p:spPr>
              <a:xfrm>
                <a:off x="3600" y="2805"/>
                <a:ext cx="2017" cy="141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19" name="Rectangle 13"/>
              <p:cNvSpPr/>
              <p:nvPr/>
            </p:nvSpPr>
            <p:spPr>
              <a:xfrm>
                <a:off x="3696" y="3696"/>
                <a:ext cx="480" cy="144"/>
              </a:xfrm>
              <a:prstGeom prst="rect">
                <a:avLst/>
              </a:prstGeom>
              <a:solidFill>
                <a:srgbClr val="FBF974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17" name="Rectangle 14"/>
            <p:cNvSpPr/>
            <p:nvPr/>
          </p:nvSpPr>
          <p:spPr>
            <a:xfrm>
              <a:off x="5088" y="3744"/>
              <a:ext cx="541" cy="144"/>
            </a:xfrm>
            <a:prstGeom prst="rect">
              <a:avLst/>
            </a:prstGeom>
            <a:solidFill>
              <a:srgbClr val="FBF974"/>
            </a:solidFill>
            <a:ln w="9525">
              <a:noFill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7414" name="Rectangle 17"/>
          <p:cNvSpPr/>
          <p:nvPr/>
        </p:nvSpPr>
        <p:spPr>
          <a:xfrm>
            <a:off x="7839075" y="6121718"/>
            <a:ext cx="117348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sz="2600" b="1" dirty="0">
                <a:solidFill>
                  <a:schemeClr val="tx2"/>
                </a:solidFill>
                <a:latin typeface="Arial" panose="020B0604020202020204" pitchFamily="34" charset="0"/>
              </a:rPr>
              <a:t>starch</a:t>
            </a:r>
            <a:endParaRPr sz="3000" b="1" dirty="0">
              <a:solidFill>
                <a:srgbClr val="0F116A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70264" y="685800"/>
            <a:ext cx="9838962" cy="762000"/>
          </a:xfrm>
        </p:spPr>
        <p:txBody>
          <a:bodyPr vert="horz" wrap="square" lIns="91440" tIns="45720" rIns="91440" bIns="45720" anchor="t"/>
          <a:lstStyle/>
          <a:p>
            <a:r>
              <a:rPr sz="2400" dirty="0"/>
              <a:t>What does a carbohydrate look like?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r>
              <a:rPr sz="2400" dirty="0"/>
              <a:t>What are carbohydrates made of?</a:t>
            </a:r>
          </a:p>
        </p:txBody>
      </p:sp>
      <p:sp>
        <p:nvSpPr>
          <p:cNvPr id="412676" name="Rectangle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362200" y="1371600"/>
            <a:ext cx="7772400" cy="1295400"/>
          </a:xfrm>
        </p:spPr>
        <p:txBody>
          <a:bodyPr vert="horz" wrap="square" lIns="91440" tIns="45720" rIns="91440" bIns="45720" anchor="t"/>
          <a:lstStyle/>
          <a:p>
            <a:pPr algn="ctr" eaLnBrk="1" hangingPunct="1">
              <a:buNone/>
            </a:pPr>
            <a:endParaRPr sz="1000" baseline="-25000" dirty="0">
              <a:solidFill>
                <a:schemeClr val="tx2"/>
              </a:solidFill>
            </a:endParaRPr>
          </a:p>
          <a:p>
            <a:pPr eaLnBrk="1" hangingPunct="1"/>
            <a:r>
              <a:rPr dirty="0">
                <a:solidFill>
                  <a:srgbClr val="0E1068"/>
                </a:solidFill>
              </a:rPr>
              <a:t>Building block molecules =</a:t>
            </a:r>
            <a:endParaRPr dirty="0"/>
          </a:p>
        </p:txBody>
      </p:sp>
      <p:grpSp>
        <p:nvGrpSpPr>
          <p:cNvPr id="2" name="Group 20"/>
          <p:cNvGrpSpPr/>
          <p:nvPr/>
        </p:nvGrpSpPr>
        <p:grpSpPr>
          <a:xfrm>
            <a:off x="2770188" y="5019675"/>
            <a:ext cx="6705600" cy="609600"/>
            <a:chOff x="1056" y="2304"/>
            <a:chExt cx="4224" cy="384"/>
          </a:xfrm>
        </p:grpSpPr>
        <p:sp>
          <p:nvSpPr>
            <p:cNvPr id="18439" name="Line 2"/>
            <p:cNvSpPr/>
            <p:nvPr/>
          </p:nvSpPr>
          <p:spPr>
            <a:xfrm>
              <a:off x="1632" y="2496"/>
              <a:ext cx="3360" cy="0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0" name="AutoShape 6"/>
            <p:cNvSpPr/>
            <p:nvPr/>
          </p:nvSpPr>
          <p:spPr>
            <a:xfrm>
              <a:off x="1584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sugar</a:t>
              </a:r>
            </a:p>
          </p:txBody>
        </p:sp>
        <p:sp>
          <p:nvSpPr>
            <p:cNvPr id="18441" name="AutoShape 7"/>
            <p:cNvSpPr/>
            <p:nvPr/>
          </p:nvSpPr>
          <p:spPr>
            <a:xfrm>
              <a:off x="2112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sugar</a:t>
              </a:r>
            </a:p>
          </p:txBody>
        </p:sp>
        <p:sp>
          <p:nvSpPr>
            <p:cNvPr id="18442" name="AutoShape 8"/>
            <p:cNvSpPr/>
            <p:nvPr/>
          </p:nvSpPr>
          <p:spPr>
            <a:xfrm>
              <a:off x="2640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sugar</a:t>
              </a:r>
            </a:p>
          </p:txBody>
        </p:sp>
        <p:sp>
          <p:nvSpPr>
            <p:cNvPr id="18443" name="AutoShape 9"/>
            <p:cNvSpPr/>
            <p:nvPr/>
          </p:nvSpPr>
          <p:spPr>
            <a:xfrm>
              <a:off x="3168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sugar</a:t>
              </a:r>
            </a:p>
          </p:txBody>
        </p:sp>
        <p:sp>
          <p:nvSpPr>
            <p:cNvPr id="18444" name="AutoShape 10"/>
            <p:cNvSpPr/>
            <p:nvPr/>
          </p:nvSpPr>
          <p:spPr>
            <a:xfrm>
              <a:off x="3696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sugar</a:t>
              </a:r>
            </a:p>
          </p:txBody>
        </p:sp>
        <p:sp>
          <p:nvSpPr>
            <p:cNvPr id="18445" name="AutoShape 11"/>
            <p:cNvSpPr/>
            <p:nvPr/>
          </p:nvSpPr>
          <p:spPr>
            <a:xfrm>
              <a:off x="4224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sugar</a:t>
              </a:r>
            </a:p>
          </p:txBody>
        </p:sp>
        <p:sp>
          <p:nvSpPr>
            <p:cNvPr id="18446" name="AutoShape 12"/>
            <p:cNvSpPr/>
            <p:nvPr/>
          </p:nvSpPr>
          <p:spPr>
            <a:xfrm>
              <a:off x="4752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sugar</a:t>
              </a:r>
            </a:p>
          </p:txBody>
        </p:sp>
        <p:sp>
          <p:nvSpPr>
            <p:cNvPr id="18447" name="AutoShape 13"/>
            <p:cNvSpPr/>
            <p:nvPr/>
          </p:nvSpPr>
          <p:spPr>
            <a:xfrm>
              <a:off x="1056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r>
                <a:rPr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sugar</a:t>
              </a: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412686" name="Rectangle 14"/>
          <p:cNvSpPr/>
          <p:nvPr/>
        </p:nvSpPr>
        <p:spPr>
          <a:xfrm>
            <a:off x="2716213" y="3311208"/>
            <a:ext cx="6730365" cy="553085"/>
          </a:xfrm>
          <a:prstGeom prst="rect">
            <a:avLst/>
          </a:prstGeom>
          <a:solidFill>
            <a:srgbClr val="FFEA18"/>
          </a:solidFill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sz="3000" b="1" dirty="0">
                <a:solidFill>
                  <a:srgbClr val="CC0000"/>
                </a:solidFill>
                <a:latin typeface="Arial" panose="020B0604020202020204" pitchFamily="34" charset="0"/>
              </a:rPr>
              <a:t>sugar - sugar - sugar - sugar - sugar</a:t>
            </a:r>
          </a:p>
        </p:txBody>
      </p:sp>
      <p:sp>
        <p:nvSpPr>
          <p:cNvPr id="412693" name="Rectangle 21"/>
          <p:cNvSpPr/>
          <p:nvPr/>
        </p:nvSpPr>
        <p:spPr>
          <a:xfrm>
            <a:off x="7862888" y="1553845"/>
            <a:ext cx="1433195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sz="3000" b="1" u="sng" dirty="0">
                <a:solidFill>
                  <a:srgbClr val="CC0000"/>
                </a:solidFill>
                <a:latin typeface="Arial" panose="020B0604020202020204" pitchFamily="34" charset="0"/>
              </a:rPr>
              <a:t>sugars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2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build="p"/>
      <p:bldP spid="412686" grpId="0" bldLvl="0" animBg="1"/>
      <p:bldP spid="41269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2" descr="C:\Users\sreid\AppData\Local\Microsoft\Windows\Temporary Internet Files\Content.IE5\ZFS5O9RI\MP900314315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3284538"/>
            <a:ext cx="2982913" cy="340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r>
              <a:rPr dirty="0"/>
              <a:t>Sugars = building blocks </a:t>
            </a:r>
          </a:p>
        </p:txBody>
      </p:sp>
      <p:sp>
        <p:nvSpPr>
          <p:cNvPr id="377859" name="Rectangle 3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79269" y="1263650"/>
            <a:ext cx="10711542" cy="5262563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>
                <a:solidFill>
                  <a:schemeClr val="tx1"/>
                </a:solidFill>
              </a:rPr>
              <a:t>Names for sugars usually end in</a:t>
            </a:r>
            <a:endParaRPr i="1" dirty="0">
              <a:solidFill>
                <a:schemeClr val="tx1"/>
              </a:solidFill>
            </a:endParaRPr>
          </a:p>
          <a:p>
            <a:pPr lvl="1" eaLnBrk="1" hangingPunct="1"/>
            <a:r>
              <a:rPr sz="3600" dirty="0">
                <a:solidFill>
                  <a:schemeClr val="tx1"/>
                </a:solidFill>
              </a:rPr>
              <a:t>Gluc</a:t>
            </a:r>
            <a:r>
              <a:rPr sz="3600" u="sng" dirty="0">
                <a:solidFill>
                  <a:schemeClr val="tx1"/>
                </a:solidFill>
              </a:rPr>
              <a:t>ose</a:t>
            </a:r>
          </a:p>
          <a:p>
            <a:pPr lvl="1" eaLnBrk="1" hangingPunct="1">
              <a:buNone/>
            </a:pPr>
            <a:endParaRPr sz="3600" u="sng" dirty="0">
              <a:solidFill>
                <a:schemeClr val="tx1"/>
              </a:solidFill>
            </a:endParaRPr>
          </a:p>
          <a:p>
            <a:pPr lvl="1" eaLnBrk="1" hangingPunct="1"/>
            <a:r>
              <a:rPr sz="3600" dirty="0">
                <a:solidFill>
                  <a:schemeClr val="tx1"/>
                </a:solidFill>
              </a:rPr>
              <a:t>Fruct</a:t>
            </a:r>
            <a:r>
              <a:rPr sz="3600" u="sng" dirty="0">
                <a:solidFill>
                  <a:schemeClr val="tx1"/>
                </a:solidFill>
              </a:rPr>
              <a:t>ose</a:t>
            </a:r>
          </a:p>
          <a:p>
            <a:pPr lvl="1" eaLnBrk="1" hangingPunct="1"/>
            <a:endParaRPr sz="3600" u="sng" dirty="0">
              <a:solidFill>
                <a:schemeClr val="tx1"/>
              </a:solidFill>
            </a:endParaRPr>
          </a:p>
          <a:p>
            <a:pPr lvl="1" eaLnBrk="1" hangingPunct="1"/>
            <a:r>
              <a:rPr sz="3600" dirty="0">
                <a:solidFill>
                  <a:schemeClr val="tx1"/>
                </a:solidFill>
              </a:rPr>
              <a:t>Sucr</a:t>
            </a:r>
            <a:r>
              <a:rPr sz="3600" u="sng" dirty="0">
                <a:solidFill>
                  <a:schemeClr val="tx1"/>
                </a:solidFill>
              </a:rPr>
              <a:t>ose</a:t>
            </a:r>
          </a:p>
          <a:p>
            <a:pPr lvl="1" eaLnBrk="1" hangingPunct="1">
              <a:buNone/>
            </a:pPr>
            <a:endParaRPr sz="3600" u="sng" dirty="0">
              <a:solidFill>
                <a:schemeClr val="tx1"/>
              </a:solidFill>
            </a:endParaRPr>
          </a:p>
          <a:p>
            <a:pPr lvl="1" eaLnBrk="1" hangingPunct="1"/>
            <a:r>
              <a:rPr sz="3600" dirty="0">
                <a:solidFill>
                  <a:schemeClr val="tx1"/>
                </a:solidFill>
              </a:rPr>
              <a:t>Lact</a:t>
            </a:r>
            <a:r>
              <a:rPr sz="3600" u="sng" dirty="0">
                <a:solidFill>
                  <a:schemeClr val="tx1"/>
                </a:solidFill>
              </a:rPr>
              <a:t>ose</a:t>
            </a:r>
          </a:p>
        </p:txBody>
      </p:sp>
      <p:sp>
        <p:nvSpPr>
          <p:cNvPr id="377886" name="Rectangle 30"/>
          <p:cNvSpPr/>
          <p:nvPr/>
        </p:nvSpPr>
        <p:spPr>
          <a:xfrm>
            <a:off x="8701088" y="1347470"/>
            <a:ext cx="967105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sz="3000" b="1" u="sng" dirty="0">
                <a:solidFill>
                  <a:srgbClr val="1E22D8"/>
                </a:solidFill>
                <a:latin typeface="Arial" panose="020B0604020202020204" pitchFamily="34" charset="0"/>
              </a:rPr>
              <a:t>-</a:t>
            </a:r>
            <a:r>
              <a:rPr sz="3000" b="1" i="1" u="sng" dirty="0">
                <a:solidFill>
                  <a:srgbClr val="1E22D8"/>
                </a:solidFill>
                <a:latin typeface="Arial" panose="020B0604020202020204" pitchFamily="34" charset="0"/>
              </a:rPr>
              <a:t>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  <p:bldP spid="3778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8510588" cy="13255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Simple Carbs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27017" y="990600"/>
            <a:ext cx="9170126" cy="556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all are 6 carbon hexes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carbons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hydrogens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oxygens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arrangement differs</a:t>
            </a:r>
          </a:p>
          <a:p>
            <a:pPr marL="16002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accounts for varying sweetness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glucose, fructose, galactose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ctrTitle"/>
          </p:nvPr>
        </p:nvSpPr>
        <p:spPr>
          <a:xfrm>
            <a:off x="2286000" y="0"/>
            <a:ext cx="7772400" cy="147002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2400" dirty="0"/>
              <a:t>Monosaccharides</a:t>
            </a:r>
          </a:p>
        </p:txBody>
      </p:sp>
      <p:sp>
        <p:nvSpPr>
          <p:cNvPr id="7171" name="Text Box 3"/>
          <p:cNvSpPr txBox="1"/>
          <p:nvPr/>
        </p:nvSpPr>
        <p:spPr>
          <a:xfrm>
            <a:off x="757646" y="1143000"/>
            <a:ext cx="9910354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Polyhydroxy aldehydes or ketones that can’t easily be further hydrolyzed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“Simple sugars”</a:t>
            </a:r>
          </a:p>
          <a:p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7172" name="Text Box 7"/>
          <p:cNvSpPr txBox="1"/>
          <p:nvPr/>
        </p:nvSpPr>
        <p:spPr>
          <a:xfrm>
            <a:off x="2286000" y="2895600"/>
            <a:ext cx="6813550" cy="22453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u="sng" dirty="0">
                <a:latin typeface="Arial" panose="020B0604020202020204" pitchFamily="34" charset="0"/>
              </a:rPr>
              <a:t>Number of carbons</a:t>
            </a:r>
            <a:r>
              <a:rPr sz="2000" dirty="0">
                <a:latin typeface="Arial" panose="020B0604020202020204" pitchFamily="34" charset="0"/>
              </a:rPr>
              <a:t>	</a:t>
            </a:r>
            <a:r>
              <a:rPr sz="2000" u="sng" dirty="0">
                <a:latin typeface="Arial" panose="020B0604020202020204" pitchFamily="34" charset="0"/>
              </a:rPr>
              <a:t>Name</a:t>
            </a:r>
            <a:r>
              <a:rPr sz="2000" dirty="0">
                <a:latin typeface="Arial" panose="020B0604020202020204" pitchFamily="34" charset="0"/>
              </a:rPr>
              <a:t>		</a:t>
            </a:r>
            <a:r>
              <a:rPr sz="2000" u="sng" dirty="0">
                <a:latin typeface="Arial" panose="020B0604020202020204" pitchFamily="34" charset="0"/>
              </a:rPr>
              <a:t>Example</a:t>
            </a:r>
          </a:p>
          <a:p>
            <a:r>
              <a:rPr sz="2000" dirty="0">
                <a:latin typeface="Arial" panose="020B0604020202020204" pitchFamily="34" charset="0"/>
              </a:rPr>
              <a:t>	3		Trioses		Glyceraldehyde</a:t>
            </a:r>
          </a:p>
          <a:p>
            <a:r>
              <a:rPr sz="2000" dirty="0">
                <a:latin typeface="Arial" panose="020B0604020202020204" pitchFamily="34" charset="0"/>
              </a:rPr>
              <a:t>	4		Tetroses	Erythrose</a:t>
            </a:r>
          </a:p>
          <a:p>
            <a:r>
              <a:rPr sz="2000" dirty="0">
                <a:latin typeface="Arial" panose="020B0604020202020204" pitchFamily="34" charset="0"/>
              </a:rPr>
              <a:t>	5		Pentoses	Ribose</a:t>
            </a:r>
          </a:p>
          <a:p>
            <a:r>
              <a:rPr sz="2000" dirty="0">
                <a:latin typeface="Arial" panose="020B0604020202020204" pitchFamily="34" charset="0"/>
              </a:rPr>
              <a:t>	6		Hexoses	Glucose, Fructose</a:t>
            </a:r>
          </a:p>
          <a:p>
            <a:r>
              <a:rPr sz="2000" dirty="0">
                <a:latin typeface="Arial" panose="020B0604020202020204" pitchFamily="34" charset="0"/>
              </a:rPr>
              <a:t>	7		Heptoses	Sedoheptulose</a:t>
            </a:r>
          </a:p>
          <a:p>
            <a:r>
              <a:rPr sz="2000" dirty="0">
                <a:latin typeface="Arial" panose="020B0604020202020204" pitchFamily="34" charset="0"/>
              </a:rPr>
              <a:t>	9		Nonoses	Neuraminic acid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monosaccharides-    molecules having only one actual or potential sugar group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is a aldohexose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fructose is a ketohexose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FE7263-95DE-468A-BDB2-4CAE9187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7773" y="3021874"/>
            <a:ext cx="7115850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Disaccharides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when 2 monosaccharides are combined together with elimination of a water molecules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oligosaccharides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trisaccharides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further addition of sugar groups will correspondingly produce  tetra,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so 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---more than 10 sugar units  combined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polymers of monosaccharide units with high molecular weight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tasteless and form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colloides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with water.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types- Homopolysaccharides, Heteropolysaccharides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r>
              <a:rPr u="sng" dirty="0">
                <a:solidFill>
                  <a:srgbClr val="CC0000"/>
                </a:solidFill>
              </a:rPr>
              <a:t>Carbohydrates</a:t>
            </a:r>
            <a:endParaRPr dirty="0"/>
          </a:p>
        </p:txBody>
      </p:sp>
      <p:pic>
        <p:nvPicPr>
          <p:cNvPr id="10243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600200"/>
            <a:ext cx="2540000" cy="191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600200"/>
            <a:ext cx="228758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924300"/>
            <a:ext cx="3810000" cy="278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200" y="3835400"/>
            <a:ext cx="1905000" cy="287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31"/>
          <p:cNvPicPr>
            <a:picLocks noChangeAspect="1"/>
          </p:cNvPicPr>
          <p:nvPr/>
        </p:nvPicPr>
        <p:blipFill>
          <a:blip r:embed="rId7"/>
          <a:srcRect b="28125"/>
          <a:stretch>
            <a:fillRect/>
          </a:stretch>
        </p:blipFill>
        <p:spPr>
          <a:xfrm>
            <a:off x="1905000" y="4343400"/>
            <a:ext cx="2438400" cy="233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554163"/>
            <a:ext cx="2768600" cy="2179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homopolysaccharides---only one type of monosaccharide units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heterosaccharides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----different monosaccharide units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2971800" y="0"/>
            <a:ext cx="5867400" cy="147002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4000" dirty="0"/>
              <a:t>Oligosaccharides</a:t>
            </a:r>
          </a:p>
        </p:txBody>
      </p:sp>
      <p:sp>
        <p:nvSpPr>
          <p:cNvPr id="8195" name="Text Box 3"/>
          <p:cNvSpPr txBox="1"/>
          <p:nvPr/>
        </p:nvSpPr>
        <p:spPr>
          <a:xfrm>
            <a:off x="304799" y="1143000"/>
            <a:ext cx="12209417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Hydrolyzable polymers of 2-6 monosaccharides</a:t>
            </a: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Disaccharides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composed of 2 monosaccharides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Examples: Sucrose, Lactose</a:t>
            </a: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8196" name="Rectangle 5"/>
          <p:cNvSpPr/>
          <p:nvPr/>
        </p:nvSpPr>
        <p:spPr>
          <a:xfrm>
            <a:off x="2971800" y="2514600"/>
            <a:ext cx="5867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4000" dirty="0">
                <a:solidFill>
                  <a:schemeClr val="tx2"/>
                </a:solidFill>
                <a:latin typeface="Arial" panose="020B0604020202020204" pitchFamily="34" charset="0"/>
              </a:rPr>
              <a:t>Polysaccharides</a:t>
            </a:r>
          </a:p>
        </p:txBody>
      </p:sp>
      <p:sp>
        <p:nvSpPr>
          <p:cNvPr id="8197" name="Text Box 6"/>
          <p:cNvSpPr txBox="1"/>
          <p:nvPr/>
        </p:nvSpPr>
        <p:spPr>
          <a:xfrm>
            <a:off x="304799" y="3657600"/>
            <a:ext cx="1021080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Hydrolyzable polymers of &gt; 6 monosaccharides</a:t>
            </a: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Homopolysaccharides: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polymer of a single type of monosaccharide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Examples: Glycogen, Cellulose</a:t>
            </a:r>
          </a:p>
          <a:p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Heteropolysaccharides:</a:t>
            </a:r>
          </a:p>
          <a:p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polymer of at least 2 types of monosaccharide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Example: Glucosaminoglycans</a:t>
            </a:r>
          </a:p>
          <a:p>
            <a:endParaRPr sz="2400" dirty="0">
              <a:latin typeface="Arial" panose="020B0604020202020204" pitchFamily="34" charset="0"/>
            </a:endParaRPr>
          </a:p>
          <a:p>
            <a:endParaRPr sz="24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731" y="0"/>
            <a:ext cx="10737669" cy="715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aspect--stereoisomers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26" y="1600200"/>
            <a:ext cx="11251474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having same structural formula, but differ in spatial configuration.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arrangement of H and OH group are important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reference molecule is Glyceraldehyde which has a single asymmetric carbon atom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600200"/>
            <a:ext cx="11321143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carbon is said to be asymmetric when it is attached to four different atoms or groups.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isomers  of a given compound  which is equal to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contains 4 asymmetric carbons and thus has 16 isomers.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glyceraldehyde -1 asymmetric carbon atoms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/>
          <p:cNvSpPr txBox="1"/>
          <p:nvPr/>
        </p:nvSpPr>
        <p:spPr>
          <a:xfrm>
            <a:off x="505097" y="1447800"/>
            <a:ext cx="11469189" cy="6277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isomers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with the same molecular formula but with 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structures</a:t>
            </a: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group isomers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with different functional groups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E.g. glyceraldehyde and dihydroxyacetone</a:t>
            </a: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Positional isomers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with substituent groups on different C-atoms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E.g.</a:t>
            </a: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COO</a:t>
            </a:r>
            <a:r>
              <a:rPr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-CHOPO</a:t>
            </a:r>
            <a:r>
              <a:rPr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</a:t>
            </a:r>
            <a:r>
              <a:rPr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 and COO</a:t>
            </a:r>
            <a:r>
              <a:rPr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-CHOH-CH</a:t>
            </a:r>
            <a:r>
              <a:rPr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</a:t>
            </a:r>
            <a:r>
              <a:rPr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2-Phosphoglycerate               3-Phosphoglycerate</a:t>
            </a:r>
          </a:p>
          <a:p>
            <a:endParaRPr sz="2400" dirty="0">
              <a:latin typeface="Arial" panose="020B0604020202020204" pitchFamily="34" charset="0"/>
            </a:endParaRPr>
          </a:p>
          <a:p>
            <a:endParaRPr sz="2400" dirty="0"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 and L Isomerism of Glucose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600200"/>
            <a:ext cx="11451771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 can be considered as molecules derived from Glyceraldehyde.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configuration of H and OH around the reference carbon atom , the two mirror forms are designated as L and D forms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and L types , produces a mirror image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naturally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sugars are D sugars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ctrTitle"/>
          </p:nvPr>
        </p:nvSpPr>
        <p:spPr>
          <a:xfrm>
            <a:off x="2286000" y="-228600"/>
            <a:ext cx="7772400" cy="147002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6000" dirty="0"/>
              <a:t>ISOMERISM</a:t>
            </a:r>
          </a:p>
        </p:txBody>
      </p:sp>
      <p:sp>
        <p:nvSpPr>
          <p:cNvPr id="13315" name="Text Box 5"/>
          <p:cNvSpPr txBox="1"/>
          <p:nvPr/>
        </p:nvSpPr>
        <p:spPr>
          <a:xfrm>
            <a:off x="1278890" y="3962400"/>
            <a:ext cx="900811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dirty="0">
                <a:latin typeface="Arial" panose="020B0604020202020204" pitchFamily="34" charset="0"/>
              </a:rPr>
              <a:t>One member of an </a:t>
            </a:r>
            <a:r>
              <a:rPr sz="2400" b="1" i="1" dirty="0">
                <a:latin typeface="Arial" panose="020B0604020202020204" pitchFamily="34" charset="0"/>
              </a:rPr>
              <a:t>enantiomeric pair</a:t>
            </a:r>
            <a:r>
              <a:rPr sz="2400" dirty="0">
                <a:latin typeface="Arial" panose="020B0604020202020204" pitchFamily="34" charset="0"/>
              </a:rPr>
              <a:t>  will rotate a plane of polarized light in a clockwise direction.</a:t>
            </a:r>
          </a:p>
          <a:p>
            <a:r>
              <a:rPr sz="2400" dirty="0">
                <a:latin typeface="Arial" panose="020B0604020202020204" pitchFamily="34" charset="0"/>
              </a:rPr>
              <a:t>It is said to be </a:t>
            </a:r>
            <a:r>
              <a:rPr sz="2400" i="1" dirty="0">
                <a:latin typeface="Arial" panose="020B0604020202020204" pitchFamily="34" charset="0"/>
              </a:rPr>
              <a:t>dextrorotatory</a:t>
            </a:r>
            <a:r>
              <a:rPr sz="2400" dirty="0">
                <a:latin typeface="Arial" panose="020B0604020202020204" pitchFamily="34" charset="0"/>
              </a:rPr>
              <a:t> which is labelled (+)</a:t>
            </a:r>
          </a:p>
          <a:p>
            <a:endParaRPr sz="2400" i="1" dirty="0">
              <a:latin typeface="Arial" panose="020B0604020202020204" pitchFamily="34" charset="0"/>
            </a:endParaRPr>
          </a:p>
          <a:p>
            <a:r>
              <a:rPr sz="2400" dirty="0">
                <a:latin typeface="Arial" panose="020B0604020202020204" pitchFamily="34" charset="0"/>
              </a:rPr>
              <a:t>The other member of the pair will then rotate the light in a counterclockwise direction.</a:t>
            </a:r>
          </a:p>
          <a:p>
            <a:r>
              <a:rPr sz="2400" dirty="0">
                <a:latin typeface="Arial" panose="020B0604020202020204" pitchFamily="34" charset="0"/>
              </a:rPr>
              <a:t>It is said to be </a:t>
            </a:r>
            <a:r>
              <a:rPr sz="2400" i="1" dirty="0">
                <a:latin typeface="Arial" panose="020B0604020202020204" pitchFamily="34" charset="0"/>
              </a:rPr>
              <a:t>levorotatory</a:t>
            </a:r>
            <a:r>
              <a:rPr sz="2400" dirty="0">
                <a:latin typeface="Arial" panose="020B0604020202020204" pitchFamily="34" charset="0"/>
              </a:rPr>
              <a:t> which is labelled (-)</a:t>
            </a:r>
          </a:p>
          <a:p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13316" name="Line 6"/>
          <p:cNvSpPr/>
          <p:nvPr/>
        </p:nvSpPr>
        <p:spPr>
          <a:xfrm>
            <a:off x="5943600" y="1066800"/>
            <a:ext cx="0" cy="2286000"/>
          </a:xfrm>
          <a:prstGeom prst="line">
            <a:avLst/>
          </a:prstGeom>
          <a:ln w="889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" name="Text Box 7"/>
          <p:cNvSpPr txBox="1"/>
          <p:nvPr/>
        </p:nvSpPr>
        <p:spPr>
          <a:xfrm>
            <a:off x="5470525" y="3240088"/>
            <a:ext cx="7797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Mirror</a:t>
            </a:r>
          </a:p>
        </p:txBody>
      </p:sp>
      <p:sp>
        <p:nvSpPr>
          <p:cNvPr id="13318" name="Text Box 8"/>
          <p:cNvSpPr txBox="1"/>
          <p:nvPr/>
        </p:nvSpPr>
        <p:spPr>
          <a:xfrm>
            <a:off x="3733800" y="1219200"/>
            <a:ext cx="1414780" cy="1476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        B</a:t>
            </a:r>
          </a:p>
          <a:p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A      C      D</a:t>
            </a:r>
          </a:p>
          <a:p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        E</a:t>
            </a:r>
          </a:p>
        </p:txBody>
      </p:sp>
      <p:sp>
        <p:nvSpPr>
          <p:cNvPr id="13319" name="AutoShape 9"/>
          <p:cNvSpPr/>
          <p:nvPr/>
        </p:nvSpPr>
        <p:spPr>
          <a:xfrm rot="5400000">
            <a:off x="4206875" y="2017713"/>
            <a:ext cx="1524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20" name="AutoShape 10"/>
          <p:cNvSpPr/>
          <p:nvPr/>
        </p:nvSpPr>
        <p:spPr>
          <a:xfrm rot="-5400000" flipH="1">
            <a:off x="4892675" y="2017713"/>
            <a:ext cx="1524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21" name="Line 11"/>
          <p:cNvSpPr/>
          <p:nvPr/>
        </p:nvSpPr>
        <p:spPr>
          <a:xfrm flipV="1">
            <a:off x="4587875" y="1636713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3322" name="Line 12"/>
          <p:cNvSpPr/>
          <p:nvPr/>
        </p:nvSpPr>
        <p:spPr>
          <a:xfrm flipV="1">
            <a:off x="4587875" y="2322513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3323" name="Text Box 13"/>
          <p:cNvSpPr txBox="1"/>
          <p:nvPr/>
        </p:nvSpPr>
        <p:spPr>
          <a:xfrm>
            <a:off x="6400800" y="1219200"/>
            <a:ext cx="1414780" cy="1476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        B</a:t>
            </a:r>
          </a:p>
          <a:p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D      C      A</a:t>
            </a:r>
          </a:p>
          <a:p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        E</a:t>
            </a:r>
          </a:p>
        </p:txBody>
      </p:sp>
      <p:sp>
        <p:nvSpPr>
          <p:cNvPr id="13324" name="AutoShape 14"/>
          <p:cNvSpPr/>
          <p:nvPr/>
        </p:nvSpPr>
        <p:spPr>
          <a:xfrm rot="5400000">
            <a:off x="6873875" y="2017713"/>
            <a:ext cx="1524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25" name="AutoShape 15"/>
          <p:cNvSpPr/>
          <p:nvPr/>
        </p:nvSpPr>
        <p:spPr>
          <a:xfrm rot="-5400000" flipH="1">
            <a:off x="7559675" y="2017713"/>
            <a:ext cx="1524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26" name="Line 16"/>
          <p:cNvSpPr/>
          <p:nvPr/>
        </p:nvSpPr>
        <p:spPr>
          <a:xfrm flipV="1">
            <a:off x="7254875" y="1636713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3327" name="Line 17"/>
          <p:cNvSpPr/>
          <p:nvPr/>
        </p:nvSpPr>
        <p:spPr>
          <a:xfrm flipV="1">
            <a:off x="7254875" y="2322513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/>
          <p:nvPr/>
        </p:nvSpPr>
        <p:spPr>
          <a:xfrm>
            <a:off x="984071" y="0"/>
            <a:ext cx="95358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Reference compound for optical isomers is the simplest monosaccharide with </a:t>
            </a:r>
          </a:p>
          <a:p>
            <a:r>
              <a:rPr sz="1800" dirty="0">
                <a:latin typeface="Arial" panose="020B0604020202020204" pitchFamily="34" charset="0"/>
              </a:rPr>
              <a:t>an asymmetric carbon: glyceraldehyde</a:t>
            </a:r>
          </a:p>
        </p:txBody>
      </p:sp>
      <p:sp>
        <p:nvSpPr>
          <p:cNvPr id="15363" name="Text Box 6"/>
          <p:cNvSpPr txBox="1"/>
          <p:nvPr/>
        </p:nvSpPr>
        <p:spPr>
          <a:xfrm>
            <a:off x="1981200" y="5715000"/>
            <a:ext cx="907288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400" b="1" dirty="0">
                <a:latin typeface="Arial" panose="020B0604020202020204" pitchFamily="34" charset="0"/>
              </a:rPr>
              <a:t>D</a:t>
            </a:r>
            <a:r>
              <a:rPr sz="1800" b="1" dirty="0">
                <a:latin typeface="Arial" panose="020B0604020202020204" pitchFamily="34" charset="0"/>
              </a:rPr>
              <a:t>-Glyceraldehyde is assigned to be the isomer that has the hydroxyl group </a:t>
            </a:r>
          </a:p>
          <a:p>
            <a:r>
              <a:rPr sz="1800" b="1" dirty="0">
                <a:latin typeface="Arial" panose="020B0604020202020204" pitchFamily="34" charset="0"/>
              </a:rPr>
              <a:t>on the right when the aldehyde group is at the top in a Fischer projection formula.</a:t>
            </a:r>
          </a:p>
          <a:p>
            <a:endParaRPr sz="1800" b="1" dirty="0">
              <a:latin typeface="Arial" panose="020B0604020202020204" pitchFamily="34" charset="0"/>
            </a:endParaRPr>
          </a:p>
          <a:p>
            <a:r>
              <a:rPr sz="1800" b="1" dirty="0">
                <a:latin typeface="Arial" panose="020B0604020202020204" pitchFamily="34" charset="0"/>
              </a:rPr>
              <a:t>It is also dextrorotatory, so it is also </a:t>
            </a:r>
            <a:r>
              <a:rPr sz="1400" b="1" dirty="0">
                <a:latin typeface="Arial" panose="020B0604020202020204" pitchFamily="34" charset="0"/>
              </a:rPr>
              <a:t>D</a:t>
            </a:r>
            <a:r>
              <a:rPr sz="1800" b="1" dirty="0">
                <a:latin typeface="Arial" panose="020B0604020202020204" pitchFamily="34" charset="0"/>
              </a:rPr>
              <a:t>(+)-Glyceraldehyde</a:t>
            </a:r>
          </a:p>
        </p:txBody>
      </p:sp>
      <p:sp>
        <p:nvSpPr>
          <p:cNvPr id="15364" name="Text Box 7"/>
          <p:cNvSpPr txBox="1"/>
          <p:nvPr/>
        </p:nvSpPr>
        <p:spPr>
          <a:xfrm>
            <a:off x="5546725" y="1027113"/>
            <a:ext cx="37496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C-atom 1</a:t>
            </a:r>
          </a:p>
          <a:p>
            <a:r>
              <a:rPr sz="1800" dirty="0">
                <a:latin typeface="Arial" panose="020B0604020202020204" pitchFamily="34" charset="0"/>
              </a:rPr>
              <a:t>C-atom 2  (an asymmetric carbon)</a:t>
            </a:r>
          </a:p>
          <a:p>
            <a:r>
              <a:rPr sz="1800" dirty="0">
                <a:latin typeface="Arial" panose="020B0604020202020204" pitchFamily="34" charset="0"/>
              </a:rPr>
              <a:t>C-atom 3</a:t>
            </a:r>
          </a:p>
        </p:txBody>
      </p:sp>
      <p:sp>
        <p:nvSpPr>
          <p:cNvPr id="15365" name="Line 8"/>
          <p:cNvSpPr/>
          <p:nvPr/>
        </p:nvSpPr>
        <p:spPr>
          <a:xfrm flipH="1" flipV="1">
            <a:off x="4191000" y="1143000"/>
            <a:ext cx="13716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66" name="Line 9"/>
          <p:cNvSpPr/>
          <p:nvPr/>
        </p:nvSpPr>
        <p:spPr>
          <a:xfrm flipH="1">
            <a:off x="3886200" y="1447800"/>
            <a:ext cx="1676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67" name="Line 10"/>
          <p:cNvSpPr/>
          <p:nvPr/>
        </p:nvSpPr>
        <p:spPr>
          <a:xfrm flipH="1">
            <a:off x="3810000" y="1752600"/>
            <a:ext cx="16764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368" name="Text Box 12"/>
          <p:cNvSpPr txBox="1"/>
          <p:nvPr/>
        </p:nvSpPr>
        <p:spPr>
          <a:xfrm>
            <a:off x="3200400" y="609600"/>
            <a:ext cx="1480185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r>
              <a:rPr sz="2000" b="1" dirty="0">
                <a:latin typeface="Arial" panose="020B0604020202020204" pitchFamily="34" charset="0"/>
              </a:rPr>
              <a:t>  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sz="2000" b="1" dirty="0">
                <a:latin typeface="Arial" panose="020B0604020202020204" pitchFamily="34" charset="0"/>
              </a:rPr>
              <a:t>      </a:t>
            </a:r>
          </a:p>
          <a:p>
            <a:r>
              <a:rPr sz="2000" b="1" dirty="0">
                <a:latin typeface="Arial" panose="020B0604020202020204" pitchFamily="34" charset="0"/>
              </a:rPr>
              <a:t>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H- C - OH</a:t>
            </a: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CH</a:t>
            </a:r>
            <a:r>
              <a:rPr sz="2000" b="1" baseline="-25000" dirty="0">
                <a:latin typeface="Arial" panose="020B0604020202020204" pitchFamily="34" charset="0"/>
              </a:rPr>
              <a:t>2</a:t>
            </a:r>
            <a:r>
              <a:rPr sz="2000" b="1" dirty="0"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15369" name="Line 13"/>
          <p:cNvSpPr/>
          <p:nvPr/>
        </p:nvSpPr>
        <p:spPr>
          <a:xfrm>
            <a:off x="3505200" y="938213"/>
            <a:ext cx="120650" cy="80962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0" name="Line 14"/>
          <p:cNvSpPr/>
          <p:nvPr/>
        </p:nvSpPr>
        <p:spPr>
          <a:xfrm>
            <a:off x="3536950" y="876300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1" name="Line 15"/>
          <p:cNvSpPr/>
          <p:nvPr/>
        </p:nvSpPr>
        <p:spPr>
          <a:xfrm flipH="1">
            <a:off x="3819525" y="885825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2" name="Line 16"/>
          <p:cNvSpPr/>
          <p:nvPr/>
        </p:nvSpPr>
        <p:spPr>
          <a:xfrm>
            <a:off x="3733800" y="1319213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3" name="Line 17"/>
          <p:cNvSpPr/>
          <p:nvPr/>
        </p:nvSpPr>
        <p:spPr>
          <a:xfrm>
            <a:off x="3733800" y="19050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4" name="Text Box 23"/>
          <p:cNvSpPr txBox="1"/>
          <p:nvPr/>
        </p:nvSpPr>
        <p:spPr>
          <a:xfrm>
            <a:off x="2057400" y="5181600"/>
            <a:ext cx="834707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     D-Glyceraldehyde                L-Glyceraldehyde         Dihydroxyacetone</a:t>
            </a:r>
          </a:p>
        </p:txBody>
      </p:sp>
      <p:sp>
        <p:nvSpPr>
          <p:cNvPr id="15375" name="Text Box 24"/>
          <p:cNvSpPr txBox="1"/>
          <p:nvPr/>
        </p:nvSpPr>
        <p:spPr>
          <a:xfrm>
            <a:off x="2667000" y="3200400"/>
            <a:ext cx="1480185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r>
              <a:rPr sz="2000" b="1" dirty="0">
                <a:latin typeface="Arial" panose="020B0604020202020204" pitchFamily="34" charset="0"/>
              </a:rPr>
              <a:t>  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sz="2000" b="1" dirty="0">
                <a:latin typeface="Arial" panose="020B0604020202020204" pitchFamily="34" charset="0"/>
              </a:rPr>
              <a:t>      </a:t>
            </a:r>
          </a:p>
          <a:p>
            <a:r>
              <a:rPr sz="2000" b="1" dirty="0">
                <a:latin typeface="Arial" panose="020B0604020202020204" pitchFamily="34" charset="0"/>
              </a:rPr>
              <a:t>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H- C - OH</a:t>
            </a: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CH</a:t>
            </a:r>
            <a:r>
              <a:rPr sz="2000" b="1" baseline="-25000" dirty="0">
                <a:latin typeface="Arial" panose="020B0604020202020204" pitchFamily="34" charset="0"/>
              </a:rPr>
              <a:t>2</a:t>
            </a:r>
            <a:r>
              <a:rPr sz="2000" b="1" dirty="0"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15376" name="Line 25"/>
          <p:cNvSpPr/>
          <p:nvPr/>
        </p:nvSpPr>
        <p:spPr>
          <a:xfrm>
            <a:off x="2971800" y="3529013"/>
            <a:ext cx="120650" cy="80962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7" name="Line 26"/>
          <p:cNvSpPr/>
          <p:nvPr/>
        </p:nvSpPr>
        <p:spPr>
          <a:xfrm>
            <a:off x="3003550" y="3467100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8" name="Line 27"/>
          <p:cNvSpPr/>
          <p:nvPr/>
        </p:nvSpPr>
        <p:spPr>
          <a:xfrm flipH="1">
            <a:off x="3286125" y="3476625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9" name="Line 28"/>
          <p:cNvSpPr/>
          <p:nvPr/>
        </p:nvSpPr>
        <p:spPr>
          <a:xfrm>
            <a:off x="3200400" y="3910013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0" name="Line 29"/>
          <p:cNvSpPr/>
          <p:nvPr/>
        </p:nvSpPr>
        <p:spPr>
          <a:xfrm>
            <a:off x="3200400" y="44958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1" name="Text Box 30"/>
          <p:cNvSpPr txBox="1"/>
          <p:nvPr/>
        </p:nvSpPr>
        <p:spPr>
          <a:xfrm>
            <a:off x="8077200" y="3124200"/>
            <a:ext cx="151638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latin typeface="Arial" panose="020B0604020202020204" pitchFamily="34" charset="0"/>
              </a:rPr>
              <a:t>   </a:t>
            </a:r>
          </a:p>
          <a:p>
            <a:r>
              <a:rPr sz="2000" b="1" dirty="0">
                <a:latin typeface="Arial" panose="020B0604020202020204" pitchFamily="34" charset="0"/>
              </a:rPr>
              <a:t>     C</a:t>
            </a:r>
            <a:r>
              <a:rPr sz="1800" b="1" dirty="0">
                <a:latin typeface="Arial" panose="020B0604020202020204" pitchFamily="34" charset="0"/>
              </a:rPr>
              <a:t>H</a:t>
            </a:r>
            <a:r>
              <a:rPr sz="1800" b="1" baseline="-25000" dirty="0">
                <a:latin typeface="Arial" panose="020B0604020202020204" pitchFamily="34" charset="0"/>
              </a:rPr>
              <a:t>2</a:t>
            </a:r>
            <a:r>
              <a:rPr sz="1800" b="1" dirty="0">
                <a:latin typeface="Arial" panose="020B0604020202020204" pitchFamily="34" charset="0"/>
              </a:rPr>
              <a:t>OH</a:t>
            </a:r>
            <a:endParaRPr sz="2000" b="1" dirty="0">
              <a:latin typeface="Arial" panose="020B0604020202020204" pitchFamily="34" charset="0"/>
            </a:endParaRP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C    O</a:t>
            </a:r>
          </a:p>
          <a:p>
            <a:endParaRPr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CH</a:t>
            </a:r>
            <a:r>
              <a:rPr sz="2000" b="1" baseline="-25000" dirty="0">
                <a:latin typeface="Arial" panose="020B0604020202020204" pitchFamily="34" charset="0"/>
              </a:rPr>
              <a:t>2</a:t>
            </a:r>
            <a:r>
              <a:rPr sz="2000" b="1" dirty="0">
                <a:latin typeface="Arial" panose="020B0604020202020204" pitchFamily="34" charset="0"/>
              </a:rPr>
              <a:t>OH  </a:t>
            </a:r>
          </a:p>
        </p:txBody>
      </p:sp>
      <p:sp>
        <p:nvSpPr>
          <p:cNvPr id="15382" name="Line 31"/>
          <p:cNvSpPr/>
          <p:nvPr/>
        </p:nvSpPr>
        <p:spPr>
          <a:xfrm>
            <a:off x="8620125" y="3805238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3" name="Line 32"/>
          <p:cNvSpPr/>
          <p:nvPr/>
        </p:nvSpPr>
        <p:spPr>
          <a:xfrm>
            <a:off x="8620125" y="4391025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4" name="Line 33"/>
          <p:cNvSpPr/>
          <p:nvPr/>
        </p:nvSpPr>
        <p:spPr>
          <a:xfrm>
            <a:off x="8758238" y="4189413"/>
            <a:ext cx="196850" cy="4762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5" name="Line 34"/>
          <p:cNvSpPr/>
          <p:nvPr/>
        </p:nvSpPr>
        <p:spPr>
          <a:xfrm>
            <a:off x="8758238" y="4235450"/>
            <a:ext cx="196850" cy="47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6" name="Text Box 35"/>
          <p:cNvSpPr txBox="1"/>
          <p:nvPr/>
        </p:nvSpPr>
        <p:spPr>
          <a:xfrm>
            <a:off x="5638800" y="3200400"/>
            <a:ext cx="1621155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 O</a:t>
            </a:r>
            <a:r>
              <a:rPr sz="2000" b="1" dirty="0">
                <a:latin typeface="Arial" panose="020B0604020202020204" pitchFamily="34" charset="0"/>
              </a:rPr>
              <a:t>   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sz="2000" b="1" dirty="0">
                <a:latin typeface="Arial" panose="020B0604020202020204" pitchFamily="34" charset="0"/>
              </a:rPr>
              <a:t>      </a:t>
            </a:r>
          </a:p>
          <a:p>
            <a:r>
              <a:rPr sz="2000" b="1" dirty="0">
                <a:latin typeface="Arial" panose="020B0604020202020204" pitchFamily="34" charset="0"/>
              </a:rPr>
              <a:t>   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C</a:t>
            </a: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HO- C - H</a:t>
            </a: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  CH</a:t>
            </a:r>
            <a:r>
              <a:rPr sz="2000" b="1" baseline="-25000" dirty="0">
                <a:latin typeface="Arial" panose="020B0604020202020204" pitchFamily="34" charset="0"/>
              </a:rPr>
              <a:t>2</a:t>
            </a:r>
            <a:r>
              <a:rPr sz="2000" b="1" dirty="0"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15387" name="Line 36"/>
          <p:cNvSpPr/>
          <p:nvPr/>
        </p:nvSpPr>
        <p:spPr>
          <a:xfrm>
            <a:off x="6086475" y="3557588"/>
            <a:ext cx="120650" cy="80962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8" name="Line 37"/>
          <p:cNvSpPr/>
          <p:nvPr/>
        </p:nvSpPr>
        <p:spPr>
          <a:xfrm>
            <a:off x="6118225" y="3495675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9" name="Line 38"/>
          <p:cNvSpPr/>
          <p:nvPr/>
        </p:nvSpPr>
        <p:spPr>
          <a:xfrm flipH="1">
            <a:off x="6400800" y="3505200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0" name="Line 39"/>
          <p:cNvSpPr/>
          <p:nvPr/>
        </p:nvSpPr>
        <p:spPr>
          <a:xfrm>
            <a:off x="6324600" y="38862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91" name="Line 40"/>
          <p:cNvSpPr/>
          <p:nvPr/>
        </p:nvSpPr>
        <p:spPr>
          <a:xfrm>
            <a:off x="6324600" y="44958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/>
          <p:nvPr/>
        </p:nvSpPr>
        <p:spPr>
          <a:xfrm>
            <a:off x="2819400" y="304800"/>
            <a:ext cx="64185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If a compound has n asymmetric carbon atoms then there are</a:t>
            </a:r>
          </a:p>
          <a:p>
            <a:r>
              <a:rPr sz="1800" dirty="0">
                <a:latin typeface="Arial" panose="020B0604020202020204" pitchFamily="34" charset="0"/>
              </a:rPr>
              <a:t>2</a:t>
            </a:r>
            <a:r>
              <a:rPr sz="1800" baseline="30000" dirty="0">
                <a:latin typeface="Arial" panose="020B0604020202020204" pitchFamily="34" charset="0"/>
              </a:rPr>
              <a:t>n </a:t>
            </a:r>
            <a:r>
              <a:rPr sz="1800" dirty="0">
                <a:latin typeface="Arial" panose="020B0604020202020204" pitchFamily="34" charset="0"/>
              </a:rPr>
              <a:t>  different optical isomers</a:t>
            </a:r>
          </a:p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16387" name="Text Box 7"/>
          <p:cNvSpPr txBox="1"/>
          <p:nvPr/>
        </p:nvSpPr>
        <p:spPr>
          <a:xfrm>
            <a:off x="1965325" y="1560513"/>
            <a:ext cx="8321675" cy="3138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 Number of                                           Number of                            Number of</a:t>
            </a:r>
          </a:p>
          <a:p>
            <a:r>
              <a:rPr sz="1800" u="sng" dirty="0">
                <a:latin typeface="Arial" panose="020B0604020202020204" pitchFamily="34" charset="0"/>
              </a:rPr>
              <a:t>carbon atoms</a:t>
            </a:r>
            <a:r>
              <a:rPr sz="1800" dirty="0">
                <a:latin typeface="Arial" panose="020B0604020202020204" pitchFamily="34" charset="0"/>
              </a:rPr>
              <a:t>      </a:t>
            </a:r>
            <a:r>
              <a:rPr sz="1800" u="sng" dirty="0">
                <a:latin typeface="Arial" panose="020B0604020202020204" pitchFamily="34" charset="0"/>
              </a:rPr>
              <a:t>Aldose/Ketose</a:t>
            </a:r>
            <a:r>
              <a:rPr sz="1800" dirty="0">
                <a:latin typeface="Arial" panose="020B0604020202020204" pitchFamily="34" charset="0"/>
              </a:rPr>
              <a:t>    </a:t>
            </a:r>
            <a:r>
              <a:rPr sz="1800" u="sng" dirty="0">
                <a:latin typeface="Arial" panose="020B0604020202020204" pitchFamily="34" charset="0"/>
              </a:rPr>
              <a:t>asymmetric carbon atoms</a:t>
            </a:r>
            <a:r>
              <a:rPr sz="1800" dirty="0">
                <a:latin typeface="Arial" panose="020B0604020202020204" pitchFamily="34" charset="0"/>
              </a:rPr>
              <a:t>       </a:t>
            </a:r>
            <a:r>
              <a:rPr sz="1800" u="sng" dirty="0">
                <a:latin typeface="Arial" panose="020B0604020202020204" pitchFamily="34" charset="0"/>
              </a:rPr>
              <a:t>optical isomers</a:t>
            </a:r>
          </a:p>
          <a:p>
            <a:r>
              <a:rPr sz="1800" dirty="0">
                <a:latin typeface="Arial" panose="020B0604020202020204" pitchFamily="34" charset="0"/>
              </a:rPr>
              <a:t>        3                      Aldose                          1                                         2</a:t>
            </a:r>
          </a:p>
          <a:p>
            <a:r>
              <a:rPr sz="1800" dirty="0">
                <a:latin typeface="Arial" panose="020B0604020202020204" pitchFamily="34" charset="0"/>
              </a:rPr>
              <a:t>        4                      Aldose                          2                                         4</a:t>
            </a:r>
          </a:p>
          <a:p>
            <a:r>
              <a:rPr sz="1800" dirty="0">
                <a:latin typeface="Arial" panose="020B0604020202020204" pitchFamily="34" charset="0"/>
              </a:rPr>
              <a:t>        5                      Aldose                          3                                         8</a:t>
            </a:r>
          </a:p>
          <a:p>
            <a:r>
              <a:rPr sz="1800" dirty="0">
                <a:latin typeface="Arial" panose="020B0604020202020204" pitchFamily="34" charset="0"/>
              </a:rPr>
              <a:t>        6                      Aldose                          4                                        16</a:t>
            </a:r>
          </a:p>
          <a:p>
            <a:r>
              <a:rPr sz="1800" dirty="0">
                <a:latin typeface="Arial" panose="020B0604020202020204" pitchFamily="34" charset="0"/>
              </a:rPr>
              <a:t>        </a:t>
            </a:r>
          </a:p>
          <a:p>
            <a:r>
              <a:rPr sz="1800" dirty="0">
                <a:latin typeface="Arial" panose="020B0604020202020204" pitchFamily="34" charset="0"/>
              </a:rPr>
              <a:t>        3                      Ketose                          0                                         -</a:t>
            </a:r>
          </a:p>
          <a:p>
            <a:r>
              <a:rPr sz="1800" dirty="0">
                <a:latin typeface="Arial" panose="020B0604020202020204" pitchFamily="34" charset="0"/>
              </a:rPr>
              <a:t>        4                      Ketose                          1                                         2</a:t>
            </a:r>
          </a:p>
          <a:p>
            <a:r>
              <a:rPr sz="1800" dirty="0">
                <a:latin typeface="Arial" panose="020B0604020202020204" pitchFamily="34" charset="0"/>
              </a:rPr>
              <a:t>        5                      Ketose                          2                                         4</a:t>
            </a:r>
          </a:p>
          <a:p>
            <a:r>
              <a:rPr sz="1800" dirty="0">
                <a:latin typeface="Arial" panose="020B0604020202020204" pitchFamily="34" charset="0"/>
              </a:rPr>
              <a:t>        6                      Ketose                          3                                         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51" y="1600200"/>
            <a:ext cx="11225349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 are polyhydroxy aldehydes or ketones or compounds which yield these on hydrolysis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of carbon, hydrogen and oxygen in the ratio 1:2:1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fuel source for body cells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general formula of carbohydrate Cn(H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O)n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/>
          <p:nvPr/>
        </p:nvSpPr>
        <p:spPr>
          <a:xfrm>
            <a:off x="9736138" y="6505575"/>
            <a:ext cx="809625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200" i="0" dirty="0">
                <a:latin typeface="Times New Roman" panose="02020603050405020304" charset="0"/>
                <a:cs typeface="Arial" panose="020B0604020202020204" pitchFamily="34" charset="0"/>
              </a:rPr>
              <a:t>Figure 4.2</a:t>
            </a:r>
            <a:endParaRPr sz="1200" i="0" dirty="0">
              <a:latin typeface="Times New Roman" panose="02020603050405020304" charset="0"/>
              <a:ea typeface="Arial" panose="020B0604020202020204" pitchFamily="34" charset="0"/>
            </a:endParaRPr>
          </a:p>
        </p:txBody>
      </p:sp>
      <p:pic>
        <p:nvPicPr>
          <p:cNvPr id="9219" name="Picture 5"/>
          <p:cNvPicPr>
            <a:picLocks noChangeAspect="1"/>
          </p:cNvPicPr>
          <p:nvPr/>
        </p:nvPicPr>
        <p:blipFill>
          <a:blip r:embed="rId2"/>
          <a:srcRect t="1611" b="1636"/>
          <a:stretch>
            <a:fillRect/>
          </a:stretch>
        </p:blipFill>
        <p:spPr>
          <a:xfrm>
            <a:off x="1609725" y="1661160"/>
            <a:ext cx="9138920" cy="4844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Rectangle 7"/>
          <p:cNvSpPr>
            <a:spLocks noGrp="1"/>
          </p:cNvSpPr>
          <p:nvPr>
            <p:ph type="title"/>
          </p:nvPr>
        </p:nvSpPr>
        <p:spPr>
          <a:xfrm>
            <a:off x="537845" y="44450"/>
            <a:ext cx="10705465" cy="523220"/>
          </a:xfrm>
        </p:spPr>
        <p:txBody>
          <a:bodyPr vert="horz" wrap="square" lIns="91440" tIns="45720" rIns="91440" bIns="45720" anchor="t">
            <a:spAutoFit/>
          </a:bodyPr>
          <a:lstStyle/>
          <a:p>
            <a:r>
              <a:rPr sz="2800" dirty="0"/>
              <a:t>Structural Differences between Glucose, Galactose, and Fructose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1277600" cy="452596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2 monosaccharides differ from each other in their configuration  around a single specific carbon atom, they are referred to as epimers to each other.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glucose &amp; galactose  are epimers with regard to carbon 4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differ in the arrangement of -OH group  at C4.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interconversion of epimers  is called as epimerization and a group of enzyme -epimerase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catalyse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reaction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Enantiomers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6655"/>
            <a:ext cx="10972800" cy="49498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Enantiomers are a special type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sterioisomers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are mirror  images of each other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Fichier:D et l gluco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807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&amp; beta cyclic form of D glucose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differ from each other in the configuration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onlyaround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C1 known as anomeric carbon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Alpha&amp; beta glucose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724400"/>
            <a:ext cx="3657600" cy="2133600"/>
          </a:xfrm>
          <a:prstGeom prst="rect">
            <a:avLst/>
          </a:prstGeom>
          <a:noFill/>
        </p:spPr>
      </p:pic>
      <p:pic>
        <p:nvPicPr>
          <p:cNvPr id="10244" name="Picture 4" descr="Image result for structure of alpha glucose and beta gluc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981200"/>
            <a:ext cx="7019925" cy="249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Carbohydrate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Enediol formation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Benedict's reaction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Osazone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Reduction to form alcohols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of sugars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Furfural derivatives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of Esters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Furfural derivatives- basis of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molish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dehydation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with the removal of 3 molecules of water when treated with con H 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furfural derivatives can condense with phenolic compounds to give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of reduction test of sugar---enediol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shifting a hydrogen atom from one carbon to another to produce enediols is called as tautomerization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mild alkaline solution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containing free sugar groups will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tautomerise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form enediols, where 2 hydroxyl groups are attached to the double bonded  carbon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is a reducing sugars, all sugars with free aldehyde / keto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reduce Benedict reagent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cupric ions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coppersulphate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cuprous ions which forms a yellow ppt of cuprous hydroxide or a red ppt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cuproues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CARBOHYDRATES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7" name="Rectangle 5"/>
          <p:cNvSpPr/>
          <p:nvPr/>
        </p:nvSpPr>
        <p:spPr>
          <a:xfrm>
            <a:off x="470263" y="2514600"/>
            <a:ext cx="9708152" cy="17420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</a:pPr>
            <a:r>
              <a:rPr sz="4000" dirty="0">
                <a:latin typeface="Arial" panose="020B0604020202020204" pitchFamily="34" charset="0"/>
              </a:rPr>
              <a:t>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our food should come from carbohydrates.</a:t>
            </a:r>
          </a:p>
          <a:p>
            <a:pPr marL="457200" indent="-457200">
              <a:spcBef>
                <a:spcPct val="2000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percursors for many organic compounds(fats, aminoacids)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3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osazone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osazone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excess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phenylhydrazine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kept at boiling temperature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34E8-6048-4536-A9E8-915C2D39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F6F9-A99B-4B47-98B4-D0991FE5E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https://www.slideshare.net/syed_ismail/carbohydrates-28872311</a:t>
            </a:r>
            <a:endParaRPr lang="en-IN" sz="1100" dirty="0"/>
          </a:p>
          <a:p>
            <a:r>
              <a:rPr lang="en-IN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https://www.slideshare.net/SaifulIslam750/carbohydrates-and-its-classification</a:t>
            </a:r>
            <a:endParaRPr lang="en-IN" sz="1100" dirty="0"/>
          </a:p>
          <a:p>
            <a:r>
              <a:rPr lang="en-IN" sz="1100" dirty="0"/>
              <a:t>https://webstor.srmist.edu.in/web_assets/srm_mainsite/files/files/CARBOHYDRATES.pdf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A57EB-8542-4F63-A458-4D8D59756B2E}"/>
              </a:ext>
            </a:extLst>
          </p:cNvPr>
          <p:cNvSpPr/>
          <p:nvPr/>
        </p:nvSpPr>
        <p:spPr>
          <a:xfrm rot="19482000">
            <a:off x="4787498" y="3136612"/>
            <a:ext cx="26169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THANK YOU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3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CARBOHYDRATES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770380"/>
            <a:ext cx="1072896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 give the body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are the best source of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for the body. 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 also help to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digest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protein and fat.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Carbohydrates also play a vital part of the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protein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Carbs help feed the brain and nervous system and helps keep the body lean.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Simple Carbohydrates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2549" y="1752600"/>
            <a:ext cx="9958251" cy="228600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carbohydrates are 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energy sources.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They come from </a:t>
            </a:r>
            <a:r>
              <a:rPr kumimoji="0" lang="en-US" sz="36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do not usually supply any other nutrients or fiber.    </a:t>
            </a:r>
          </a:p>
        </p:txBody>
      </p:sp>
      <p:pic>
        <p:nvPicPr>
          <p:cNvPr id="22532" name="Picture 4" descr="FD00487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111750"/>
            <a:ext cx="1981200" cy="137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 descr="FD00914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5105400"/>
            <a:ext cx="1447800" cy="137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 descr="FD01031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3352800"/>
            <a:ext cx="1158875" cy="2173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FD00495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073525"/>
            <a:ext cx="1447800" cy="1252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25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25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5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Simple Carbohydrates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monosaccharides – single sugars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disaccharides – 2 monosaccharides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2286000" y="0"/>
            <a:ext cx="7772400" cy="147002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sz="2400" dirty="0"/>
              <a:t>CARBOHYDRATES</a:t>
            </a:r>
          </a:p>
        </p:txBody>
      </p:sp>
      <p:sp>
        <p:nvSpPr>
          <p:cNvPr id="5123" name="Text Box 4"/>
          <p:cNvSpPr txBox="1"/>
          <p:nvPr/>
        </p:nvSpPr>
        <p:spPr>
          <a:xfrm>
            <a:off x="113211" y="1143000"/>
            <a:ext cx="119481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Polyhydroxy aldehydes or ketones, or substances that yield these compounds on hydrolysis</a:t>
            </a:r>
          </a:p>
        </p:txBody>
      </p:sp>
      <p:sp>
        <p:nvSpPr>
          <p:cNvPr id="5124" name="Text Box 10"/>
          <p:cNvSpPr txBox="1"/>
          <p:nvPr/>
        </p:nvSpPr>
        <p:spPr>
          <a:xfrm>
            <a:off x="1981200" y="5638800"/>
            <a:ext cx="769048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dirty="0">
                <a:latin typeface="Arial" panose="020B0604020202020204" pitchFamily="34" charset="0"/>
              </a:rPr>
              <a:t>Carbohydrate with an aldehyde group: 	Aldose</a:t>
            </a:r>
          </a:p>
          <a:p>
            <a:r>
              <a:rPr sz="2800" dirty="0">
                <a:latin typeface="Arial" panose="020B0604020202020204" pitchFamily="34" charset="0"/>
              </a:rPr>
              <a:t>Carbohydrate with a ketone group: 	Ketose</a:t>
            </a:r>
          </a:p>
        </p:txBody>
      </p:sp>
      <p:sp>
        <p:nvSpPr>
          <p:cNvPr id="5125" name="Text Box 12"/>
          <p:cNvSpPr txBox="1"/>
          <p:nvPr/>
        </p:nvSpPr>
        <p:spPr>
          <a:xfrm>
            <a:off x="3657600" y="2743200"/>
            <a:ext cx="1480185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</a:rPr>
              <a:t>       H      </a:t>
            </a:r>
          </a:p>
          <a:p>
            <a:r>
              <a:rPr sz="2000" b="1" dirty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H- C - OH</a:t>
            </a: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CH</a:t>
            </a:r>
            <a:r>
              <a:rPr sz="2000" b="1" baseline="-25000" dirty="0">
                <a:latin typeface="Arial" panose="020B0604020202020204" pitchFamily="34" charset="0"/>
              </a:rPr>
              <a:t>2</a:t>
            </a:r>
            <a:r>
              <a:rPr sz="2000" b="1" dirty="0">
                <a:latin typeface="Arial" panose="020B0604020202020204" pitchFamily="34" charset="0"/>
              </a:rPr>
              <a:t>OH</a:t>
            </a:r>
          </a:p>
        </p:txBody>
      </p:sp>
      <p:sp>
        <p:nvSpPr>
          <p:cNvPr id="5126" name="Line 13"/>
          <p:cNvSpPr/>
          <p:nvPr/>
        </p:nvSpPr>
        <p:spPr>
          <a:xfrm>
            <a:off x="3962400" y="3071813"/>
            <a:ext cx="120650" cy="80962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7" name="Line 14"/>
          <p:cNvSpPr/>
          <p:nvPr/>
        </p:nvSpPr>
        <p:spPr>
          <a:xfrm>
            <a:off x="3994150" y="3009900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8" name="Line 15"/>
          <p:cNvSpPr/>
          <p:nvPr/>
        </p:nvSpPr>
        <p:spPr>
          <a:xfrm flipH="1">
            <a:off x="4276725" y="3019425"/>
            <a:ext cx="120650" cy="809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9" name="Line 16"/>
          <p:cNvSpPr/>
          <p:nvPr/>
        </p:nvSpPr>
        <p:spPr>
          <a:xfrm>
            <a:off x="4191000" y="3452813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0" name="Line 17"/>
          <p:cNvSpPr/>
          <p:nvPr/>
        </p:nvSpPr>
        <p:spPr>
          <a:xfrm>
            <a:off x="4191000" y="40386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1" name="Text Box 19"/>
          <p:cNvSpPr txBox="1"/>
          <p:nvPr/>
        </p:nvSpPr>
        <p:spPr>
          <a:xfrm>
            <a:off x="5970588" y="2779713"/>
            <a:ext cx="151638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latin typeface="Arial" panose="020B0604020202020204" pitchFamily="34" charset="0"/>
              </a:rPr>
              <a:t>   </a:t>
            </a:r>
          </a:p>
          <a:p>
            <a:r>
              <a:rPr sz="2000" b="1" dirty="0">
                <a:latin typeface="Arial" panose="020B0604020202020204" pitchFamily="34" charset="0"/>
              </a:rPr>
              <a:t>     C</a:t>
            </a:r>
            <a:r>
              <a:rPr sz="1800" b="1" dirty="0">
                <a:latin typeface="Arial" panose="020B0604020202020204" pitchFamily="34" charset="0"/>
              </a:rPr>
              <a:t>H</a:t>
            </a:r>
            <a:r>
              <a:rPr sz="1800" b="1" baseline="-25000" dirty="0">
                <a:latin typeface="Arial" panose="020B0604020202020204" pitchFamily="34" charset="0"/>
              </a:rPr>
              <a:t>2</a:t>
            </a:r>
            <a:r>
              <a:rPr sz="1800" b="1" dirty="0">
                <a:latin typeface="Arial" panose="020B0604020202020204" pitchFamily="34" charset="0"/>
              </a:rPr>
              <a:t>OH</a:t>
            </a:r>
            <a:endParaRPr sz="2000" b="1" dirty="0">
              <a:latin typeface="Arial" panose="020B0604020202020204" pitchFamily="34" charset="0"/>
            </a:endParaRPr>
          </a:p>
          <a:p>
            <a:endParaRPr sz="2000" b="1" dirty="0"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C    </a:t>
            </a:r>
            <a:r>
              <a:rPr sz="2000" b="1" dirty="0">
                <a:solidFill>
                  <a:schemeClr val="tx2"/>
                </a:solidFill>
                <a:latin typeface="Arial" panose="020B0604020202020204" pitchFamily="34" charset="0"/>
              </a:rPr>
              <a:t>O</a:t>
            </a:r>
          </a:p>
          <a:p>
            <a:endParaRPr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</a:rPr>
              <a:t>     CH</a:t>
            </a:r>
            <a:r>
              <a:rPr sz="2000" b="1" baseline="-25000" dirty="0">
                <a:latin typeface="Arial" panose="020B0604020202020204" pitchFamily="34" charset="0"/>
              </a:rPr>
              <a:t>2</a:t>
            </a:r>
            <a:r>
              <a:rPr sz="2000" b="1" dirty="0">
                <a:latin typeface="Arial" panose="020B0604020202020204" pitchFamily="34" charset="0"/>
              </a:rPr>
              <a:t>OH  </a:t>
            </a:r>
          </a:p>
        </p:txBody>
      </p:sp>
      <p:sp>
        <p:nvSpPr>
          <p:cNvPr id="5132" name="Line 20"/>
          <p:cNvSpPr/>
          <p:nvPr/>
        </p:nvSpPr>
        <p:spPr>
          <a:xfrm>
            <a:off x="6513513" y="346075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3" name="Line 21"/>
          <p:cNvSpPr/>
          <p:nvPr/>
        </p:nvSpPr>
        <p:spPr>
          <a:xfrm>
            <a:off x="6513513" y="4046538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4" name="Line 22"/>
          <p:cNvSpPr/>
          <p:nvPr/>
        </p:nvSpPr>
        <p:spPr>
          <a:xfrm>
            <a:off x="6651625" y="3844925"/>
            <a:ext cx="196850" cy="4763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5" name="Line 23"/>
          <p:cNvSpPr/>
          <p:nvPr/>
        </p:nvSpPr>
        <p:spPr>
          <a:xfrm>
            <a:off x="6651625" y="3890963"/>
            <a:ext cx="196850" cy="4762"/>
          </a:xfrm>
          <a:prstGeom prst="line">
            <a:avLst/>
          </a:prstGeom>
          <a:ln w="2857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6" name="Text Box 24"/>
          <p:cNvSpPr txBox="1"/>
          <p:nvPr/>
        </p:nvSpPr>
        <p:spPr>
          <a:xfrm>
            <a:off x="3048000" y="4876800"/>
            <a:ext cx="503364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dirty="0">
                <a:latin typeface="Arial" panose="020B0604020202020204" pitchFamily="34" charset="0"/>
              </a:rPr>
              <a:t>     Glyceraldehyde          Dihydroxyacetone</a:t>
            </a:r>
          </a:p>
        </p:txBody>
      </p:sp>
      <p:sp>
        <p:nvSpPr>
          <p:cNvPr id="5137" name="Text Box 25"/>
          <p:cNvSpPr txBox="1"/>
          <p:nvPr/>
        </p:nvSpPr>
        <p:spPr>
          <a:xfrm>
            <a:off x="1812925" y="2551113"/>
            <a:ext cx="11353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Aldehyde</a:t>
            </a:r>
          </a:p>
          <a:p>
            <a:r>
              <a:rPr sz="1800" dirty="0">
                <a:latin typeface="Arial" panose="020B0604020202020204" pitchFamily="34" charset="0"/>
              </a:rPr>
              <a:t>group</a:t>
            </a:r>
          </a:p>
        </p:txBody>
      </p:sp>
      <p:sp>
        <p:nvSpPr>
          <p:cNvPr id="5138" name="Line 26"/>
          <p:cNvSpPr/>
          <p:nvPr/>
        </p:nvSpPr>
        <p:spPr>
          <a:xfrm>
            <a:off x="2895600" y="3048000"/>
            <a:ext cx="609600" cy="76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39" name="Text Box 27"/>
          <p:cNvSpPr txBox="1"/>
          <p:nvPr/>
        </p:nvSpPr>
        <p:spPr>
          <a:xfrm>
            <a:off x="8077200" y="3505200"/>
            <a:ext cx="767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1800" dirty="0">
                <a:latin typeface="Arial" panose="020B0604020202020204" pitchFamily="34" charset="0"/>
              </a:rPr>
              <a:t>Keto</a:t>
            </a:r>
          </a:p>
          <a:p>
            <a:r>
              <a:rPr sz="1800" dirty="0">
                <a:latin typeface="Arial" panose="020B0604020202020204" pitchFamily="34" charset="0"/>
              </a:rPr>
              <a:t>group</a:t>
            </a:r>
          </a:p>
        </p:txBody>
      </p:sp>
      <p:sp>
        <p:nvSpPr>
          <p:cNvPr id="5140" name="Line 28"/>
          <p:cNvSpPr/>
          <p:nvPr/>
        </p:nvSpPr>
        <p:spPr>
          <a:xfrm flipH="1">
            <a:off x="7315200" y="3733800"/>
            <a:ext cx="609600" cy="76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1384</Words>
  <Application>Microsoft Office PowerPoint</Application>
  <PresentationFormat>Widescreen</PresentationFormat>
  <Paragraphs>299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</vt:lpstr>
      <vt:lpstr>Times New Roman</vt:lpstr>
      <vt:lpstr>Wingdings</vt:lpstr>
      <vt:lpstr>1_Default Design</vt:lpstr>
      <vt:lpstr>CARBOHYDRATE</vt:lpstr>
      <vt:lpstr>Carbohydrates</vt:lpstr>
      <vt:lpstr>PowerPoint Presentation</vt:lpstr>
      <vt:lpstr>CARBOHYDRATES</vt:lpstr>
      <vt:lpstr>CARBOHYDRATES</vt:lpstr>
      <vt:lpstr>PowerPoint Presentation</vt:lpstr>
      <vt:lpstr>Simple Carbohydrates</vt:lpstr>
      <vt:lpstr>Simple Carbohydrates</vt:lpstr>
      <vt:lpstr>CARBOHYDRATES</vt:lpstr>
      <vt:lpstr>PowerPoint Presentation</vt:lpstr>
      <vt:lpstr>What does a carbohydrate look like?</vt:lpstr>
      <vt:lpstr>What are carbohydrates made of?</vt:lpstr>
      <vt:lpstr>Sugars = building blocks </vt:lpstr>
      <vt:lpstr>Simple Carbs</vt:lpstr>
      <vt:lpstr>Monosaccharides</vt:lpstr>
      <vt:lpstr>nomenclature</vt:lpstr>
      <vt:lpstr>PowerPoint Presentation</vt:lpstr>
      <vt:lpstr>PowerPoint Presentation</vt:lpstr>
      <vt:lpstr>PowerPoint Presentation</vt:lpstr>
      <vt:lpstr>PowerPoint Presentation</vt:lpstr>
      <vt:lpstr>Oligosaccharides</vt:lpstr>
      <vt:lpstr>PowerPoint Presentation</vt:lpstr>
      <vt:lpstr> structural aspect--stereoisomers</vt:lpstr>
      <vt:lpstr>asymmetric carbon</vt:lpstr>
      <vt:lpstr>PowerPoint Presentation</vt:lpstr>
      <vt:lpstr>D and L Isomerism of Glucose</vt:lpstr>
      <vt:lpstr>ISOMERISM</vt:lpstr>
      <vt:lpstr>PowerPoint Presentation</vt:lpstr>
      <vt:lpstr>PowerPoint Presentation</vt:lpstr>
      <vt:lpstr>Structural Differences between Glucose, Galactose, and Fructose</vt:lpstr>
      <vt:lpstr>Epimers</vt:lpstr>
      <vt:lpstr>Enantiomers</vt:lpstr>
      <vt:lpstr>PowerPoint Presentation</vt:lpstr>
      <vt:lpstr>Anomers</vt:lpstr>
      <vt:lpstr>Alpha&amp; beta glucose</vt:lpstr>
      <vt:lpstr>Reactions of Carbohydrate</vt:lpstr>
      <vt:lpstr>Furfural derivatives- basis of molish test</vt:lpstr>
      <vt:lpstr>basis of reduction test of sugar---enediol formation</vt:lpstr>
      <vt:lpstr>PowerPoint Presentation</vt:lpstr>
      <vt:lpstr>osazone 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</dc:title>
  <dc:creator>vishn</dc:creator>
  <cp:lastModifiedBy>J.R.Vishnu Shankar</cp:lastModifiedBy>
  <cp:revision>37</cp:revision>
  <dcterms:created xsi:type="dcterms:W3CDTF">2018-05-31T16:06:00Z</dcterms:created>
  <dcterms:modified xsi:type="dcterms:W3CDTF">2021-11-04T14:58:07Z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2057-11.2.0.10152</vt:lpwstr>
  </property>
</Properties>
</file>