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9" r:id="rId5"/>
    <p:sldId id="260" r:id="rId6"/>
    <p:sldId id="261" r:id="rId7"/>
    <p:sldId id="268" r:id="rId8"/>
    <p:sldId id="270" r:id="rId9"/>
    <p:sldId id="271" r:id="rId10"/>
    <p:sldId id="262" r:id="rId11"/>
    <p:sldId id="263" r:id="rId12"/>
    <p:sldId id="264" r:id="rId13"/>
    <p:sldId id="265" r:id="rId14"/>
    <p:sldId id="266" r:id="rId15"/>
    <p:sldId id="272" r:id="rId16"/>
    <p:sldId id="273" r:id="rId17"/>
    <p:sldId id="277" r:id="rId18"/>
    <p:sldId id="278" r:id="rId19"/>
    <p:sldId id="274" r:id="rId20"/>
    <p:sldId id="286" r:id="rId21"/>
    <p:sldId id="290" r:id="rId22"/>
    <p:sldId id="291" r:id="rId23"/>
    <p:sldId id="292" r:id="rId24"/>
    <p:sldId id="294" r:id="rId25"/>
    <p:sldId id="293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8" r:id="rId35"/>
    <p:sldId id="289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science/aldehyd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286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Dr.T.S.Asta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Eshwaran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Dept. of Physiology,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SKHMC, </a:t>
            </a:r>
            <a:r>
              <a:rPr lang="en-US" sz="3600" dirty="0" err="1" smtClean="0">
                <a:solidFill>
                  <a:srgbClr val="C00000"/>
                </a:solidFill>
              </a:rPr>
              <a:t>Kulasekharam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8153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OLIGOSACCHARIDES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It contains 2-10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molecules which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liberated by hydrolysis.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   Based on the number of monosaccharide units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Oligosaccharide are again divided into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Disaccharides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Trisaccharides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Tetrasaccharides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Pentasaccharides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containing 2,3,4,5 monosaccharide units.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1534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Disaccharides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General formula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n-1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On hydrolysis disaccharides produce two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molecules of the same or different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In nature about 16 disaccharides are present, of these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only 3 are physiologically important.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(a) Lactose(milk sugar)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Lactose        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       Glucose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found in milk of mammals.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8000" y="49530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81534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(b) Maltose(Malt sugar)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Maltose       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       Glucose + Glucose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It is an intermediate product in the digestion of starch.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(c) Sucrose(Cane sugar)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Sucrose       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       Glucose + Fructose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It is the chief form of sugar taken in diet.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It is widely found in many plant juices, such as sugar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cane, pine apple and in sugar beets.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52800" y="2057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00400" y="4495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8153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Trisaccharides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These types of oligosaccharides on hydrolysis give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rise to  monosaccharide units.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n-2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1.Manonotriose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Robinose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3.Rhamninose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4.Raffinose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5.Gentianose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6.Melibiose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3 are reducing sugars and the rest 3 are non-reducing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sugars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0772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POLYSACCHARIDES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Made up of large number of monosaccharide units.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soluble in water and not sweet to taste.</a:t>
            </a: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Starch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Chief form of carbohydrate taken in diet. It is the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 constituent of food grains. It is not soluble in cold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water due to the presence of outer cellulose layer. It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no reducing power and it is tasteless.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Glycogen.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It is called animal starch, because it is stored in the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liver and muscles of animal body as glycogen. It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contains many glucose units. Soluble in water.</a:t>
            </a: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Dextrins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It does not occur naturally, but are the split products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starch resulting from hydrolysis. So is called as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derived carbohydrates.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305800" cy="5334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Cellulose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It is stable insoluble compound found in the plants not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animal body. Taken with vegetable foods. It cannot be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digested by human beings. But it is digested by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Herbivorous animal with the help of bacteria.</a:t>
            </a: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Inulin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It is composed of D-fructose. Soluble in hot water.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Functions of Carbohydrates: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 abundant dietary source of energy for all organism(4.2cal/kg).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Brain cells and RBC are dependent on carbohydrates as the energy source.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Carbohydrates are the precursors for many organic compounds,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fats and amino acids.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Participate in the structure of cell membrane and cellular functions such as growth, adhesion and fertilization.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Structural components of many organisms. Fiber(Cellulose) of  plants, exoskeleton of insects and cell wall of microorganisms. 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Storage form of energy(Glycogen) to meet the immediate energy demand of the body.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Excess carbohydrates are converted to fats.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Used as raw material for several industries. E.g. paper, plastic and textiles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THANK  YOU 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80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Carbohydrates are the most abundant nutrients.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Literally means “Hydrates of carbon”.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Primarily composed by the elements like carbon, hydrogen and oxygen.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Chemically, Carbohydrates may be defined as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polyhydroxy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ketones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 compounds which produce them on hydrolysis.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Some naturally occurring </a:t>
            </a:r>
            <a:r>
              <a:rPr lang="en-US" dirty="0" err="1" smtClean="0"/>
              <a:t>monosaccharides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990597"/>
          <a:ext cx="7696200" cy="524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5181600"/>
              </a:tblGrid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sources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L-</a:t>
                      </a:r>
                      <a:r>
                        <a:rPr lang="en-US" dirty="0" err="1" smtClean="0"/>
                        <a:t>arabinose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mesquite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gum, wheat bran </a:t>
                      </a:r>
                      <a:endParaRPr lang="en-US" dirty="0"/>
                    </a:p>
                  </a:txBody>
                  <a:tcPr/>
                </a:tc>
              </a:tr>
              <a:tr h="417357">
                <a:tc>
                  <a:txBody>
                    <a:bodyPr/>
                    <a:lstStyle/>
                    <a:p>
                      <a:r>
                        <a:rPr lang="en-US" dirty="0" smtClean="0"/>
                        <a:t> D-ribose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living cells; as component of ribonucleic acid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r>
                        <a:rPr lang="en-US" dirty="0" err="1" smtClean="0"/>
                        <a:t>xylose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corncobs, seed hulls, straw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r>
                        <a:rPr lang="en-US" dirty="0" err="1" smtClean="0"/>
                        <a:t>ribuloseas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intermediate in photosynthesis </a:t>
                      </a:r>
                      <a:endParaRPr lang="en-US" dirty="0"/>
                    </a:p>
                  </a:txBody>
                  <a:tcPr/>
                </a:tc>
              </a:tr>
              <a:tr h="417354">
                <a:tc>
                  <a:txBody>
                    <a:bodyPr/>
                    <a:lstStyle/>
                    <a:p>
                      <a:r>
                        <a:rPr lang="en-US" dirty="0" smtClean="0"/>
                        <a:t>2-deoxy-D-riboseas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constituent of deoxyribonucleic acid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r>
                        <a:rPr lang="en-US" dirty="0" err="1" smtClean="0"/>
                        <a:t>galactose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lactose, agar, gum </a:t>
                      </a:r>
                      <a:r>
                        <a:rPr lang="en-US" dirty="0" err="1" smtClean="0"/>
                        <a:t>arabic</a:t>
                      </a:r>
                      <a:r>
                        <a:rPr lang="en-US" dirty="0" smtClean="0"/>
                        <a:t>, brain </a:t>
                      </a:r>
                      <a:r>
                        <a:rPr lang="en-US" dirty="0" err="1" smtClean="0"/>
                        <a:t>glycolipids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D-glucose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sucrose, cellulose, starch, glycogen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D-mannose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seeds, ivory nut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D-fructose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sucrose, honey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L-</a:t>
                      </a:r>
                      <a:r>
                        <a:rPr lang="en-US" dirty="0" err="1" smtClean="0"/>
                        <a:t>fucose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marine algae, seaweed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L-</a:t>
                      </a:r>
                      <a:r>
                        <a:rPr lang="en-US" dirty="0" err="1" smtClean="0"/>
                        <a:t>rhamnose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poison-ivy blossom, oak bark </a:t>
                      </a:r>
                      <a:endParaRPr lang="en-US" dirty="0"/>
                    </a:p>
                  </a:txBody>
                  <a:tcPr/>
                </a:tc>
              </a:tr>
              <a:tr h="400923"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r>
                        <a:rPr lang="en-US" dirty="0" err="1" smtClean="0"/>
                        <a:t>mannoheptulose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Avocado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Biochemical Importance of </a:t>
            </a:r>
            <a:r>
              <a:rPr lang="en-US" sz="2800" b="1" dirty="0" err="1" smtClean="0">
                <a:solidFill>
                  <a:srgbClr val="00B0F0"/>
                </a:solidFill>
              </a:rPr>
              <a:t>Monosaccharides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b="1" dirty="0" err="1" smtClean="0"/>
              <a:t>Triose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Glyceraldehyde</a:t>
            </a:r>
            <a:r>
              <a:rPr lang="en-US" dirty="0" smtClean="0"/>
              <a:t>: </a:t>
            </a:r>
            <a:r>
              <a:rPr lang="en-US" dirty="0" err="1" smtClean="0"/>
              <a:t>Glyceraldehyde</a:t>
            </a:r>
            <a:r>
              <a:rPr lang="en-US" dirty="0" smtClean="0"/>
              <a:t> 3-phosphate is an intermediate in</a:t>
            </a:r>
          </a:p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glycolysis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Dihydroxyacetone</a:t>
            </a:r>
            <a:r>
              <a:rPr lang="en-US" dirty="0" smtClean="0"/>
              <a:t>: 1-phosphate is an intermediate in </a:t>
            </a:r>
            <a:r>
              <a:rPr lang="en-US" dirty="0" err="1" smtClean="0"/>
              <a:t>glycolysis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Tetrose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D-</a:t>
            </a:r>
            <a:r>
              <a:rPr lang="en-US" dirty="0" err="1" smtClean="0"/>
              <a:t>Erythrose</a:t>
            </a:r>
            <a:r>
              <a:rPr lang="en-US" dirty="0" smtClean="0"/>
              <a:t>: 4-phosphate is an intermediate in carbohydrate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metobolism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Pentoses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D- Ribose: structure of RNA and nucleotide coenzymes</a:t>
            </a:r>
          </a:p>
          <a:p>
            <a:pPr>
              <a:buNone/>
            </a:pPr>
            <a:r>
              <a:rPr lang="en-US" dirty="0" smtClean="0"/>
              <a:t>D-</a:t>
            </a:r>
            <a:r>
              <a:rPr lang="en-US" dirty="0" err="1" smtClean="0"/>
              <a:t>Deoxyribose</a:t>
            </a:r>
            <a:r>
              <a:rPr lang="en-US" dirty="0" smtClean="0"/>
              <a:t>: the structure of DNA</a:t>
            </a:r>
          </a:p>
          <a:p>
            <a:pPr>
              <a:buNone/>
            </a:pPr>
            <a:r>
              <a:rPr lang="en-US" dirty="0" smtClean="0"/>
              <a:t>D-</a:t>
            </a:r>
            <a:r>
              <a:rPr lang="en-US" dirty="0" err="1" smtClean="0"/>
              <a:t>Ribulose</a:t>
            </a:r>
            <a:r>
              <a:rPr lang="en-US" dirty="0" smtClean="0"/>
              <a:t>: Important metabolite in </a:t>
            </a:r>
            <a:r>
              <a:rPr lang="en-US" dirty="0" err="1" smtClean="0"/>
              <a:t>hexose</a:t>
            </a:r>
            <a:r>
              <a:rPr lang="en-US" dirty="0" smtClean="0"/>
              <a:t> </a:t>
            </a:r>
            <a:r>
              <a:rPr lang="en-US" dirty="0" err="1" smtClean="0"/>
              <a:t>monophosphate</a:t>
            </a:r>
            <a:r>
              <a:rPr lang="en-US" dirty="0" smtClean="0"/>
              <a:t> shunt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6388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D-</a:t>
            </a:r>
            <a:r>
              <a:rPr lang="en-US" sz="2800" dirty="0" err="1" smtClean="0"/>
              <a:t>Xylose</a:t>
            </a:r>
            <a:r>
              <a:rPr lang="en-US" sz="2800" dirty="0" smtClean="0"/>
              <a:t>: Involved in the functions of </a:t>
            </a:r>
            <a:r>
              <a:rPr lang="en-US" sz="2800" dirty="0" err="1" smtClean="0"/>
              <a:t>glycoproteins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D-</a:t>
            </a:r>
            <a:r>
              <a:rPr lang="en-US" sz="2800" dirty="0" err="1" smtClean="0"/>
              <a:t>Lysose</a:t>
            </a:r>
            <a:r>
              <a:rPr lang="en-US" sz="2800" dirty="0" smtClean="0"/>
              <a:t>: Constituent of </a:t>
            </a:r>
            <a:r>
              <a:rPr lang="en-US" sz="2800" dirty="0" err="1" smtClean="0"/>
              <a:t>lyxoflavin</a:t>
            </a:r>
            <a:r>
              <a:rPr lang="en-US" sz="2800" dirty="0" smtClean="0"/>
              <a:t> of heart muscle</a:t>
            </a:r>
          </a:p>
          <a:p>
            <a:pPr>
              <a:buNone/>
            </a:pPr>
            <a:r>
              <a:rPr lang="en-US" sz="2800" b="1" dirty="0" err="1" smtClean="0"/>
              <a:t>Hexose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D-Glucose: ‘Sugar fuel’ of life. Structural unit of cellulose in </a:t>
            </a:r>
          </a:p>
          <a:p>
            <a:pPr>
              <a:buNone/>
            </a:pPr>
            <a:r>
              <a:rPr lang="en-US" sz="2800" dirty="0" smtClean="0"/>
              <a:t>                      plants.</a:t>
            </a:r>
          </a:p>
          <a:p>
            <a:pPr>
              <a:buNone/>
            </a:pPr>
            <a:r>
              <a:rPr lang="en-US" sz="2800" dirty="0" smtClean="0"/>
              <a:t>D-</a:t>
            </a:r>
            <a:r>
              <a:rPr lang="en-US" sz="2800" dirty="0" err="1" smtClean="0"/>
              <a:t>Galactose</a:t>
            </a:r>
            <a:r>
              <a:rPr lang="en-US" sz="2800" dirty="0" smtClean="0"/>
              <a:t>: Converted to glucose</a:t>
            </a:r>
          </a:p>
          <a:p>
            <a:pPr>
              <a:buNone/>
            </a:pPr>
            <a:r>
              <a:rPr lang="en-US" sz="2800" dirty="0" smtClean="0"/>
              <a:t>D-mannose: Structure of Polysaccharides</a:t>
            </a:r>
          </a:p>
          <a:p>
            <a:pPr>
              <a:buNone/>
            </a:pPr>
            <a:r>
              <a:rPr lang="en-US" sz="2800" dirty="0" smtClean="0"/>
              <a:t>D-Fructose: Phosphates are the intermediates of </a:t>
            </a:r>
            <a:r>
              <a:rPr lang="en-US" sz="2800" dirty="0" err="1" smtClean="0"/>
              <a:t>glycolysis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Biochemical Importance of Disaccharides</a:t>
            </a:r>
          </a:p>
          <a:p>
            <a:pPr>
              <a:buNone/>
            </a:pPr>
            <a:r>
              <a:rPr lang="en-US" sz="2800" dirty="0" smtClean="0"/>
              <a:t>Sucrose: Used as table sugar</a:t>
            </a:r>
          </a:p>
          <a:p>
            <a:pPr>
              <a:buNone/>
            </a:pPr>
            <a:r>
              <a:rPr lang="en-US" sz="2800" dirty="0" smtClean="0"/>
              <a:t>Lactose: carbohydrate source to breast fed infants.</a:t>
            </a:r>
          </a:p>
          <a:p>
            <a:pPr>
              <a:buNone/>
            </a:pPr>
            <a:r>
              <a:rPr lang="en-US" sz="2800" dirty="0" smtClean="0"/>
              <a:t>Maltose: Important intermediate in the digestion of starch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Derivatives of </a:t>
            </a:r>
            <a:r>
              <a:rPr lang="en-US" sz="3200" dirty="0" err="1" smtClean="0">
                <a:solidFill>
                  <a:srgbClr val="00B0F0"/>
                </a:solidFill>
              </a:rPr>
              <a:t>Monosaccharides</a:t>
            </a:r>
            <a:endParaRPr lang="en-US" sz="32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b="1" dirty="0" smtClean="0"/>
              <a:t>Sugar acids</a:t>
            </a:r>
            <a:r>
              <a:rPr lang="en-US" dirty="0" smtClean="0"/>
              <a:t>: oxidation of </a:t>
            </a:r>
            <a:r>
              <a:rPr lang="en-US" dirty="0" err="1" smtClean="0"/>
              <a:t>aldehyde</a:t>
            </a:r>
            <a:r>
              <a:rPr lang="en-US" dirty="0" smtClean="0"/>
              <a:t> or primary alcohol in </a:t>
            </a:r>
            <a:r>
              <a:rPr lang="en-US" dirty="0" err="1" smtClean="0"/>
              <a:t>monosaccharides</a:t>
            </a:r>
            <a:r>
              <a:rPr lang="en-US" dirty="0" smtClean="0"/>
              <a:t> results in sugar acids.</a:t>
            </a:r>
          </a:p>
          <a:p>
            <a:pPr>
              <a:buNone/>
            </a:pPr>
            <a:r>
              <a:rPr lang="en-US" b="1" dirty="0" smtClean="0"/>
              <a:t>Sugar Alcohols: </a:t>
            </a:r>
            <a:r>
              <a:rPr lang="en-US" dirty="0" smtClean="0"/>
              <a:t>Produced by reduction of </a:t>
            </a:r>
            <a:r>
              <a:rPr lang="en-US" dirty="0" err="1" smtClean="0"/>
              <a:t>aldoses</a:t>
            </a:r>
            <a:r>
              <a:rPr lang="en-US" dirty="0" smtClean="0"/>
              <a:t> and ketoses.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Sorbital</a:t>
            </a:r>
            <a:r>
              <a:rPr lang="en-US" dirty="0" smtClean="0"/>
              <a:t> is formed from glucose and </a:t>
            </a:r>
            <a:r>
              <a:rPr lang="en-US" dirty="0" err="1" smtClean="0"/>
              <a:t>mannitol</a:t>
            </a:r>
            <a:r>
              <a:rPr lang="en-US" dirty="0" smtClean="0"/>
              <a:t> from mannose.</a:t>
            </a:r>
          </a:p>
          <a:p>
            <a:pPr>
              <a:buNone/>
            </a:pPr>
            <a:r>
              <a:rPr lang="en-US" b="1" dirty="0" err="1" smtClean="0"/>
              <a:t>Alditols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en-US" b="1" dirty="0" smtClean="0"/>
              <a:t>Amino sugars: </a:t>
            </a:r>
            <a:r>
              <a:rPr lang="en-US" dirty="0" smtClean="0"/>
              <a:t>when one or more hydroxyl groups of monosaccharide are replaced by amino groups it produce amino sugars. E.g. D-Glucosamine, D-</a:t>
            </a:r>
            <a:r>
              <a:rPr lang="en-US" dirty="0" err="1" smtClean="0"/>
              <a:t>Galactosamine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err="1" smtClean="0"/>
              <a:t>Deoxysugars</a:t>
            </a:r>
            <a:r>
              <a:rPr lang="en-US" dirty="0" smtClean="0"/>
              <a:t>: sugars that contain one oxygen less than that present in the parent molecule. –CHOH and –CH</a:t>
            </a:r>
            <a:r>
              <a:rPr lang="en-US" baseline="-25000" dirty="0" smtClean="0"/>
              <a:t>2</a:t>
            </a:r>
            <a:r>
              <a:rPr lang="en-US" dirty="0" smtClean="0"/>
              <a:t>OH become -CH</a:t>
            </a:r>
            <a:r>
              <a:rPr lang="en-US" baseline="-25000" dirty="0" smtClean="0"/>
              <a:t>2 </a:t>
            </a:r>
            <a:r>
              <a:rPr lang="en-US" dirty="0" smtClean="0"/>
              <a:t>and – CH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L- Ascorbic acid</a:t>
            </a:r>
            <a:r>
              <a:rPr lang="en-US" dirty="0" smtClean="0"/>
              <a:t>: </a:t>
            </a:r>
            <a:r>
              <a:rPr lang="en-US" dirty="0" err="1" smtClean="0"/>
              <a:t>Vit</a:t>
            </a:r>
            <a:r>
              <a:rPr lang="en-US" dirty="0" smtClean="0"/>
              <a:t>-C, closely resemble that of monosaccharide</a:t>
            </a:r>
            <a:r>
              <a:rPr lang="en-US" baseline="-250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09600"/>
            <a:ext cx="8001000" cy="54102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Reducing Properties of </a:t>
            </a:r>
            <a:r>
              <a:rPr lang="en-US" sz="3200" dirty="0" err="1" smtClean="0">
                <a:solidFill>
                  <a:srgbClr val="00B0F0"/>
                </a:solidFill>
              </a:rPr>
              <a:t>Monosaccharides</a:t>
            </a:r>
            <a:endParaRPr lang="en-US" sz="3200" dirty="0" smtClean="0">
              <a:solidFill>
                <a:srgbClr val="00B0F0"/>
              </a:solidFill>
            </a:endParaRPr>
          </a:p>
          <a:p>
            <a:r>
              <a:rPr lang="en-US" sz="2800" dirty="0" smtClean="0"/>
              <a:t>The sugar is classified as reducing or non reducing.</a:t>
            </a:r>
          </a:p>
          <a:p>
            <a:r>
              <a:rPr lang="en-US" sz="2800" dirty="0" smtClean="0"/>
              <a:t>The reducing property is attributed to the free </a:t>
            </a:r>
            <a:r>
              <a:rPr lang="en-US" sz="2800" dirty="0" err="1" smtClean="0"/>
              <a:t>aldehyde</a:t>
            </a:r>
            <a:r>
              <a:rPr lang="en-US" sz="2800" dirty="0" smtClean="0"/>
              <a:t> or </a:t>
            </a:r>
            <a:r>
              <a:rPr lang="en-US" sz="2800" dirty="0" err="1" smtClean="0"/>
              <a:t>keto</a:t>
            </a:r>
            <a:r>
              <a:rPr lang="en-US" sz="2800" dirty="0" smtClean="0"/>
              <a:t> group of </a:t>
            </a:r>
            <a:r>
              <a:rPr lang="en-US" sz="2800" dirty="0" err="1" smtClean="0"/>
              <a:t>anomeric</a:t>
            </a:r>
            <a:r>
              <a:rPr lang="en-US" sz="2800" dirty="0" smtClean="0"/>
              <a:t> carbon.</a:t>
            </a:r>
          </a:p>
          <a:p>
            <a:r>
              <a:rPr lang="en-US" sz="2800" dirty="0" smtClean="0"/>
              <a:t>In laboratory reducing action of sugar is identify by lab investigations.</a:t>
            </a:r>
          </a:p>
          <a:p>
            <a:r>
              <a:rPr lang="en-US" sz="2800" dirty="0" smtClean="0"/>
              <a:t>Benedict’s test, Fehling’s test, </a:t>
            </a:r>
            <a:r>
              <a:rPr lang="en-US" sz="2800" dirty="0" err="1" smtClean="0"/>
              <a:t>Barfoed</a:t>
            </a:r>
            <a:r>
              <a:rPr lang="en-US" sz="2800" dirty="0" smtClean="0"/>
              <a:t>’ test.</a:t>
            </a:r>
          </a:p>
          <a:p>
            <a:r>
              <a:rPr lang="en-US" sz="2800" dirty="0" smtClean="0"/>
              <a:t>The reduction of sugar is much more efficient in alkaline medium than in the acid medium.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533400"/>
            <a:ext cx="80772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STEREOISOMERISM</a:t>
            </a:r>
          </a:p>
          <a:p>
            <a:r>
              <a:rPr lang="en-US" sz="3200" dirty="0" smtClean="0"/>
              <a:t>It is an important character of </a:t>
            </a:r>
            <a:r>
              <a:rPr lang="en-US" sz="3200" dirty="0" err="1" smtClean="0"/>
              <a:t>monosaccharides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Compounds having the same structural formula but different spatial, or geometric, arrangements are known as </a:t>
            </a:r>
            <a:r>
              <a:rPr lang="en-US" sz="3200" dirty="0" err="1" smtClean="0"/>
              <a:t>stereoisomers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Fructose and glucose, with the same  molecular formulas but with different structural arrangements and properties (i.e., isomers). </a:t>
            </a:r>
          </a:p>
          <a:p>
            <a:r>
              <a:rPr lang="en-US" sz="3200" dirty="0" smtClean="0"/>
              <a:t>The number of possible </a:t>
            </a:r>
            <a:r>
              <a:rPr lang="en-US" sz="3200" dirty="0" err="1" smtClean="0"/>
              <a:t>stereoisomers</a:t>
            </a:r>
            <a:r>
              <a:rPr lang="en-US" sz="3200" dirty="0" smtClean="0"/>
              <a:t> depends on the number of asymmetric carbon atoms.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sz="3200" dirty="0" err="1" smtClean="0"/>
              <a:t>Glyceraldehyde</a:t>
            </a:r>
            <a:r>
              <a:rPr lang="en-US" sz="3200" dirty="0" smtClean="0"/>
              <a:t>(</a:t>
            </a:r>
            <a:r>
              <a:rPr lang="en-US" sz="3200" dirty="0" err="1" smtClean="0"/>
              <a:t>Triose</a:t>
            </a:r>
            <a:r>
              <a:rPr lang="en-US" sz="3200" dirty="0" smtClean="0"/>
              <a:t>)is the simplest monosaccharide has one asymmetrical carbon atom, one in the relationship 2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, and there thus are two stereo isomers.(2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= 2)</a:t>
            </a:r>
          </a:p>
          <a:p>
            <a:r>
              <a:rPr lang="en-US" sz="3200" dirty="0" smtClean="0"/>
              <a:t> Sugars containing four carbon atoms have two asymmetrical </a:t>
            </a:r>
            <a:r>
              <a:rPr lang="en-US" sz="3200" dirty="0" err="1" smtClean="0"/>
              <a:t>centres</a:t>
            </a:r>
            <a:r>
              <a:rPr lang="en-US" sz="3200" dirty="0" smtClean="0"/>
              <a:t>; hence, there are four possible isomers (2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). Similarly, sugars with five carbon atoms have three asymmetrical </a:t>
            </a:r>
            <a:r>
              <a:rPr lang="en-US" sz="3200" dirty="0" err="1" smtClean="0"/>
              <a:t>centres</a:t>
            </a:r>
            <a:r>
              <a:rPr lang="en-US" sz="3200" dirty="0" smtClean="0"/>
              <a:t> and thus have eight possible isomers (2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). </a:t>
            </a:r>
          </a:p>
          <a:p>
            <a:r>
              <a:rPr lang="en-US" sz="3200" dirty="0" err="1" smtClean="0"/>
              <a:t>Keto</a:t>
            </a:r>
            <a:r>
              <a:rPr lang="en-US" sz="3200" dirty="0" smtClean="0"/>
              <a:t> sugars have one less asymmetrical centre for a given number of carbon atoms than do </a:t>
            </a:r>
            <a:r>
              <a:rPr lang="en-US" sz="3200" dirty="0" err="1" smtClean="0">
                <a:hlinkClick r:id="rId2"/>
              </a:rPr>
              <a:t>aldehyde</a:t>
            </a:r>
            <a:r>
              <a:rPr lang="en-US" sz="3200" dirty="0" smtClean="0"/>
              <a:t> sugars.</a:t>
            </a:r>
            <a:endParaRPr lang="en-US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D and L isomers</a:t>
            </a:r>
          </a:p>
          <a:p>
            <a:r>
              <a:rPr lang="en-US" sz="3200" dirty="0" smtClean="0"/>
              <a:t>D and L isomers are the mirror image of each other.</a:t>
            </a:r>
          </a:p>
          <a:p>
            <a:r>
              <a:rPr lang="en-US" sz="3200" dirty="0" smtClean="0"/>
              <a:t>The special orientation of –H and –OH groups of carbon atom.</a:t>
            </a:r>
          </a:p>
          <a:p>
            <a:r>
              <a:rPr lang="en-US" sz="3200" dirty="0" smtClean="0"/>
              <a:t>If the –OH group is on the right side of the sugar is of D series.</a:t>
            </a:r>
          </a:p>
          <a:p>
            <a:r>
              <a:rPr lang="en-US" sz="3200" dirty="0" smtClean="0"/>
              <a:t>If it on the left it belongs to L series.</a:t>
            </a:r>
          </a:p>
          <a:p>
            <a:r>
              <a:rPr lang="en-US" sz="3200" dirty="0" smtClean="0"/>
              <a:t>The naturally occurring mammalian tissue are mostly D- configuration.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533400"/>
            <a:ext cx="8001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D-</a:t>
            </a:r>
            <a:r>
              <a:rPr lang="en-US" sz="3200" dirty="0" err="1" smtClean="0"/>
              <a:t>Glyceraldehyde</a:t>
            </a:r>
            <a:r>
              <a:rPr lang="en-US" sz="3200" dirty="0" smtClean="0"/>
              <a:t>                        L-</a:t>
            </a:r>
            <a:r>
              <a:rPr lang="en-US" sz="3200" dirty="0" err="1" smtClean="0"/>
              <a:t>Glyceraldehyde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H-C=O                                        H-C=O</a:t>
            </a:r>
          </a:p>
          <a:p>
            <a:pPr>
              <a:buNone/>
            </a:pPr>
            <a:r>
              <a:rPr lang="en-US" sz="3200" dirty="0" smtClean="0"/>
              <a:t>      </a:t>
            </a:r>
          </a:p>
          <a:p>
            <a:pPr>
              <a:buNone/>
            </a:pPr>
            <a:r>
              <a:rPr lang="en-US" sz="3200" dirty="0" smtClean="0"/>
              <a:t>      H-C-</a:t>
            </a:r>
            <a:r>
              <a:rPr lang="en-US" sz="3200" b="1" dirty="0" smtClean="0"/>
              <a:t>OH </a:t>
            </a:r>
            <a:r>
              <a:rPr lang="en-US" sz="3200" dirty="0" smtClean="0"/>
              <a:t>                                   </a:t>
            </a:r>
            <a:r>
              <a:rPr lang="en-US" sz="3200" b="1" dirty="0" smtClean="0"/>
              <a:t>HO</a:t>
            </a:r>
            <a:r>
              <a:rPr lang="en-US" sz="3200" dirty="0" smtClean="0"/>
              <a:t>-C-H</a:t>
            </a:r>
          </a:p>
          <a:p>
            <a:pPr>
              <a:buNone/>
            </a:pPr>
            <a:r>
              <a:rPr lang="en-US" sz="3200" dirty="0" smtClean="0"/>
              <a:t>     </a:t>
            </a:r>
          </a:p>
          <a:p>
            <a:pPr>
              <a:buNone/>
            </a:pPr>
            <a:r>
              <a:rPr lang="en-US" sz="3200" dirty="0" smtClean="0"/>
              <a:t>          CH2OH                                       </a:t>
            </a:r>
            <a:r>
              <a:rPr lang="en-US" sz="3200" dirty="0" err="1" smtClean="0"/>
              <a:t>CH2OH</a:t>
            </a:r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2667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0" y="2819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81800" y="1524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09600"/>
            <a:ext cx="8077200" cy="5410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General molecular formula is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O)n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e.g. Glucose C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Acetic acid C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Carbohydrates are also called as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saccharides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	(Greek: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Sakcharan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sugar)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533400"/>
            <a:ext cx="80772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OPTICAL ACTIVITY</a:t>
            </a:r>
          </a:p>
          <a:p>
            <a:r>
              <a:rPr lang="en-US" sz="2800" dirty="0" smtClean="0"/>
              <a:t>Optical activity is the characteristic feature of compounds with </a:t>
            </a:r>
            <a:r>
              <a:rPr lang="en-US" sz="2800" b="1" dirty="0" smtClean="0"/>
              <a:t>asymmetric carbon atom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When a beam of plane polarized light passed through a solution of carbohydrate it will rotate the light either to right or to the left.</a:t>
            </a:r>
          </a:p>
          <a:p>
            <a:r>
              <a:rPr lang="en-US" sz="2800" dirty="0" smtClean="0"/>
              <a:t>The term dextrorotatory(+) and levorotatory(-) are used to compounds that respectively rotates the plane polarized light to the right or to the left.</a:t>
            </a:r>
          </a:p>
          <a:p>
            <a:r>
              <a:rPr lang="en-US" sz="2800" dirty="0" smtClean="0"/>
              <a:t>Optical isomer is designated as D(+), D(-), L(+), L(-) based on the structural relation with </a:t>
            </a:r>
            <a:r>
              <a:rPr lang="en-US" sz="2800" dirty="0" err="1" smtClean="0"/>
              <a:t>glyceraldehyde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85800"/>
            <a:ext cx="80772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RACEMIC MIXTURE</a:t>
            </a:r>
          </a:p>
          <a:p>
            <a:r>
              <a:rPr lang="en-US" sz="2800" dirty="0" smtClean="0"/>
              <a:t>If ‘d’ and ‘l’ isomers are present in equal concentration it is known as </a:t>
            </a:r>
            <a:r>
              <a:rPr lang="en-US" sz="2800" dirty="0" err="1" smtClean="0"/>
              <a:t>racemic</a:t>
            </a:r>
            <a:r>
              <a:rPr lang="en-US" sz="2800" dirty="0" smtClean="0"/>
              <a:t> mixture or ‘dl’ mixture. </a:t>
            </a:r>
          </a:p>
          <a:p>
            <a:r>
              <a:rPr lang="en-US" sz="2800" dirty="0" smtClean="0"/>
              <a:t>It do not exhibit any optical activity the </a:t>
            </a:r>
            <a:r>
              <a:rPr lang="en-US" sz="2800" dirty="0" err="1" smtClean="0"/>
              <a:t>dextro</a:t>
            </a:r>
            <a:r>
              <a:rPr lang="en-US" sz="2800" dirty="0" smtClean="0"/>
              <a:t> and </a:t>
            </a:r>
            <a:r>
              <a:rPr lang="en-US" sz="2800" dirty="0" err="1" smtClean="0"/>
              <a:t>levo</a:t>
            </a:r>
            <a:r>
              <a:rPr lang="en-US" sz="2800" dirty="0" smtClean="0"/>
              <a:t> </a:t>
            </a:r>
            <a:r>
              <a:rPr lang="en-US" sz="2800" dirty="0" err="1" smtClean="0"/>
              <a:t>rotatory</a:t>
            </a:r>
            <a:r>
              <a:rPr lang="en-US" sz="2800" dirty="0" smtClean="0"/>
              <a:t> activities cancel each other.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EPIMERS</a:t>
            </a:r>
          </a:p>
          <a:p>
            <a:r>
              <a:rPr lang="en-US" sz="3200" dirty="0" smtClean="0"/>
              <a:t>If two monosaccharide differ from each other in their configuration around a single specific carbon atom are referred to as </a:t>
            </a:r>
            <a:r>
              <a:rPr lang="en-US" sz="3200" dirty="0" err="1" smtClean="0"/>
              <a:t>epimers</a:t>
            </a:r>
            <a:r>
              <a:rPr lang="en-US" sz="3200" dirty="0" smtClean="0"/>
              <a:t> to each other.</a:t>
            </a:r>
          </a:p>
          <a:p>
            <a:r>
              <a:rPr lang="en-US" sz="3200" dirty="0" smtClean="0"/>
              <a:t>Glucose and </a:t>
            </a:r>
            <a:r>
              <a:rPr lang="en-US" sz="3200" dirty="0" err="1" smtClean="0"/>
              <a:t>galactose</a:t>
            </a:r>
            <a:r>
              <a:rPr lang="en-US" sz="3200" dirty="0" smtClean="0"/>
              <a:t> are </a:t>
            </a:r>
            <a:r>
              <a:rPr lang="en-US" sz="3200" dirty="0" err="1" smtClean="0"/>
              <a:t>epimers</a:t>
            </a:r>
            <a:r>
              <a:rPr lang="en-US" sz="3200" dirty="0" smtClean="0"/>
              <a:t> with Carbon 4 or C4 </a:t>
            </a:r>
            <a:r>
              <a:rPr lang="en-US" sz="3200" dirty="0" err="1" smtClean="0"/>
              <a:t>epimers</a:t>
            </a:r>
            <a:r>
              <a:rPr lang="en-US" sz="3200" dirty="0" smtClean="0"/>
              <a:t>,  </a:t>
            </a:r>
            <a:r>
              <a:rPr lang="en-US" sz="3200" dirty="0" err="1" smtClean="0"/>
              <a:t>i.e</a:t>
            </a:r>
            <a:r>
              <a:rPr lang="en-US" sz="3200" dirty="0" smtClean="0"/>
              <a:t>, differ in the arrangements of -OH group at C4.</a:t>
            </a:r>
          </a:p>
          <a:p>
            <a:r>
              <a:rPr lang="en-US" sz="3200" dirty="0" smtClean="0"/>
              <a:t>Glucose and Mannose are </a:t>
            </a:r>
            <a:r>
              <a:rPr lang="en-US" sz="3200" dirty="0" err="1" smtClean="0"/>
              <a:t>epimers</a:t>
            </a:r>
            <a:r>
              <a:rPr lang="en-US" sz="3200" dirty="0" smtClean="0"/>
              <a:t> with Carbon 2 or C2 </a:t>
            </a:r>
            <a:r>
              <a:rPr lang="en-US" sz="3200" dirty="0" err="1" smtClean="0"/>
              <a:t>epimers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ANOMERS</a:t>
            </a:r>
          </a:p>
          <a:p>
            <a:r>
              <a:rPr lang="en-US" sz="3200" dirty="0" smtClean="0"/>
              <a:t>The hydroxyl group of </a:t>
            </a:r>
            <a:r>
              <a:rPr lang="en-US" sz="3200" dirty="0" err="1" smtClean="0"/>
              <a:t>monosaccharides</a:t>
            </a:r>
            <a:r>
              <a:rPr lang="en-US" sz="3200" dirty="0" smtClean="0"/>
              <a:t>  can react with its own </a:t>
            </a:r>
            <a:r>
              <a:rPr lang="en-US" sz="3200" dirty="0" err="1" smtClean="0"/>
              <a:t>aldehyde</a:t>
            </a:r>
            <a:r>
              <a:rPr lang="en-US" sz="3200" dirty="0" smtClean="0"/>
              <a:t> or </a:t>
            </a:r>
            <a:r>
              <a:rPr lang="en-US" sz="3200" dirty="0" err="1" smtClean="0"/>
              <a:t>keto</a:t>
            </a:r>
            <a:r>
              <a:rPr lang="en-US" sz="3200" dirty="0" smtClean="0"/>
              <a:t> functional group to form </a:t>
            </a:r>
            <a:r>
              <a:rPr lang="en-US" sz="3200" dirty="0" err="1" smtClean="0"/>
              <a:t>Hemiacetal</a:t>
            </a:r>
            <a:r>
              <a:rPr lang="en-US" sz="3200" dirty="0" smtClean="0"/>
              <a:t> and </a:t>
            </a:r>
            <a:r>
              <a:rPr lang="en-US" sz="3200" dirty="0" err="1" smtClean="0"/>
              <a:t>Hemitetal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Some Major Pathways of Carbohydrates Metabolism</a:t>
            </a:r>
          </a:p>
          <a:p>
            <a:pPr marL="514350" indent="-514350">
              <a:buNone/>
            </a:pPr>
            <a:r>
              <a:rPr lang="en-US" sz="3200" dirty="0" smtClean="0"/>
              <a:t>1.Glycolysis or </a:t>
            </a:r>
            <a:r>
              <a:rPr lang="en-US" sz="3200" dirty="0" err="1" smtClean="0"/>
              <a:t>Embden-Mayerhof</a:t>
            </a:r>
            <a:r>
              <a:rPr lang="en-US" sz="3200" dirty="0" smtClean="0"/>
              <a:t> pathway:- oxidation of glucose to </a:t>
            </a:r>
            <a:r>
              <a:rPr lang="en-US" sz="3200" dirty="0" err="1" smtClean="0"/>
              <a:t>pyruvate</a:t>
            </a:r>
            <a:r>
              <a:rPr lang="en-US" sz="3200" dirty="0" smtClean="0"/>
              <a:t> and lactose</a:t>
            </a:r>
          </a:p>
          <a:p>
            <a:pPr marL="514350" indent="-514350">
              <a:buNone/>
            </a:pPr>
            <a:r>
              <a:rPr lang="en-US" sz="3200" dirty="0" smtClean="0"/>
              <a:t>2.Citric acid cycle or Krebs cycle or </a:t>
            </a:r>
            <a:r>
              <a:rPr lang="en-US" sz="3200" dirty="0" err="1" smtClean="0"/>
              <a:t>tricarboxylic</a:t>
            </a:r>
            <a:r>
              <a:rPr lang="en-US" sz="3200" dirty="0" smtClean="0"/>
              <a:t> acid cycle(TCA cycle):- Oxidation of acetyl </a:t>
            </a:r>
            <a:r>
              <a:rPr lang="en-US" sz="3200" dirty="0" err="1" smtClean="0"/>
              <a:t>coA</a:t>
            </a:r>
            <a:r>
              <a:rPr lang="en-US" sz="3200" dirty="0" smtClean="0"/>
              <a:t> to </a:t>
            </a:r>
            <a:r>
              <a:rPr lang="en-US" sz="3200" dirty="0" err="1" smtClean="0"/>
              <a:t>carbondioxide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3. </a:t>
            </a:r>
            <a:r>
              <a:rPr lang="en-US" sz="3200" dirty="0" err="1" smtClean="0"/>
              <a:t>Gluconeogenesis</a:t>
            </a:r>
            <a:r>
              <a:rPr lang="en-US" sz="3200" dirty="0" smtClean="0"/>
              <a:t>:- Synthesis of glucose from non carbohydrate precursors.</a:t>
            </a:r>
          </a:p>
          <a:p>
            <a:pPr marL="514350" indent="-514350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8153400" cy="548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4. </a:t>
            </a:r>
            <a:r>
              <a:rPr lang="en-US" sz="3200" dirty="0" err="1" smtClean="0"/>
              <a:t>Glucogenesis</a:t>
            </a:r>
            <a:r>
              <a:rPr lang="en-US" sz="3200" dirty="0" smtClean="0"/>
              <a:t>:- Formation of glycogen from glucose </a:t>
            </a:r>
          </a:p>
          <a:p>
            <a:pPr>
              <a:buNone/>
            </a:pPr>
            <a:r>
              <a:rPr lang="en-US" sz="3200" dirty="0" smtClean="0"/>
              <a:t>5. </a:t>
            </a:r>
            <a:r>
              <a:rPr lang="en-US" sz="3200" dirty="0" err="1" smtClean="0"/>
              <a:t>Glycogenolysis</a:t>
            </a:r>
            <a:r>
              <a:rPr lang="en-US" sz="3200" dirty="0" smtClean="0"/>
              <a:t>:- Breakdown of glycogen to glucose and then to </a:t>
            </a:r>
            <a:r>
              <a:rPr lang="en-US" sz="3200" dirty="0" err="1" smtClean="0"/>
              <a:t>pyruvate</a:t>
            </a:r>
            <a:r>
              <a:rPr lang="en-US" sz="3200" dirty="0" smtClean="0"/>
              <a:t> and lactose.</a:t>
            </a:r>
          </a:p>
          <a:p>
            <a:pPr>
              <a:buNone/>
            </a:pPr>
            <a:r>
              <a:rPr lang="en-US" sz="3200" dirty="0" smtClean="0"/>
              <a:t>6.Hexomonophosphate shunt(Pentose phosphate pathway or Direct </a:t>
            </a:r>
            <a:r>
              <a:rPr lang="en-US" sz="3200" dirty="0" err="1" smtClean="0"/>
              <a:t>oxidataive</a:t>
            </a:r>
            <a:r>
              <a:rPr lang="en-US" sz="3200" dirty="0" smtClean="0"/>
              <a:t> pathway)</a:t>
            </a:r>
          </a:p>
          <a:p>
            <a:pPr>
              <a:buNone/>
            </a:pPr>
            <a:r>
              <a:rPr lang="en-US" sz="3200" dirty="0" smtClean="0"/>
              <a:t>7.Uronic acid pathway:- alternative </a:t>
            </a:r>
            <a:r>
              <a:rPr lang="en-US" sz="3200" dirty="0" err="1" smtClean="0"/>
              <a:t>oxidate</a:t>
            </a:r>
            <a:r>
              <a:rPr lang="en-US" sz="3200" dirty="0" smtClean="0"/>
              <a:t> pathway for glucose. Glucose is converted to </a:t>
            </a:r>
            <a:r>
              <a:rPr lang="en-US" sz="3200" dirty="0" err="1" smtClean="0"/>
              <a:t>glucronic</a:t>
            </a:r>
            <a:r>
              <a:rPr lang="en-US" sz="3200" dirty="0" smtClean="0"/>
              <a:t> acid, pentose and in some animals in ascorbic acid.</a:t>
            </a:r>
          </a:p>
          <a:p>
            <a:pPr>
              <a:buNone/>
            </a:pPr>
            <a:r>
              <a:rPr lang="en-US" sz="3200" dirty="0" smtClean="0"/>
              <a:t>8. </a:t>
            </a:r>
            <a:r>
              <a:rPr lang="en-US" sz="3200" dirty="0" err="1" smtClean="0"/>
              <a:t>Galactose</a:t>
            </a:r>
            <a:r>
              <a:rPr lang="en-US" sz="3200" dirty="0" smtClean="0"/>
              <a:t> metabolism:- conversion of </a:t>
            </a:r>
            <a:r>
              <a:rPr lang="en-US" sz="3200" dirty="0" err="1" smtClean="0"/>
              <a:t>glactose</a:t>
            </a:r>
            <a:r>
              <a:rPr lang="en-US" sz="3200" dirty="0" smtClean="0"/>
              <a:t> to glucose and synthesis of lactose.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9. Fructose Metabolism: oxidation of fructose to </a:t>
            </a:r>
            <a:r>
              <a:rPr lang="en-US" sz="3200" dirty="0" err="1" smtClean="0"/>
              <a:t>pyruvate</a:t>
            </a:r>
            <a:r>
              <a:rPr lang="en-US" sz="3200" dirty="0" smtClean="0"/>
              <a:t> relation between fructose and glucose metabolism.</a:t>
            </a:r>
          </a:p>
          <a:p>
            <a:pPr>
              <a:buNone/>
            </a:pPr>
            <a:r>
              <a:rPr lang="en-US" sz="3200" dirty="0" smtClean="0"/>
              <a:t>10. Amino sugar and </a:t>
            </a:r>
            <a:r>
              <a:rPr lang="en-US" sz="3200" dirty="0" err="1" smtClean="0"/>
              <a:t>mucopoly</a:t>
            </a:r>
            <a:r>
              <a:rPr lang="en-US" sz="3200" dirty="0" smtClean="0"/>
              <a:t> </a:t>
            </a:r>
            <a:r>
              <a:rPr lang="en-US" sz="3200" dirty="0" err="1" smtClean="0"/>
              <a:t>saccharide</a:t>
            </a:r>
            <a:r>
              <a:rPr lang="en-US" sz="3200" dirty="0" smtClean="0"/>
              <a:t> metabolism.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Thank you</a:t>
            </a:r>
            <a:endParaRPr lang="en-US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Based on the number of sugar units</a:t>
            </a:r>
          </a:p>
          <a:p>
            <a:pPr marL="571500" indent="-571500">
              <a:buAutoNum type="roman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Carbohydrates</a:t>
            </a:r>
          </a:p>
          <a:p>
            <a:pPr marL="571500" indent="-571500">
              <a:buAutoNum type="roman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Compound Carbohydrates</a:t>
            </a:r>
          </a:p>
          <a:p>
            <a:pPr marL="571500" indent="-57150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SIMPLE CARBOHYDRATES</a:t>
            </a:r>
          </a:p>
          <a:p>
            <a:pPr marL="571500" indent="-571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Simple sugar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COMPUND CARBOHYDRATES</a:t>
            </a:r>
          </a:p>
          <a:p>
            <a:pPr marL="571500" indent="-571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A)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Simpler compound: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Oligosaccharides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B)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More complex compound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Polysaccharides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305800" cy="4648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This mono and oligosaccharides are sweet to </a:t>
            </a: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taste,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chrystalline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 character and soluble in </a:t>
            </a: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water. Hence they are commonly known as sugar. </a:t>
            </a: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Polysaccharides are usually tasteless and form</a:t>
            </a: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colloids with water and are known as non-sugar.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81534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MONOSACCHARIDES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 simplest group of carbohydrates and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have the general formula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Contain only one unit of simple sugar, so they can’t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further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hydrolysed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Divided into different categories based on the functional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and the number of carbon atoms present.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When the functional group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aldehyde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(-CHO), they are known as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Aldoses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E.g. glucose,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glyceraldehyde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when the functional group is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group(C=O),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 referred as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ketoses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E.g.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dihydroxyacetone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fructose.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09600"/>
            <a:ext cx="8001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Based on the number of carbon atoms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refered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(3C)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(4C)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Pentoses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(5C)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Hexoses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(6C)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Heptoses (7C)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General Properties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chrystalline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compounds having a sweet taste.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Chemically they are derivatives of alcohol.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aldoses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derived from primary alcohols and ketoses from secondary alcohols.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Simple sugars condense and form bigger carbohydrate molecules, viz., polysaccharides.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Sugar, in general, undergo fermentation by yeast and other micro-organisms.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85800"/>
            <a:ext cx="80772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COMPOUND CARBOHYDRATES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These are made up of thousand of monosaccharide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units.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Thus it hydrolysis, and give rise to monosaccharide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non- carbohydrates. Its 2 types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Oligosaccharides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Polysaccharides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653</TotalTime>
  <Words>1408</Words>
  <Application>Microsoft Office PowerPoint</Application>
  <PresentationFormat>On-screen Show (4:3)</PresentationFormat>
  <Paragraphs>258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Equity</vt:lpstr>
      <vt:lpstr>CARBOHYDRATES</vt:lpstr>
      <vt:lpstr>CARBOHYDRATES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user</dc:creator>
  <cp:lastModifiedBy>user</cp:lastModifiedBy>
  <cp:revision>38</cp:revision>
  <dcterms:created xsi:type="dcterms:W3CDTF">2006-08-16T00:00:00Z</dcterms:created>
  <dcterms:modified xsi:type="dcterms:W3CDTF">2021-11-02T04:22:39Z</dcterms:modified>
</cp:coreProperties>
</file>