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0"/>
  </p:notesMasterIdLst>
  <p:sldIdLst>
    <p:sldId id="256" r:id="rId2"/>
    <p:sldId id="327" r:id="rId3"/>
    <p:sldId id="332" r:id="rId4"/>
    <p:sldId id="333" r:id="rId5"/>
    <p:sldId id="334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43" r:id="rId14"/>
    <p:sldId id="347" r:id="rId15"/>
    <p:sldId id="344" r:id="rId16"/>
    <p:sldId id="345" r:id="rId17"/>
    <p:sldId id="346" r:id="rId18"/>
    <p:sldId id="348" r:id="rId19"/>
    <p:sldId id="353" r:id="rId20"/>
    <p:sldId id="349" r:id="rId21"/>
    <p:sldId id="350" r:id="rId22"/>
    <p:sldId id="354" r:id="rId23"/>
    <p:sldId id="351" r:id="rId24"/>
    <p:sldId id="352" r:id="rId25"/>
    <p:sldId id="355" r:id="rId26"/>
    <p:sldId id="360" r:id="rId27"/>
    <p:sldId id="356" r:id="rId28"/>
    <p:sldId id="358" r:id="rId29"/>
    <p:sldId id="359" r:id="rId30"/>
    <p:sldId id="362" r:id="rId31"/>
    <p:sldId id="363" r:id="rId32"/>
    <p:sldId id="364" r:id="rId33"/>
    <p:sldId id="365" r:id="rId34"/>
    <p:sldId id="361" r:id="rId35"/>
    <p:sldId id="366" r:id="rId36"/>
    <p:sldId id="367" r:id="rId37"/>
    <p:sldId id="368" r:id="rId38"/>
    <p:sldId id="371" r:id="rId39"/>
    <p:sldId id="369" r:id="rId40"/>
    <p:sldId id="370" r:id="rId41"/>
    <p:sldId id="284" r:id="rId42"/>
    <p:sldId id="285" r:id="rId43"/>
    <p:sldId id="328" r:id="rId44"/>
    <p:sldId id="286" r:id="rId45"/>
    <p:sldId id="289" r:id="rId46"/>
    <p:sldId id="329" r:id="rId47"/>
    <p:sldId id="290" r:id="rId48"/>
    <p:sldId id="330" r:id="rId49"/>
    <p:sldId id="287" r:id="rId50"/>
    <p:sldId id="288" r:id="rId51"/>
    <p:sldId id="291" r:id="rId52"/>
    <p:sldId id="298" r:id="rId53"/>
    <p:sldId id="294" r:id="rId54"/>
    <p:sldId id="324" r:id="rId55"/>
    <p:sldId id="308" r:id="rId56"/>
    <p:sldId id="299" r:id="rId57"/>
    <p:sldId id="301" r:id="rId58"/>
    <p:sldId id="300" r:id="rId59"/>
    <p:sldId id="302" r:id="rId60"/>
    <p:sldId id="303" r:id="rId61"/>
    <p:sldId id="310" r:id="rId62"/>
    <p:sldId id="309" r:id="rId63"/>
    <p:sldId id="311" r:id="rId64"/>
    <p:sldId id="312" r:id="rId65"/>
    <p:sldId id="313" r:id="rId66"/>
    <p:sldId id="325" r:id="rId67"/>
    <p:sldId id="314" r:id="rId68"/>
    <p:sldId id="315" r:id="rId69"/>
    <p:sldId id="331" r:id="rId70"/>
    <p:sldId id="316" r:id="rId71"/>
    <p:sldId id="317" r:id="rId72"/>
    <p:sldId id="318" r:id="rId73"/>
    <p:sldId id="319" r:id="rId74"/>
    <p:sldId id="326" r:id="rId75"/>
    <p:sldId id="320" r:id="rId76"/>
    <p:sldId id="321" r:id="rId77"/>
    <p:sldId id="372" r:id="rId78"/>
    <p:sldId id="322" r:id="rId79"/>
    <p:sldId id="374" r:id="rId80"/>
    <p:sldId id="373" r:id="rId81"/>
    <p:sldId id="376" r:id="rId82"/>
    <p:sldId id="377" r:id="rId83"/>
    <p:sldId id="378" r:id="rId84"/>
    <p:sldId id="379" r:id="rId85"/>
    <p:sldId id="381" r:id="rId86"/>
    <p:sldId id="382" r:id="rId87"/>
    <p:sldId id="383" r:id="rId88"/>
    <p:sldId id="323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4B8B7-9636-459F-BA7B-6F3961A8FF2C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B0639-B05A-4FE0-8BD6-4288B1A234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B0639-B05A-4FE0-8BD6-4288B1A2343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B0639-B05A-4FE0-8BD6-4288B1A2343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08-Sep-20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eteriankey.com/the-cerebellu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eurotransporter.org/Cerebellum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aypeedigital.com/book/9789350909409/chapter/ch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hat-when-how.com/neuroscience/the-cerebellum-motor-systems-part-4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.pinterest.com/pin/556405728946822753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1t_I9fD_hI" TargetMode="External"/><Relationship Id="rId2" Type="http://schemas.openxmlformats.org/officeDocument/2006/relationships/hyperlink" Target="https://stanfordmedicine25.stanford.edu/the25/cerebella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crs3b2xQsw" TargetMode="External"/><Relationship Id="rId4" Type="http://schemas.openxmlformats.org/officeDocument/2006/relationships/hyperlink" Target="https://www.youtube.com/watch?v=KFFIAhAXqgs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924800" cy="19812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CEREBELLUM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  <a:t/>
            </a:r>
            <a:br>
              <a:rPr lang="en-US" sz="3200" b="1" dirty="0" smtClean="0">
                <a:solidFill>
                  <a:schemeClr val="tx1"/>
                </a:solidFill>
                <a:effectLst/>
                <a:latin typeface="Arial Black" pitchFamily="34" charset="0"/>
              </a:rPr>
            </a:br>
            <a:endParaRPr lang="en-US" sz="3200" b="1" dirty="0"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429000"/>
            <a:ext cx="6400800" cy="167640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en-US" b="1" dirty="0" err="1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Dr.DEEPA.G.S</a:t>
            </a:r>
            <a:endParaRPr lang="en-US" b="1" dirty="0" smtClean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  <a:p>
            <a:pPr algn="r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Associate Professor</a:t>
            </a:r>
          </a:p>
          <a:p>
            <a:pPr algn="r"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SKHMC</a:t>
            </a:r>
            <a:endParaRPr lang="en-US" b="1" dirty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</a:t>
            </a:r>
            <a:r>
              <a:rPr lang="en-US" b="1" dirty="0" smtClean="0"/>
              <a:t>ANATOMICAL DIVISIONS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On structural basis, the whole cerebellum is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divided Into three portions: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1. Anterior lobe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2. Posterior lobe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3. </a:t>
            </a:r>
            <a:r>
              <a:rPr lang="en-US" dirty="0" err="1" smtClean="0"/>
              <a:t>Flocculonodular</a:t>
            </a:r>
            <a:r>
              <a:rPr lang="en-US" dirty="0" smtClean="0"/>
              <a:t> lobe.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DIVISIONS OF CEREBELLUM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133600"/>
            <a:ext cx="373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19201"/>
            <a:ext cx="8305800" cy="4724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Anterior Lobe</a:t>
            </a:r>
          </a:p>
          <a:p>
            <a:pPr>
              <a:buNone/>
            </a:pPr>
            <a:r>
              <a:rPr lang="en-US" dirty="0" smtClean="0"/>
              <a:t>Anterior lobe includes </a:t>
            </a:r>
            <a:r>
              <a:rPr lang="en-US" dirty="0" err="1" smtClean="0"/>
              <a:t>lingula</a:t>
            </a:r>
            <a:r>
              <a:rPr lang="en-US" dirty="0" smtClean="0"/>
              <a:t>, central lobe and</a:t>
            </a:r>
          </a:p>
          <a:p>
            <a:pPr>
              <a:buNone/>
            </a:pPr>
            <a:r>
              <a:rPr lang="en-US" dirty="0" err="1" smtClean="0"/>
              <a:t>culmen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It is separated from posterior lobe by primary</a:t>
            </a:r>
          </a:p>
          <a:p>
            <a:pPr>
              <a:buNone/>
            </a:pPr>
            <a:r>
              <a:rPr lang="en-US" dirty="0" smtClean="0"/>
              <a:t>fissure.</a:t>
            </a:r>
          </a:p>
          <a:p>
            <a:pPr>
              <a:buNone/>
            </a:pPr>
            <a:r>
              <a:rPr lang="en-US" sz="2800" b="1" dirty="0" smtClean="0"/>
              <a:t>Posterior Lobe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Posterior lobe consists of </a:t>
            </a:r>
            <a:r>
              <a:rPr lang="en-US" sz="2800" dirty="0" err="1" smtClean="0"/>
              <a:t>lobulus</a:t>
            </a:r>
            <a:r>
              <a:rPr lang="en-US" sz="2800" dirty="0" smtClean="0"/>
              <a:t> simplex,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err="1" smtClean="0"/>
              <a:t>declive</a:t>
            </a:r>
            <a:r>
              <a:rPr lang="en-US" sz="2800" dirty="0" smtClean="0"/>
              <a:t>, </a:t>
            </a:r>
            <a:r>
              <a:rPr lang="en-US" sz="2800" dirty="0" err="1" smtClean="0"/>
              <a:t>tuber,pyramid</a:t>
            </a:r>
            <a:r>
              <a:rPr lang="en-US" sz="2800" dirty="0" smtClean="0"/>
              <a:t>, uvula, </a:t>
            </a:r>
            <a:r>
              <a:rPr lang="en-US" sz="2800" dirty="0" err="1" smtClean="0"/>
              <a:t>paraflocculi</a:t>
            </a:r>
            <a:r>
              <a:rPr lang="en-US" sz="2800" dirty="0" smtClean="0"/>
              <a:t> and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the two portions of hemispheres, viz.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err="1" smtClean="0"/>
              <a:t>ansiform</a:t>
            </a:r>
            <a:r>
              <a:rPr lang="en-US" sz="2800" dirty="0" smtClean="0"/>
              <a:t> lobe and </a:t>
            </a:r>
            <a:r>
              <a:rPr lang="en-US" sz="2800" dirty="0" err="1" smtClean="0"/>
              <a:t>paramedian</a:t>
            </a:r>
            <a:r>
              <a:rPr lang="en-US" sz="2800" dirty="0" smtClean="0"/>
              <a:t> lobe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DIVISIONS OF CEREBELLUM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300" b="1" dirty="0" err="1" smtClean="0"/>
              <a:t>Flocculonodular</a:t>
            </a:r>
            <a:r>
              <a:rPr lang="en-US" sz="3300" b="1" dirty="0" smtClean="0"/>
              <a:t> Lobe</a:t>
            </a:r>
          </a:p>
          <a:p>
            <a:pPr>
              <a:lnSpc>
                <a:spcPct val="150000"/>
              </a:lnSpc>
            </a:pPr>
            <a:r>
              <a:rPr lang="en-US" sz="3300" dirty="0" err="1" smtClean="0"/>
              <a:t>Flocculonodular</a:t>
            </a:r>
            <a:r>
              <a:rPr lang="en-US" sz="3300" dirty="0" smtClean="0"/>
              <a:t> lobe includes </a:t>
            </a:r>
            <a:r>
              <a:rPr lang="en-US" sz="3300" dirty="0" err="1" smtClean="0"/>
              <a:t>nodulus</a:t>
            </a:r>
            <a:r>
              <a:rPr lang="en-US" sz="3300" dirty="0" smtClean="0"/>
              <a:t> and the lateral extension on either side called </a:t>
            </a:r>
            <a:r>
              <a:rPr lang="en-US" sz="3300" dirty="0" err="1" smtClean="0"/>
              <a:t>flocculus</a:t>
            </a:r>
            <a:r>
              <a:rPr lang="en-US" sz="33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300" dirty="0" smtClean="0"/>
              <a:t>It is separated from rest of the cerebellum by </a:t>
            </a:r>
            <a:r>
              <a:rPr lang="en-US" sz="3300" dirty="0" err="1" smtClean="0"/>
              <a:t>posterolateral</a:t>
            </a:r>
            <a:r>
              <a:rPr lang="en-US" sz="3300" dirty="0" smtClean="0"/>
              <a:t> fissure.</a:t>
            </a:r>
          </a:p>
          <a:p>
            <a:endParaRPr lang="en-US" sz="3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/>
              </a:rPr>
              <a:t>DIVISIONS OF CEREBELLUM</a:t>
            </a:r>
            <a:endParaRPr lang="en-US" sz="36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5344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dirty="0" smtClean="0"/>
              <a:t>Based on functions, the cerebellum is divided into</a:t>
            </a:r>
          </a:p>
          <a:p>
            <a:pPr>
              <a:buNone/>
            </a:pPr>
            <a:r>
              <a:rPr lang="en-US" sz="2600" dirty="0" smtClean="0"/>
              <a:t>Three divisions:</a:t>
            </a:r>
          </a:p>
          <a:p>
            <a:pPr>
              <a:buNone/>
            </a:pPr>
            <a:r>
              <a:rPr lang="en-US" sz="2600" b="1" dirty="0" err="1" smtClean="0"/>
              <a:t>Vestibulocerebellum</a:t>
            </a:r>
            <a:endParaRPr lang="en-US" sz="26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2600" dirty="0" smtClean="0"/>
              <a:t> </a:t>
            </a:r>
            <a:r>
              <a:rPr lang="en-US" sz="2600" dirty="0" err="1" smtClean="0"/>
              <a:t>Vestibulocerebellum</a:t>
            </a:r>
            <a:r>
              <a:rPr lang="en-US" sz="2600" dirty="0" smtClean="0"/>
              <a:t> includes </a:t>
            </a:r>
            <a:r>
              <a:rPr lang="en-US" sz="2600" dirty="0" err="1" smtClean="0"/>
              <a:t>flocculonodularlobe</a:t>
            </a:r>
            <a:endParaRPr lang="en-US" sz="2600" dirty="0" smtClean="0"/>
          </a:p>
          <a:p>
            <a:pPr>
              <a:lnSpc>
                <a:spcPct val="150000"/>
              </a:lnSpc>
              <a:buNone/>
            </a:pPr>
            <a:r>
              <a:rPr lang="en-US" sz="2600" b="1" dirty="0" err="1" smtClean="0"/>
              <a:t>Spinocerebellum</a:t>
            </a:r>
            <a:endParaRPr lang="en-US" sz="2600" b="1" dirty="0" smtClean="0"/>
          </a:p>
          <a:p>
            <a:pPr algn="just">
              <a:lnSpc>
                <a:spcPct val="150000"/>
              </a:lnSpc>
              <a:buNone/>
            </a:pPr>
            <a:r>
              <a:rPr lang="en-US" sz="2600" dirty="0" err="1" smtClean="0"/>
              <a:t>Spinocerebellum</a:t>
            </a:r>
            <a:r>
              <a:rPr lang="en-US" sz="2600" dirty="0" smtClean="0"/>
              <a:t> includes </a:t>
            </a:r>
            <a:r>
              <a:rPr lang="en-US" sz="2600" dirty="0" err="1" smtClean="0"/>
              <a:t>lingula</a:t>
            </a:r>
            <a:r>
              <a:rPr lang="en-US" sz="2600" dirty="0" smtClean="0"/>
              <a:t>, central lobe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600" dirty="0" err="1" smtClean="0"/>
              <a:t>culmen,lobulus</a:t>
            </a:r>
            <a:r>
              <a:rPr lang="en-US" sz="2600" dirty="0" smtClean="0"/>
              <a:t> simplex, </a:t>
            </a:r>
            <a:r>
              <a:rPr lang="en-US" sz="2600" dirty="0" err="1" smtClean="0"/>
              <a:t>declive</a:t>
            </a:r>
            <a:r>
              <a:rPr lang="en-US" sz="2600" dirty="0" smtClean="0"/>
              <a:t>, tuber, pyramid,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600" dirty="0" smtClean="0"/>
              <a:t>uvula and </a:t>
            </a:r>
            <a:r>
              <a:rPr lang="en-US" sz="2600" dirty="0" err="1" smtClean="0"/>
              <a:t>paraflocculi</a:t>
            </a:r>
            <a:r>
              <a:rPr lang="en-US" sz="2600" dirty="0" smtClean="0"/>
              <a:t> and medial portions of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600" dirty="0" err="1" smtClean="0"/>
              <a:t>lobulus</a:t>
            </a:r>
            <a:r>
              <a:rPr lang="en-US" sz="2600" dirty="0" smtClean="0"/>
              <a:t> </a:t>
            </a:r>
            <a:r>
              <a:rPr lang="en-US" sz="2600" dirty="0" err="1" smtClean="0"/>
              <a:t>ansiformis</a:t>
            </a:r>
            <a:r>
              <a:rPr lang="en-US" sz="2600" dirty="0" smtClean="0"/>
              <a:t> and </a:t>
            </a:r>
            <a:r>
              <a:rPr lang="en-US" sz="2600" dirty="0" err="1" smtClean="0"/>
              <a:t>lobulusparamedianus</a:t>
            </a:r>
            <a:r>
              <a:rPr lang="en-US" sz="26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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PHYSIOLOGICAL OR FUNCTIONAL DIVISIONS</a:t>
            </a:r>
            <a:r>
              <a:rPr lang="en-US" sz="2700" b="1" dirty="0" smtClean="0"/>
              <a:t/>
            </a:r>
            <a:br>
              <a:rPr lang="en-US" sz="2700" b="1" dirty="0" smtClean="0"/>
            </a:b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b="1" dirty="0" err="1" smtClean="0"/>
              <a:t>Corticocerebellum</a:t>
            </a:r>
            <a:endParaRPr lang="en-US" sz="28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2800" dirty="0" err="1" smtClean="0"/>
              <a:t>Corticocerebellum</a:t>
            </a:r>
            <a:r>
              <a:rPr lang="en-US" sz="2800" dirty="0" smtClean="0"/>
              <a:t> includes lateral portions of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err="1" smtClean="0"/>
              <a:t>Lobulus</a:t>
            </a:r>
            <a:r>
              <a:rPr lang="en-US" sz="2800" dirty="0" smtClean="0"/>
              <a:t> </a:t>
            </a:r>
            <a:r>
              <a:rPr lang="en-US" sz="2800" dirty="0" err="1" smtClean="0"/>
              <a:t>ansiformis</a:t>
            </a:r>
            <a:r>
              <a:rPr lang="en-US" sz="2800" dirty="0" smtClean="0"/>
              <a:t> and </a:t>
            </a:r>
            <a:r>
              <a:rPr lang="en-US" sz="2800" dirty="0" err="1" smtClean="0"/>
              <a:t>lobulus</a:t>
            </a:r>
            <a:r>
              <a:rPr lang="en-US" sz="2800" dirty="0" smtClean="0"/>
              <a:t> </a:t>
            </a:r>
            <a:r>
              <a:rPr lang="en-US" sz="2800" dirty="0" err="1" smtClean="0"/>
              <a:t>paramedianus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PHYSIOLOGICAL OR FUNCTIONAL DIVISIONS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Cerebellum is made up of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 Outer gray matter or</a:t>
            </a:r>
            <a:r>
              <a:rPr lang="en-US" b="1" dirty="0" smtClean="0"/>
              <a:t> cerebellar cortex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 Inner white matter.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 White </a:t>
            </a:r>
            <a:r>
              <a:rPr lang="en-US" dirty="0" smtClean="0"/>
              <a:t>matter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Formed by afferent and efferent nerve fibers of cerebellum.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Gray masses called </a:t>
            </a:r>
            <a:r>
              <a:rPr lang="en-US" b="1" dirty="0" smtClean="0"/>
              <a:t>cerebellar nuclei are </a:t>
            </a:r>
            <a:r>
              <a:rPr lang="en-US" dirty="0" smtClean="0"/>
              <a:t>located within the white matter.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3600" b="0" dirty="0" smtClean="0">
                <a:solidFill>
                  <a:schemeClr val="tx1"/>
                </a:solidFill>
              </a:rPr>
              <a:t>FUNCTIONAL ANATOMY OF CEREBELLUM</a:t>
            </a:r>
            <a:endParaRPr lang="en-US" sz="3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Gray matter or </a:t>
            </a:r>
            <a:r>
              <a:rPr lang="en-US" sz="2800" b="1" dirty="0" smtClean="0"/>
              <a:t>cerebellar cortex </a:t>
            </a:r>
            <a:r>
              <a:rPr lang="en-US" sz="2800" dirty="0" smtClean="0"/>
              <a:t>is made up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of structures arranged in </a:t>
            </a:r>
            <a:r>
              <a:rPr lang="en-US" sz="2800" b="1" dirty="0" smtClean="0"/>
              <a:t>three layers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Layers of gray matter: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1. Outer molecular or </a:t>
            </a:r>
            <a:r>
              <a:rPr lang="en-US" sz="2800" b="1" dirty="0" err="1" smtClean="0"/>
              <a:t>plexiform</a:t>
            </a:r>
            <a:r>
              <a:rPr lang="en-US" sz="2800" b="1" dirty="0" smtClean="0"/>
              <a:t> layer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2. Intermediate </a:t>
            </a:r>
            <a:r>
              <a:rPr lang="en-US" sz="2800" b="1" dirty="0" smtClean="0"/>
              <a:t>Purkinje layer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3. Inner </a:t>
            </a:r>
            <a:r>
              <a:rPr lang="en-US" sz="2800" b="1" dirty="0" smtClean="0"/>
              <a:t>granular layer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0" dirty="0" smtClean="0">
                <a:solidFill>
                  <a:schemeClr val="tx1"/>
                </a:solidFill>
              </a:rPr>
              <a:t>CEREBELLAR CORTEX-GRAY MATTER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42534"/>
            <a:ext cx="7848600" cy="484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Cerebellar cortex-Layers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191000" y="6324600"/>
            <a:ext cx="1927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https://veteriankey.com/the-cerebellum/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500" b="1" dirty="0" smtClean="0"/>
              <a:t>Molecular or </a:t>
            </a:r>
            <a:r>
              <a:rPr lang="en-US" sz="2500" b="1" dirty="0" err="1" smtClean="0"/>
              <a:t>Plexiform</a:t>
            </a:r>
            <a:r>
              <a:rPr lang="en-US" sz="2500" b="1" dirty="0" smtClean="0"/>
              <a:t> Layer</a:t>
            </a:r>
          </a:p>
          <a:p>
            <a:pPr>
              <a:lnSpc>
                <a:spcPct val="150000"/>
              </a:lnSpc>
            </a:pPr>
            <a:r>
              <a:rPr lang="en-US" sz="2500" dirty="0" smtClean="0"/>
              <a:t>Molecular or </a:t>
            </a:r>
            <a:r>
              <a:rPr lang="en-US" sz="2500" dirty="0" err="1" smtClean="0"/>
              <a:t>plexiform</a:t>
            </a:r>
            <a:r>
              <a:rPr lang="en-US" sz="2500" dirty="0" smtClean="0"/>
              <a:t> layer is the outermost layer of cortex having the cells arranged in </a:t>
            </a:r>
            <a:r>
              <a:rPr lang="en-US" sz="2500" b="1" dirty="0" smtClean="0"/>
              <a:t>two strata</a:t>
            </a:r>
            <a:r>
              <a:rPr lang="en-US" sz="25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en-US" sz="2500" b="1" dirty="0" smtClean="0"/>
              <a:t>Superficial stratum</a:t>
            </a:r>
            <a:r>
              <a:rPr lang="en-US" sz="2500" dirty="0" smtClean="0"/>
              <a:t> contains few star-shaped cells known as </a:t>
            </a:r>
            <a:r>
              <a:rPr lang="en-US" sz="2500" b="1" dirty="0" err="1" smtClean="0"/>
              <a:t>stellate</a:t>
            </a:r>
            <a:r>
              <a:rPr lang="en-US" sz="2500" b="1" dirty="0" smtClean="0"/>
              <a:t>  cells. </a:t>
            </a:r>
          </a:p>
          <a:p>
            <a:pPr>
              <a:lnSpc>
                <a:spcPct val="150000"/>
              </a:lnSpc>
            </a:pPr>
            <a:r>
              <a:rPr lang="en-US" sz="2500" b="1" dirty="0" smtClean="0"/>
              <a:t>Deep stratum </a:t>
            </a:r>
            <a:r>
              <a:rPr lang="en-US" sz="2500" dirty="0" smtClean="0"/>
              <a:t>contains </a:t>
            </a:r>
            <a:r>
              <a:rPr lang="en-US" sz="2500" b="1" dirty="0" smtClean="0"/>
              <a:t>basket cells.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CEREBELLAR CORTEX-GRAY MATTER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M</a:t>
            </a:r>
            <a:r>
              <a:rPr lang="en-US" sz="2800" dirty="0" smtClean="0"/>
              <a:t>olecular layer contains the following</a:t>
            </a:r>
          </a:p>
          <a:p>
            <a:pPr>
              <a:buNone/>
            </a:pPr>
            <a:r>
              <a:rPr lang="en-US" sz="2800" dirty="0" smtClean="0"/>
              <a:t>structures: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err="1" smtClean="0"/>
              <a:t>i.</a:t>
            </a:r>
            <a:r>
              <a:rPr lang="en-US" sz="2800" b="1" dirty="0" err="1" smtClean="0"/>
              <a:t>Parallel</a:t>
            </a:r>
            <a:r>
              <a:rPr lang="en-US" sz="2800" b="1" dirty="0" smtClean="0"/>
              <a:t> fibers, which are the axons of granule </a:t>
            </a:r>
            <a:r>
              <a:rPr lang="en-US" sz="2800" dirty="0" smtClean="0"/>
              <a:t>cells, present in granular layer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err="1" smtClean="0"/>
              <a:t>ii.Terminal</a:t>
            </a:r>
            <a:r>
              <a:rPr lang="en-US" sz="2800" dirty="0" smtClean="0"/>
              <a:t> portions of </a:t>
            </a:r>
            <a:r>
              <a:rPr lang="en-US" sz="2800" b="1" dirty="0" smtClean="0"/>
              <a:t>climbing fibers (</a:t>
            </a:r>
            <a:r>
              <a:rPr lang="en-US" sz="2800" dirty="0" smtClean="0"/>
              <a:t>afferents from medulla)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err="1" smtClean="0"/>
              <a:t>iii.Dendrites</a:t>
            </a:r>
            <a:r>
              <a:rPr lang="en-US" sz="2800" dirty="0" smtClean="0"/>
              <a:t> of </a:t>
            </a:r>
            <a:r>
              <a:rPr lang="en-US" sz="2800" b="1" dirty="0" smtClean="0"/>
              <a:t>Purkinje cells and Golgi cells.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CEREBELLAR CORTEX-GRAY MATTER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Location: </a:t>
            </a:r>
            <a:r>
              <a:rPr lang="en-US" sz="3200" dirty="0" smtClean="0"/>
              <a:t>Posterior cranial </a:t>
            </a:r>
            <a:r>
              <a:rPr lang="en-US" sz="3200" dirty="0" err="1" smtClean="0"/>
              <a:t>fossa</a:t>
            </a:r>
            <a:endParaRPr lang="en-US" sz="3200" dirty="0" smtClean="0"/>
          </a:p>
          <a:p>
            <a:pPr>
              <a:lnSpc>
                <a:spcPct val="200000"/>
              </a:lnSpc>
              <a:buNone/>
            </a:pPr>
            <a:endParaRPr lang="en-US" sz="3800" dirty="0" smtClean="0"/>
          </a:p>
          <a:p>
            <a:pPr>
              <a:lnSpc>
                <a:spcPct val="200000"/>
              </a:lnSpc>
              <a:buNone/>
            </a:pPr>
            <a:endParaRPr lang="en-US" sz="3800" dirty="0" smtClean="0"/>
          </a:p>
          <a:p>
            <a:pPr>
              <a:lnSpc>
                <a:spcPct val="200000"/>
              </a:lnSpc>
              <a:buNone/>
            </a:pPr>
            <a:endParaRPr lang="en-US" sz="36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CEREBELLUM-LITTLE BRAIN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6400"/>
            <a:ext cx="6136217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41974" y="905827"/>
            <a:ext cx="5249426" cy="5253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STRUCTURE OF CEREBELLAR CORTEX. </a:t>
            </a:r>
            <a:endParaRPr lang="en-US" sz="2800" b="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1"/>
            <a:ext cx="7924800" cy="4724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Purkinje Layer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It is the thinnest layer, having a single layer of flask-shaped </a:t>
            </a:r>
            <a:r>
              <a:rPr lang="en-US" sz="2800" b="1" dirty="0" smtClean="0"/>
              <a:t>Purkinje cells.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Purkinje cells </a:t>
            </a:r>
            <a:r>
              <a:rPr lang="en-US" sz="2800" dirty="0" smtClean="0"/>
              <a:t>are the largest neurons in the body. 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Dendrites</a:t>
            </a:r>
            <a:r>
              <a:rPr lang="en-US" sz="2800" dirty="0" smtClean="0"/>
              <a:t> of these cells ascend through the entire thickness of molecular layer and </a:t>
            </a:r>
            <a:r>
              <a:rPr lang="en-US" sz="2800" dirty="0" err="1" smtClean="0"/>
              <a:t>arborize</a:t>
            </a:r>
            <a:r>
              <a:rPr lang="en-US" sz="2800" dirty="0" smtClean="0"/>
              <a:t> there.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pPr algn="ctr"/>
            <a:r>
              <a:rPr lang="en-US" sz="3200" b="0" dirty="0" smtClean="0">
                <a:solidFill>
                  <a:schemeClr val="tx1"/>
                </a:solidFill>
              </a:rPr>
              <a:t>CEREBELLAR CORTEX-GRAY MATTER</a:t>
            </a:r>
            <a:endParaRPr lang="en-US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These </a:t>
            </a:r>
            <a:r>
              <a:rPr lang="en-US" sz="3200" b="1" dirty="0" smtClean="0"/>
              <a:t>dendrites </a:t>
            </a:r>
            <a:r>
              <a:rPr lang="en-US" sz="3200" dirty="0" smtClean="0"/>
              <a:t>terminate either </a:t>
            </a:r>
            <a:r>
              <a:rPr lang="en-US" sz="3200" b="1" dirty="0" smtClean="0"/>
              <a:t>on climbing fibers or the parallel fibe</a:t>
            </a:r>
            <a:r>
              <a:rPr lang="en-US" sz="3200" dirty="0" smtClean="0"/>
              <a:t>rs.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Axons of Purkinje cells </a:t>
            </a:r>
            <a:r>
              <a:rPr lang="en-US" sz="3200" dirty="0" smtClean="0"/>
              <a:t>descend into the white matter and terminate on the </a:t>
            </a:r>
            <a:r>
              <a:rPr lang="en-US" sz="3200" b="1" dirty="0" smtClean="0"/>
              <a:t>cerebellar nuclei and vestibular nuclei via </a:t>
            </a:r>
            <a:r>
              <a:rPr lang="en-US" sz="3200" b="1" dirty="0" err="1" smtClean="0"/>
              <a:t>cerebellovestibular</a:t>
            </a:r>
            <a:r>
              <a:rPr lang="en-US" sz="3200" b="1" dirty="0" smtClean="0"/>
              <a:t> tract.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CEREBELLAR CORTEX-GRAY MATTER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Purkinje cells are termed as </a:t>
            </a:r>
            <a:r>
              <a:rPr lang="en-US" sz="3200" b="1" dirty="0" smtClean="0"/>
              <a:t>‘final common path’ of cerebellar cortex.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/>
              <a:t> It is because the impulses from </a:t>
            </a:r>
            <a:r>
              <a:rPr lang="en-US" sz="3200" dirty="0" smtClean="0"/>
              <a:t>different parts of cerebellar cortex are transmitted to other parts of brain only through Purkinje cells.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/>
              </a:rPr>
              <a:t>CEREBELLAR CORTEX-GRAY MATTER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dows\Desktop\cerebellarcortex_big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90600"/>
            <a:ext cx="4952999" cy="51476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/>
              </a:rPr>
              <a:t>Purkinje cells-Final common pathway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6324600"/>
            <a:ext cx="214193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hlinkClick r:id="rId3"/>
              </a:rPr>
              <a:t>https://neurotransporter.org/Cerebellum.html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44196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dirty="0" smtClean="0"/>
              <a:t>Granular Layer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It is formed by </a:t>
            </a:r>
            <a:r>
              <a:rPr lang="en-US" sz="2800" dirty="0" err="1" smtClean="0"/>
              <a:t>interneurons</a:t>
            </a:r>
            <a:r>
              <a:rPr lang="en-US" sz="2800" dirty="0" smtClean="0"/>
              <a:t> called </a:t>
            </a:r>
            <a:r>
              <a:rPr lang="en-US" sz="2800" b="1" dirty="0" smtClean="0"/>
              <a:t>granule cells and Golgi cells.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Total number of </a:t>
            </a:r>
            <a:r>
              <a:rPr lang="en-US" sz="2800" dirty="0" err="1" smtClean="0"/>
              <a:t>interneurons</a:t>
            </a:r>
            <a:r>
              <a:rPr lang="en-US" sz="2800" dirty="0" smtClean="0"/>
              <a:t> in this layer is about half the number of all neurons in the whole nervous system.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CEREBELLAR CORTEX-GRAY MATTER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Axon</a:t>
            </a:r>
            <a:r>
              <a:rPr lang="en-US" sz="2800" dirty="0" smtClean="0"/>
              <a:t> of granule cell ascends into molecular layer and </a:t>
            </a:r>
            <a:r>
              <a:rPr lang="en-US" sz="2800" b="1" dirty="0" smtClean="0"/>
              <a:t>forms the parallel fiber</a:t>
            </a:r>
            <a:r>
              <a:rPr lang="en-US" sz="2800" dirty="0" smtClean="0"/>
              <a:t>, which synapses with dendrites of Purkinje cells, </a:t>
            </a:r>
            <a:r>
              <a:rPr lang="en-US" sz="2800" dirty="0" err="1" smtClean="0"/>
              <a:t>stellate</a:t>
            </a:r>
            <a:r>
              <a:rPr lang="en-US" sz="2800" dirty="0" smtClean="0"/>
              <a:t> cells, basket cells and Golgi cells.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Dendrites of granule cells </a:t>
            </a:r>
            <a:r>
              <a:rPr lang="en-US" sz="2800" dirty="0" smtClean="0"/>
              <a:t>and </a:t>
            </a:r>
            <a:r>
              <a:rPr lang="en-US" sz="2800" b="1" dirty="0" smtClean="0"/>
              <a:t>the axon and few dendrites of a Golgi cell </a:t>
            </a:r>
            <a:r>
              <a:rPr lang="en-US" sz="2800" dirty="0" smtClean="0"/>
              <a:t>synapse with </a:t>
            </a:r>
            <a:r>
              <a:rPr lang="en-US" sz="2800" b="1" dirty="0" smtClean="0"/>
              <a:t>Mossy fiber.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The </a:t>
            </a:r>
            <a:r>
              <a:rPr lang="en-US" sz="2800" dirty="0" smtClean="0"/>
              <a:t>synaptic area of these cells is called </a:t>
            </a:r>
            <a:r>
              <a:rPr lang="en-US" sz="2800" b="1" dirty="0" err="1" smtClean="0"/>
              <a:t>glomerulus</a:t>
            </a:r>
            <a:r>
              <a:rPr lang="en-US" sz="2800" b="1" dirty="0" smtClean="0"/>
              <a:t> and it </a:t>
            </a:r>
            <a:r>
              <a:rPr lang="en-US" sz="2800" dirty="0" smtClean="0"/>
              <a:t>is encapsulated by the processes of </a:t>
            </a:r>
            <a:r>
              <a:rPr lang="en-US" sz="2800" b="1" dirty="0" err="1" smtClean="0"/>
              <a:t>glial</a:t>
            </a:r>
            <a:r>
              <a:rPr lang="en-US" sz="2800" b="1" dirty="0" smtClean="0"/>
              <a:t> cells.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CEREBELLAR CORTEX-GRAY MATTER</a:t>
            </a:r>
            <a:endParaRPr lang="en-US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1"/>
            <a:ext cx="7924800" cy="4953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err="1" smtClean="0"/>
              <a:t>Stellate</a:t>
            </a:r>
            <a:r>
              <a:rPr lang="en-US" b="1" dirty="0" smtClean="0"/>
              <a:t> cells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Dendrites –Parallel fibers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Axons-dendrites of </a:t>
            </a:r>
            <a:r>
              <a:rPr lang="en-US" dirty="0" err="1" smtClean="0"/>
              <a:t>purkinje</a:t>
            </a:r>
            <a:r>
              <a:rPr lang="en-US" dirty="0" smtClean="0"/>
              <a:t> cells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Basket cells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Dendrites –Parallel fibers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Axons-Soma of </a:t>
            </a:r>
            <a:r>
              <a:rPr lang="en-US" dirty="0" err="1" smtClean="0"/>
              <a:t>purkinje</a:t>
            </a:r>
            <a:r>
              <a:rPr lang="en-US" dirty="0" smtClean="0"/>
              <a:t> cells</a:t>
            </a:r>
          </a:p>
          <a:p>
            <a:pPr>
              <a:lnSpc>
                <a:spcPct val="160000"/>
              </a:lnSpc>
              <a:buNone/>
            </a:pPr>
            <a:r>
              <a:rPr lang="en-US" b="1" dirty="0" smtClean="0"/>
              <a:t>Purkinje cells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Dendrites- climbing fibers and </a:t>
            </a:r>
            <a:r>
              <a:rPr lang="en-US" dirty="0" err="1" smtClean="0"/>
              <a:t>parallell</a:t>
            </a:r>
            <a:r>
              <a:rPr lang="en-US" dirty="0" smtClean="0"/>
              <a:t> fibers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Axons-cerebellar nuclei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Cell junctions-Grey matter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449580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/>
              <a:t>Granule cells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Dendrites-Mossy fibers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Axons-Parallel fibers-Dendrites of </a:t>
            </a:r>
            <a:r>
              <a:rPr lang="en-US" dirty="0" err="1" smtClean="0"/>
              <a:t>pukinje</a:t>
            </a:r>
            <a:endParaRPr lang="en-US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</a:t>
            </a:r>
            <a:r>
              <a:rPr lang="en-US" dirty="0" err="1" smtClean="0"/>
              <a:t>stellate</a:t>
            </a:r>
            <a:r>
              <a:rPr lang="en-US" dirty="0" smtClean="0"/>
              <a:t>, </a:t>
            </a:r>
            <a:r>
              <a:rPr lang="en-US" dirty="0" err="1" smtClean="0"/>
              <a:t>basket,golgi</a:t>
            </a:r>
            <a:r>
              <a:rPr lang="en-US" dirty="0" smtClean="0"/>
              <a:t> cells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Golgi cells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Dendrites-Parallel fibers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Axons and few dendrites-Mossy fibers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/>
              </a:rPr>
              <a:t>Cell Junctions-Grey matter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Cerebellar cortex receives afferent signals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(input) from other parts of brain through two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dirty="0" smtClean="0"/>
              <a:t>types of nerve fibers:</a:t>
            </a:r>
          </a:p>
          <a:p>
            <a:pPr algn="just">
              <a:lnSpc>
                <a:spcPct val="150000"/>
              </a:lnSpc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1. Climbing fibers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Mossy fibers.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Afferent Fibers to Cerebellar Cortex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001000" cy="510539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None/>
            </a:pPr>
            <a:r>
              <a:rPr lang="en-US" dirty="0" smtClean="0"/>
              <a:t>Connected to brain stem through 3 peduncles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Superior cerebellar peduncle-to midbrain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Middle cerebellar peduncle-to </a:t>
            </a:r>
            <a:r>
              <a:rPr lang="en-US" dirty="0" err="1" smtClean="0"/>
              <a:t>pons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Inferior cerebellar peduncle-to medulla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Cerebellum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6420" y="3048000"/>
            <a:ext cx="5468340" cy="320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9718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https://www.jaypeedigital.com/book/9789350909409/chapter/ch6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b="1" dirty="0" smtClean="0"/>
              <a:t>Climbing fibers</a:t>
            </a:r>
          </a:p>
          <a:p>
            <a:pPr>
              <a:lnSpc>
                <a:spcPct val="150000"/>
              </a:lnSpc>
              <a:buNone/>
            </a:pPr>
            <a:r>
              <a:rPr lang="en-US" sz="2600" b="1" dirty="0" err="1" smtClean="0"/>
              <a:t>Origin</a:t>
            </a:r>
            <a:r>
              <a:rPr lang="en-US" sz="2600" dirty="0" err="1" smtClean="0"/>
              <a:t>:From</a:t>
            </a:r>
            <a:r>
              <a:rPr lang="en-US" sz="2600" dirty="0" smtClean="0"/>
              <a:t> </a:t>
            </a:r>
            <a:r>
              <a:rPr lang="en-US" sz="2600" b="1" dirty="0" smtClean="0"/>
              <a:t>inferior </a:t>
            </a:r>
            <a:r>
              <a:rPr lang="en-US" sz="2600" b="1" dirty="0" err="1" smtClean="0"/>
              <a:t>olivary</a:t>
            </a:r>
            <a:r>
              <a:rPr lang="en-US" sz="2600" b="1" dirty="0" smtClean="0"/>
              <a:t> nucleus </a:t>
            </a:r>
            <a:r>
              <a:rPr lang="en-US" sz="2600" dirty="0" smtClean="0"/>
              <a:t>situated in  medulla and reach the cerebellum via </a:t>
            </a:r>
            <a:r>
              <a:rPr lang="en-US" sz="2600" b="1" dirty="0" err="1" smtClean="0"/>
              <a:t>olivocerebellar</a:t>
            </a:r>
            <a:r>
              <a:rPr lang="en-US" sz="2600" b="1" dirty="0" smtClean="0"/>
              <a:t> tract. </a:t>
            </a:r>
          </a:p>
          <a:p>
            <a:endParaRPr lang="en-US" sz="2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Afferent Fibers to Cerebellar Cortex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352800"/>
            <a:ext cx="2895599" cy="28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76600" y="6172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hlinkClick r:id="rId3"/>
              </a:rPr>
              <a:t> </a:t>
            </a:r>
            <a:r>
              <a:rPr lang="en-US" sz="800" dirty="0" smtClean="0">
                <a:hlinkClick r:id="rId3"/>
              </a:rPr>
              <a:t>http://what-when-how.com/neuroscience/the-cerebellum-motor-systems-part-4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153400" cy="4724401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b="1" dirty="0" smtClean="0"/>
              <a:t>Inferior </a:t>
            </a:r>
            <a:r>
              <a:rPr lang="en-US" b="1" dirty="0" err="1" smtClean="0"/>
              <a:t>olivary</a:t>
            </a:r>
            <a:r>
              <a:rPr lang="en-US" b="1" dirty="0" smtClean="0"/>
              <a:t> nucleus relays the output signals from motor areas </a:t>
            </a:r>
            <a:r>
              <a:rPr lang="en-US" dirty="0" smtClean="0"/>
              <a:t>of </a:t>
            </a:r>
            <a:r>
              <a:rPr lang="en-US" b="1" dirty="0" smtClean="0"/>
              <a:t>cerebral corte</a:t>
            </a:r>
            <a:r>
              <a:rPr lang="en-US" dirty="0" smtClean="0"/>
              <a:t>x and the </a:t>
            </a:r>
            <a:r>
              <a:rPr lang="en-US" b="1" dirty="0" err="1" smtClean="0"/>
              <a:t>proprioceptive</a:t>
            </a:r>
            <a:r>
              <a:rPr lang="en-US" b="1" dirty="0" smtClean="0"/>
              <a:t> signals from different parts </a:t>
            </a:r>
            <a:r>
              <a:rPr lang="en-US" dirty="0" smtClean="0"/>
              <a:t>of the body to the cerebellar cortex via climbing fibers.</a:t>
            </a:r>
          </a:p>
          <a:p>
            <a:pPr algn="just">
              <a:lnSpc>
                <a:spcPct val="150000"/>
              </a:lnSpc>
              <a:buNone/>
            </a:pP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err="1" smtClean="0"/>
              <a:t>Proprioceptive</a:t>
            </a:r>
            <a:r>
              <a:rPr lang="en-US" dirty="0" smtClean="0"/>
              <a:t> impulses from different parts of the body reach the inferior </a:t>
            </a:r>
            <a:r>
              <a:rPr lang="en-US" dirty="0" err="1" smtClean="0"/>
              <a:t>olivary</a:t>
            </a:r>
            <a:r>
              <a:rPr lang="en-US" dirty="0" smtClean="0"/>
              <a:t> nucleus through spinal cord and vestibular system.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/>
              </a:rPr>
              <a:t>Afferent Fibers to Cerebellar Cortex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After reaching the cerebellum, the climbing fibers ascend into molecular layer and </a:t>
            </a:r>
            <a:r>
              <a:rPr lang="en-US" b="1" dirty="0" smtClean="0"/>
              <a:t>terminate on the dendrites of Purkinje cells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While passing through cerebellum, climbing fibers of </a:t>
            </a:r>
            <a:r>
              <a:rPr lang="en-US" b="1" dirty="0" err="1" smtClean="0"/>
              <a:t>olivocerebellar</a:t>
            </a:r>
            <a:r>
              <a:rPr lang="en-US" b="1" dirty="0" smtClean="0"/>
              <a:t> tract  send collaterals to cerebellar nuclei.</a:t>
            </a:r>
          </a:p>
          <a:p>
            <a:pPr algn="just">
              <a:buNone/>
            </a:pPr>
            <a:endParaRPr lang="en-US" b="1" dirty="0" smtClean="0"/>
          </a:p>
          <a:p>
            <a:pPr algn="just"/>
            <a:r>
              <a:rPr lang="en-US" dirty="0" smtClean="0"/>
              <a:t>Each climbing fiber innervates one single Purkinje cell.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Afferent Fibers to Cerebellar Cortex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800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600" b="1" dirty="0" smtClean="0"/>
              <a:t>Mossy fibers: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Origin: </a:t>
            </a:r>
            <a:r>
              <a:rPr lang="en-US" sz="2600" dirty="0" smtClean="0"/>
              <a:t>motor areas of cerebral cortex, </a:t>
            </a:r>
            <a:r>
              <a:rPr lang="en-US" sz="2600" dirty="0" err="1" smtClean="0"/>
              <a:t>pons</a:t>
            </a:r>
            <a:r>
              <a:rPr lang="en-US" sz="2600" dirty="0" smtClean="0"/>
              <a:t>, medulla and spinal cord, cerebellar nuclei</a:t>
            </a:r>
          </a:p>
          <a:p>
            <a:pPr>
              <a:lnSpc>
                <a:spcPct val="150000"/>
              </a:lnSpc>
            </a:pPr>
            <a:r>
              <a:rPr lang="en-US" sz="2600" dirty="0" smtClean="0"/>
              <a:t>Fibers arising from all these areas send </a:t>
            </a:r>
            <a:r>
              <a:rPr lang="en-US" sz="2600" b="1" dirty="0" smtClean="0"/>
              <a:t>collaterals to cerebellar nuclei</a:t>
            </a:r>
            <a:r>
              <a:rPr lang="en-US" sz="2600" dirty="0" smtClean="0"/>
              <a:t> before  reaching the cerebellar cortex. 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/>
              <a:t>Mossy fibers reach the granular layer </a:t>
            </a:r>
            <a:r>
              <a:rPr lang="en-US" sz="2600" dirty="0" smtClean="0"/>
              <a:t>of cerebellar cortex and divide into many terminals.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Afferent Fibers to Cerebellar Cortex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Each terminal enters a specialized structure called </a:t>
            </a:r>
            <a:r>
              <a:rPr lang="en-US" sz="2800" b="1" dirty="0" err="1" smtClean="0"/>
              <a:t>glomerulus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Dendrites of granule cells and axon and dendrites of Golgi cells synapse on the mossy fiber </a:t>
            </a:r>
            <a:r>
              <a:rPr lang="en-US" dirty="0" smtClean="0"/>
              <a:t>giving a thick bushy appearance.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Sequence</a:t>
            </a:r>
            <a:r>
              <a:rPr lang="en-US" dirty="0" smtClean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Mossy fiber-granule cell-parallel fibers- 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excitation of Purkinje cells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/>
              </a:rPr>
              <a:t>Afferent Fibers to Cerebellar Cortex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/>
              <a:t>Output of granule cell-Excitatory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  </a:t>
            </a:r>
            <a:r>
              <a:rPr lang="en-US" b="1" dirty="0" smtClean="0"/>
              <a:t>Output of Purkinje cell, Basket cell, </a:t>
            </a:r>
            <a:r>
              <a:rPr lang="en-US" b="1" dirty="0" err="1" smtClean="0"/>
              <a:t>golgi</a:t>
            </a:r>
            <a:r>
              <a:rPr lang="en-US" b="1" dirty="0" smtClean="0"/>
              <a:t> cells –Inhibitory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Thus cerebellar neural circuit concerned with </a:t>
            </a:r>
            <a:r>
              <a:rPr lang="en-US" b="1" dirty="0" smtClean="0"/>
              <a:t>modulating or timing the excitatory output</a:t>
            </a:r>
            <a:r>
              <a:rPr lang="en-US" dirty="0" smtClean="0"/>
              <a:t> of deep cerebellar nuclei to brain stem and </a:t>
            </a:r>
            <a:r>
              <a:rPr lang="en-US" dirty="0" err="1" smtClean="0"/>
              <a:t>thalamus.Thus</a:t>
            </a:r>
            <a:r>
              <a:rPr lang="en-US" dirty="0" smtClean="0"/>
              <a:t> helping in </a:t>
            </a:r>
            <a:r>
              <a:rPr lang="en-US" b="1" dirty="0" smtClean="0"/>
              <a:t>coordinating the muscle movements</a:t>
            </a:r>
          </a:p>
          <a:p>
            <a:pPr>
              <a:lnSpc>
                <a:spcPct val="150000"/>
              </a:lnSpc>
            </a:pPr>
            <a:endParaRPr lang="en-US" b="1" dirty="0" smtClean="0"/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Neural circuits</a:t>
            </a:r>
            <a:endParaRPr 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78876" y="1143000"/>
            <a:ext cx="5223149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NEURAL CIRCUITS  OF CEREBELLAR CORTEX.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4419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Out put from Granule cells-Excitatory</a:t>
            </a:r>
            <a:endParaRPr lang="en-US" sz="2400" dirty="0" smtClean="0"/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Output from Purkinje cell, Basket cell, </a:t>
            </a:r>
            <a:r>
              <a:rPr lang="en-US" sz="2400" b="1" dirty="0" err="1" smtClean="0"/>
              <a:t>stellate</a:t>
            </a:r>
            <a:r>
              <a:rPr lang="en-US" sz="2400" b="1" dirty="0" smtClean="0"/>
              <a:t> cells, 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err="1" smtClean="0"/>
              <a:t>golgi</a:t>
            </a:r>
            <a:r>
              <a:rPr lang="en-US" sz="2400" b="1" dirty="0" smtClean="0"/>
              <a:t> cells –Inhibitory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Climbing fibers- Excites </a:t>
            </a:r>
            <a:r>
              <a:rPr lang="en-US" sz="2400" dirty="0" err="1" smtClean="0"/>
              <a:t>purkinje</a:t>
            </a:r>
            <a:r>
              <a:rPr lang="en-US" sz="2400" dirty="0" smtClean="0"/>
              <a:t> cells and cerebellar nuclei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Mossy fibers-Excites granule cells, </a:t>
            </a:r>
            <a:r>
              <a:rPr lang="en-US" sz="2400" dirty="0" err="1" smtClean="0"/>
              <a:t>golgi</a:t>
            </a:r>
            <a:r>
              <a:rPr lang="en-US" sz="2400" dirty="0" smtClean="0"/>
              <a:t> cells, cerebellar nuclei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Neural circuits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sz="2800" dirty="0" smtClean="0"/>
              <a:t>Granule cells-Excites Purkinje cells, </a:t>
            </a:r>
            <a:r>
              <a:rPr lang="en-US" sz="2800" dirty="0" err="1" smtClean="0"/>
              <a:t>stellate</a:t>
            </a:r>
            <a:r>
              <a:rPr lang="en-US" sz="2800" dirty="0" smtClean="0"/>
              <a:t> cells, basket cells through parallel fibers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 smtClean="0"/>
              <a:t>  (Mossy fiber-Granule cells- Purkinje cells, </a:t>
            </a:r>
            <a:r>
              <a:rPr lang="en-US" sz="2800" dirty="0" err="1" smtClean="0"/>
              <a:t>stellate</a:t>
            </a:r>
            <a:r>
              <a:rPr lang="en-US" sz="2800" dirty="0" smtClean="0"/>
              <a:t> cells, basket cells)</a:t>
            </a:r>
          </a:p>
          <a:p>
            <a:pPr>
              <a:lnSpc>
                <a:spcPct val="160000"/>
              </a:lnSpc>
            </a:pPr>
            <a:r>
              <a:rPr lang="en-US" sz="2800" dirty="0" err="1" smtClean="0"/>
              <a:t>Stellate</a:t>
            </a:r>
            <a:r>
              <a:rPr lang="en-US" sz="2800" dirty="0" smtClean="0"/>
              <a:t> cells and basket cells-Inhibits </a:t>
            </a:r>
            <a:r>
              <a:rPr lang="en-US" sz="2800" dirty="0" err="1" smtClean="0"/>
              <a:t>purkinje</a:t>
            </a:r>
            <a:r>
              <a:rPr lang="en-US" sz="2800" dirty="0" smtClean="0"/>
              <a:t> cells, </a:t>
            </a:r>
            <a:r>
              <a:rPr lang="en-US" sz="2800" dirty="0" err="1" smtClean="0"/>
              <a:t>pukinje</a:t>
            </a:r>
            <a:r>
              <a:rPr lang="en-US" sz="2800" dirty="0" smtClean="0"/>
              <a:t> cells inhibit cerebellar </a:t>
            </a:r>
            <a:r>
              <a:rPr lang="en-US" sz="2800" dirty="0" err="1" smtClean="0"/>
              <a:t>nuceli</a:t>
            </a:r>
            <a:r>
              <a:rPr lang="en-US" sz="2800" dirty="0" smtClean="0"/>
              <a:t> and vestibular nuclei</a:t>
            </a:r>
          </a:p>
          <a:p>
            <a:pPr>
              <a:lnSpc>
                <a:spcPct val="160000"/>
              </a:lnSpc>
            </a:pPr>
            <a:r>
              <a:rPr lang="en-US" sz="2800" dirty="0" smtClean="0"/>
              <a:t>Golgi cells-inhibits granule cells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 smtClean="0"/>
              <a:t>    (Mossy fiber-excites Golgi cells- inhibits Granule cells)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Neural circuits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80010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Cerebellar nuclei are the masses of gray </a:t>
            </a:r>
            <a:r>
              <a:rPr lang="en-US" sz="2200" dirty="0" err="1" smtClean="0"/>
              <a:t>matterscattered</a:t>
            </a:r>
            <a:endParaRPr lang="en-US" sz="2200" dirty="0" smtClean="0"/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in the white matter of cerebellum. </a:t>
            </a:r>
          </a:p>
          <a:p>
            <a:pPr>
              <a:lnSpc>
                <a:spcPct val="150000"/>
              </a:lnSpc>
              <a:buNone/>
            </a:pPr>
            <a:r>
              <a:rPr lang="en-US" sz="2200" dirty="0" smtClean="0"/>
              <a:t>There are four nuclei on either side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200" b="1" dirty="0" smtClean="0"/>
              <a:t>1.Fastigial Nucleus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200" b="1" dirty="0" smtClean="0"/>
              <a:t>2.Globosus Nucleus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200" b="1" dirty="0" smtClean="0"/>
              <a:t>3.Emboliform Nucleus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200" b="1" dirty="0" smtClean="0"/>
              <a:t>4.Dentate Nucleus</a:t>
            </a:r>
          </a:p>
          <a:p>
            <a:pPr>
              <a:lnSpc>
                <a:spcPct val="150000"/>
              </a:lnSpc>
            </a:pPr>
            <a:r>
              <a:rPr lang="en-US" sz="2200" b="1" dirty="0" smtClean="0"/>
              <a:t>    </a:t>
            </a:r>
            <a:r>
              <a:rPr lang="en-US" sz="2200" dirty="0" smtClean="0"/>
              <a:t>It is the largest cerebellar nucleus. </a:t>
            </a:r>
          </a:p>
          <a:p>
            <a:pPr>
              <a:lnSpc>
                <a:spcPct val="150000"/>
              </a:lnSpc>
            </a:pPr>
            <a:r>
              <a:rPr lang="en-US" sz="2200" dirty="0" smtClean="0"/>
              <a:t>    It is situated lateral to  all the other nucle</a:t>
            </a:r>
            <a:r>
              <a:rPr lang="en-US" sz="2000" dirty="0" smtClean="0"/>
              <a:t>i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9248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</a:br>
            <a:r>
              <a:rPr lang="en-US" sz="3600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CEREBELLAR NUCLEI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sz="2400" b="1" dirty="0" err="1" smtClean="0"/>
              <a:t>Vermis</a:t>
            </a:r>
            <a:r>
              <a:rPr lang="en-US" sz="2400" b="1" dirty="0" smtClean="0"/>
              <a:t>-</a:t>
            </a:r>
            <a:r>
              <a:rPr lang="en-US" sz="2400" dirty="0" smtClean="0"/>
              <a:t> a narrow, worm-like central body </a:t>
            </a:r>
            <a:endParaRPr lang="en-US" sz="2400" b="1" dirty="0" smtClean="0"/>
          </a:p>
          <a:p>
            <a:r>
              <a:rPr lang="en-US" sz="2400" b="1" dirty="0" smtClean="0"/>
              <a:t>Two lateral lobes</a:t>
            </a:r>
          </a:p>
          <a:p>
            <a:pPr>
              <a:buNone/>
            </a:pPr>
            <a:r>
              <a:rPr lang="en-US" sz="2400" b="1" dirty="0" smtClean="0"/>
              <a:t>   the right and left cerebellar hemispheres</a:t>
            </a:r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b="1" dirty="0" smtClean="0"/>
              <a:t>Parts of cerebellum</a:t>
            </a:r>
            <a:endParaRPr lang="en-US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465421"/>
            <a:ext cx="6096000" cy="378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810000" y="64008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800" dirty="0" smtClean="0">
                <a:hlinkClick r:id="rId3"/>
              </a:rPr>
              <a:t>https://in.pinterest.com/pin/556405728946822753/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8001000" cy="48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CEREBELLAR NUCLEI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/>
              <a:t>Vestibulocerebellum</a:t>
            </a:r>
            <a:r>
              <a:rPr lang="en-US" sz="3600" dirty="0" smtClean="0"/>
              <a:t> includes the </a:t>
            </a:r>
            <a:r>
              <a:rPr lang="en-US" sz="3600" b="1" dirty="0" err="1" smtClean="0"/>
              <a:t>flocculonodular</a:t>
            </a:r>
            <a:r>
              <a:rPr lang="en-US" sz="3600" b="1" dirty="0" smtClean="0"/>
              <a:t> lobe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/>
              <a:t>Uvula of </a:t>
            </a:r>
            <a:r>
              <a:rPr lang="en-US" sz="3600" b="1" dirty="0" err="1" smtClean="0"/>
              <a:t>vermis</a:t>
            </a:r>
            <a:r>
              <a:rPr lang="en-US" sz="3600" b="1" dirty="0" smtClean="0"/>
              <a:t> is also considered as the part of </a:t>
            </a:r>
            <a:r>
              <a:rPr lang="en-US" sz="3600" dirty="0" err="1" smtClean="0"/>
              <a:t>vestibulocerebellum</a:t>
            </a:r>
            <a:r>
              <a:rPr lang="en-US" sz="3600" dirty="0" smtClean="0"/>
              <a:t> by some physiologists.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VESTIBULOCEREBELLUM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Vestibulocerebellar</a:t>
            </a:r>
            <a:r>
              <a:rPr lang="en-US" b="1" dirty="0" smtClean="0"/>
              <a:t> tract</a:t>
            </a:r>
          </a:p>
          <a:p>
            <a:pPr>
              <a:lnSpc>
                <a:spcPct val="150000"/>
              </a:lnSpc>
            </a:pPr>
            <a:r>
              <a:rPr lang="en-US" b="1" dirty="0" err="1" smtClean="0"/>
              <a:t>Origin:</a:t>
            </a:r>
            <a:r>
              <a:rPr lang="en-US" dirty="0" err="1" smtClean="0"/>
              <a:t>V</a:t>
            </a:r>
            <a:r>
              <a:rPr lang="en-US" b="1" dirty="0" err="1" smtClean="0"/>
              <a:t>estibular</a:t>
            </a:r>
            <a:r>
              <a:rPr lang="en-US" b="1" dirty="0" smtClean="0"/>
              <a:t> nuclei</a:t>
            </a:r>
            <a:r>
              <a:rPr lang="en-US" dirty="0" smtClean="0"/>
              <a:t>, situated in </a:t>
            </a:r>
            <a:r>
              <a:rPr lang="en-US" dirty="0" err="1" smtClean="0"/>
              <a:t>pons</a:t>
            </a:r>
            <a:r>
              <a:rPr lang="en-US" dirty="0" smtClean="0"/>
              <a:t> and medulla.</a:t>
            </a:r>
          </a:p>
          <a:p>
            <a:pPr>
              <a:lnSpc>
                <a:spcPct val="150000"/>
              </a:lnSpc>
            </a:pPr>
            <a:r>
              <a:rPr lang="en-US" b="1" dirty="0" err="1" smtClean="0"/>
              <a:t>Course</a:t>
            </a:r>
            <a:r>
              <a:rPr lang="en-US" dirty="0" err="1" smtClean="0"/>
              <a:t>:passes</a:t>
            </a:r>
            <a:r>
              <a:rPr lang="en-US" dirty="0" smtClean="0"/>
              <a:t> through </a:t>
            </a:r>
            <a:r>
              <a:rPr lang="en-US" b="1" dirty="0" smtClean="0"/>
              <a:t>inferior cerebellar peduncle </a:t>
            </a:r>
            <a:r>
              <a:rPr lang="en-US" dirty="0" smtClean="0"/>
              <a:t>of the same side and </a:t>
            </a:r>
            <a:r>
              <a:rPr lang="en-US" b="1" dirty="0" smtClean="0"/>
              <a:t>reaches the cerebellar nuclei </a:t>
            </a:r>
            <a:r>
              <a:rPr lang="en-US" dirty="0" smtClean="0"/>
              <a:t>nucleus </a:t>
            </a:r>
            <a:r>
              <a:rPr lang="en-US" dirty="0" err="1" smtClean="0"/>
              <a:t>globosus</a:t>
            </a:r>
            <a:r>
              <a:rPr lang="en-US" dirty="0" smtClean="0"/>
              <a:t>, nucleus </a:t>
            </a:r>
            <a:r>
              <a:rPr lang="en-US" dirty="0" err="1" smtClean="0"/>
              <a:t>emboliformis</a:t>
            </a:r>
            <a:r>
              <a:rPr lang="en-US" dirty="0" smtClean="0"/>
              <a:t> and nucleus </a:t>
            </a:r>
            <a:r>
              <a:rPr lang="en-US" dirty="0" err="1" smtClean="0"/>
              <a:t>Fastigi</a:t>
            </a: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2700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VESTIBULOCEREBELLUM-AFFERENT CONNECTIONS</a:t>
            </a:r>
            <a:r>
              <a:rPr lang="en-US" b="1" i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b="1" i="1" dirty="0" smtClean="0">
                <a:latin typeface="Aharoni" pitchFamily="2" charset="-79"/>
                <a:cs typeface="Aharoni" pitchFamily="2" charset="-79"/>
              </a:rPr>
            </a:b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/>
              <a:t>Termination:</a:t>
            </a:r>
            <a:r>
              <a:rPr lang="en-US" dirty="0" err="1" smtClean="0"/>
              <a:t>Fibers</a:t>
            </a:r>
            <a:r>
              <a:rPr lang="en-US" dirty="0" smtClean="0"/>
              <a:t> from these nuclei, reach the </a:t>
            </a:r>
            <a:r>
              <a:rPr lang="en-US" b="1" dirty="0" err="1" smtClean="0"/>
              <a:t>vestibulocerebellum</a:t>
            </a:r>
            <a:r>
              <a:rPr lang="en-US" dirty="0" smtClean="0"/>
              <a:t> (</a:t>
            </a:r>
            <a:r>
              <a:rPr lang="en-US" dirty="0" err="1" smtClean="0"/>
              <a:t>flocculonodular</a:t>
            </a:r>
            <a:r>
              <a:rPr lang="en-US" dirty="0" smtClean="0"/>
              <a:t> node).</a:t>
            </a:r>
          </a:p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Vestibular nuclei in turn, receive fibers from </a:t>
            </a:r>
            <a:r>
              <a:rPr lang="en-US" dirty="0" err="1" smtClean="0"/>
              <a:t>vestibularapparatus</a:t>
            </a:r>
            <a:r>
              <a:rPr lang="en-US" dirty="0" smtClean="0"/>
              <a:t> situated through vestibular division of cochlear (VIII cranial) nerve.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8683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VESTIBULOCEREBELLUM-AFFERENT CONNECTIONS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528775"/>
            <a:ext cx="8763000" cy="61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CONNECTIONS OF VESTBULOCEREBELLUM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495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1.Cerebellovestibular tract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b="1" i="1" dirty="0" smtClean="0"/>
              <a:t>Origin</a:t>
            </a:r>
            <a:r>
              <a:rPr lang="en-US" i="1" dirty="0" smtClean="0"/>
              <a:t>: </a:t>
            </a:r>
            <a:r>
              <a:rPr lang="en-US" b="1" dirty="0" err="1" smtClean="0"/>
              <a:t>Flocculonodular</a:t>
            </a:r>
            <a:r>
              <a:rPr lang="en-US" b="1" dirty="0" smtClean="0"/>
              <a:t> lobe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b="1" dirty="0" smtClean="0"/>
              <a:t>Course: P</a:t>
            </a:r>
            <a:r>
              <a:rPr lang="en-US" dirty="0" smtClean="0"/>
              <a:t>ass through the </a:t>
            </a:r>
            <a:r>
              <a:rPr lang="en-US" b="1" dirty="0" smtClean="0"/>
              <a:t>inferior cerebellar </a:t>
            </a:r>
          </a:p>
          <a:p>
            <a:pPr marL="514350" indent="-514350">
              <a:buNone/>
            </a:pPr>
            <a:r>
              <a:rPr lang="en-US" b="1" dirty="0" smtClean="0"/>
              <a:t>             peduncle </a:t>
            </a:r>
            <a:r>
              <a:rPr lang="en-US" dirty="0" smtClean="0"/>
              <a:t>of the same side</a:t>
            </a:r>
          </a:p>
          <a:p>
            <a:pPr marL="514350" indent="-514350">
              <a:buNone/>
            </a:pPr>
            <a:endParaRPr lang="en-US" b="1" dirty="0" smtClean="0"/>
          </a:p>
          <a:p>
            <a:pPr marL="514350" indent="-514350">
              <a:buNone/>
            </a:pPr>
            <a:r>
              <a:rPr lang="en-US" b="1" dirty="0" smtClean="0"/>
              <a:t>Termination: Vestibular nuclei </a:t>
            </a:r>
            <a:r>
              <a:rPr lang="en-US" dirty="0" smtClean="0"/>
              <a:t>in brainstem.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sz="27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VESTIBULOCEREBELLUM- EFFERENT CONNECTIONS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1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Fibers from vestibular nuclei form </a:t>
            </a:r>
            <a:r>
              <a:rPr lang="en-US" b="1" dirty="0" smtClean="0"/>
              <a:t>medial and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   lateral </a:t>
            </a:r>
            <a:r>
              <a:rPr lang="en-US" b="1" dirty="0" err="1" smtClean="0"/>
              <a:t>vestibulospinal</a:t>
            </a:r>
            <a:r>
              <a:rPr lang="en-US" b="1" dirty="0" smtClean="0"/>
              <a:t> tracts</a:t>
            </a:r>
            <a:r>
              <a:rPr lang="en-US" dirty="0" smtClean="0"/>
              <a:t>, which terminate on the medial group of </a:t>
            </a:r>
            <a:r>
              <a:rPr lang="en-US" b="1" dirty="0" smtClean="0"/>
              <a:t>alpha motor neurons </a:t>
            </a:r>
            <a:r>
              <a:rPr lang="en-US" dirty="0" smtClean="0"/>
              <a:t>in the spinal cord.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This pathway forms the part of medial system of </a:t>
            </a:r>
            <a:r>
              <a:rPr lang="en-US" dirty="0" err="1" smtClean="0"/>
              <a:t>motorpathway</a:t>
            </a:r>
            <a:r>
              <a:rPr lang="en-US" dirty="0" smtClean="0"/>
              <a:t> (</a:t>
            </a:r>
            <a:r>
              <a:rPr lang="en-US" dirty="0" err="1" smtClean="0"/>
              <a:t>extrapyramidal</a:t>
            </a:r>
            <a:r>
              <a:rPr lang="en-US" dirty="0" smtClean="0"/>
              <a:t> system).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09600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VESTIBULOCEREBELLUM- EFFERENT CONNECTIONS</a:t>
            </a:r>
            <a:endParaRPr lang="en-US" sz="27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Fastigiobulbar</a:t>
            </a:r>
            <a:r>
              <a:rPr lang="en-US" b="1" dirty="0" smtClean="0"/>
              <a:t> tract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Origin: </a:t>
            </a:r>
            <a:r>
              <a:rPr lang="en-US" dirty="0" smtClean="0"/>
              <a:t>from </a:t>
            </a:r>
            <a:r>
              <a:rPr lang="en-US" b="1" dirty="0" err="1" smtClean="0"/>
              <a:t>fastigial</a:t>
            </a:r>
            <a:r>
              <a:rPr lang="en-US" dirty="0" smtClean="0"/>
              <a:t> nucleus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Course: </a:t>
            </a:r>
            <a:r>
              <a:rPr lang="en-US" dirty="0" smtClean="0"/>
              <a:t>pass through </a:t>
            </a:r>
            <a:r>
              <a:rPr lang="en-US" b="1" dirty="0" smtClean="0"/>
              <a:t>inferior cerebellar</a:t>
            </a:r>
          </a:p>
          <a:p>
            <a:pPr>
              <a:buNone/>
            </a:pPr>
            <a:r>
              <a:rPr lang="en-US" b="1" dirty="0" smtClean="0"/>
              <a:t>             peduncle</a:t>
            </a:r>
            <a:r>
              <a:rPr lang="en-US" dirty="0" smtClean="0"/>
              <a:t> of the same side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Termination: </a:t>
            </a:r>
            <a:r>
              <a:rPr lang="en-US" dirty="0" smtClean="0"/>
              <a:t>on </a:t>
            </a:r>
            <a:r>
              <a:rPr lang="en-US" b="1" dirty="0" smtClean="0"/>
              <a:t>vestibular nuclei </a:t>
            </a:r>
            <a:r>
              <a:rPr lang="en-US" dirty="0" smtClean="0"/>
              <a:t>and </a:t>
            </a:r>
            <a:r>
              <a:rPr lang="en-US" b="1" dirty="0" smtClean="0"/>
              <a:t>reticular</a:t>
            </a:r>
          </a:p>
          <a:p>
            <a:pPr>
              <a:buNone/>
            </a:pPr>
            <a:r>
              <a:rPr lang="en-US" b="1" dirty="0" smtClean="0"/>
              <a:t>                     formation</a:t>
            </a:r>
            <a:r>
              <a:rPr lang="en-US" dirty="0" smtClean="0"/>
              <a:t> in medulla oblongata.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700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VESTIBULOCEREBELLUM- EFFERENT CONNECTIONS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fontScale="92500"/>
          </a:bodyPr>
          <a:lstStyle/>
          <a:p>
            <a:pPr algn="just"/>
            <a:endParaRPr lang="en-US" dirty="0" smtClean="0"/>
          </a:p>
          <a:p>
            <a:pPr algn="just">
              <a:lnSpc>
                <a:spcPct val="160000"/>
              </a:lnSpc>
            </a:pPr>
            <a:r>
              <a:rPr lang="en-US" dirty="0" smtClean="0"/>
              <a:t>From </a:t>
            </a:r>
            <a:r>
              <a:rPr lang="en-US" b="1" dirty="0" smtClean="0"/>
              <a:t>vestibular nuclei</a:t>
            </a:r>
            <a:r>
              <a:rPr lang="en-US" dirty="0" smtClean="0"/>
              <a:t>, </a:t>
            </a:r>
            <a:r>
              <a:rPr lang="en-US" b="1" dirty="0" err="1" smtClean="0"/>
              <a:t>vestibulospinal</a:t>
            </a:r>
            <a:r>
              <a:rPr lang="en-US" b="1" dirty="0" smtClean="0"/>
              <a:t> tracts </a:t>
            </a:r>
            <a:r>
              <a:rPr lang="en-US" dirty="0" smtClean="0"/>
              <a:t>arise and terminate on </a:t>
            </a:r>
            <a:r>
              <a:rPr lang="en-US" b="1" dirty="0" smtClean="0"/>
              <a:t>alpha motor neuron</a:t>
            </a:r>
          </a:p>
          <a:p>
            <a:pPr algn="just"/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From </a:t>
            </a:r>
            <a:r>
              <a:rPr lang="en-US" b="1" dirty="0" smtClean="0"/>
              <a:t>reticular formation, </a:t>
            </a:r>
            <a:r>
              <a:rPr lang="en-US" b="1" dirty="0" err="1" smtClean="0"/>
              <a:t>reticulospinal</a:t>
            </a:r>
            <a:r>
              <a:rPr lang="en-US" b="1" dirty="0" smtClean="0"/>
              <a:t> tract </a:t>
            </a:r>
            <a:r>
              <a:rPr lang="en-US" dirty="0" smtClean="0"/>
              <a:t>arises and terminates on </a:t>
            </a:r>
            <a:r>
              <a:rPr lang="en-US" b="1" dirty="0" smtClean="0"/>
              <a:t>gamma motor neur</a:t>
            </a:r>
            <a:r>
              <a:rPr lang="en-US" dirty="0" smtClean="0"/>
              <a:t>ons in the spinal cord forming the part of medial motor system  (</a:t>
            </a:r>
            <a:r>
              <a:rPr lang="en-US" dirty="0" err="1" smtClean="0"/>
              <a:t>extrapyramidal</a:t>
            </a:r>
            <a:r>
              <a:rPr lang="en-US" dirty="0" smtClean="0"/>
              <a:t> system)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chemeClr val="tx1"/>
                </a:solidFill>
                <a:effectLst/>
                <a:latin typeface="Aharoni" pitchFamily="2" charset="-79"/>
                <a:cs typeface="Aharoni" pitchFamily="2" charset="-79"/>
              </a:rPr>
              <a:t>VESTIBULOCEREBELLUM- EFFERENT CONNECTIONS</a:t>
            </a:r>
            <a:endParaRPr lang="en-US" sz="27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 smtClean="0"/>
              <a:t>Vestibulocerebellum</a:t>
            </a:r>
            <a:r>
              <a:rPr lang="en-US" dirty="0" smtClean="0"/>
              <a:t> </a:t>
            </a:r>
            <a:r>
              <a:rPr lang="en-US" b="1" dirty="0" smtClean="0"/>
              <a:t>regulates tone, posture and equilibrium </a:t>
            </a:r>
            <a:r>
              <a:rPr lang="en-US" dirty="0" smtClean="0"/>
              <a:t>by receiving impulses from vestibular apparatus.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Vestibular apparatus sends information regarding gravity, linear movement and angular acceleration to </a:t>
            </a:r>
            <a:r>
              <a:rPr lang="en-US" dirty="0" err="1" smtClean="0"/>
              <a:t>vestibulocerebellum</a:t>
            </a:r>
            <a:r>
              <a:rPr lang="en-US" dirty="0" smtClean="0"/>
              <a:t> through </a:t>
            </a:r>
            <a:r>
              <a:rPr lang="en-US" dirty="0" err="1" smtClean="0"/>
              <a:t>vestibulo</a:t>
            </a:r>
            <a:r>
              <a:rPr lang="en-US" dirty="0" smtClean="0"/>
              <a:t> cerebellar tract.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Vestibulocerebellum</a:t>
            </a:r>
            <a:r>
              <a:rPr lang="en-US" dirty="0" smtClean="0"/>
              <a:t>, in turn, sends signals to spinal cord via </a:t>
            </a:r>
            <a:r>
              <a:rPr lang="en-US" dirty="0" err="1" smtClean="0"/>
              <a:t>vestibulospinal</a:t>
            </a:r>
            <a:r>
              <a:rPr lang="en-US" dirty="0" smtClean="0"/>
              <a:t> and </a:t>
            </a:r>
            <a:r>
              <a:rPr lang="en-US" dirty="0" err="1" smtClean="0"/>
              <a:t>reticulospinal</a:t>
            </a:r>
            <a:r>
              <a:rPr lang="en-US" dirty="0" smtClean="0"/>
              <a:t> tracts.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dirty="0" smtClean="0">
                <a:solidFill>
                  <a:schemeClr val="tx1"/>
                </a:solidFill>
              </a:rPr>
              <a:t>FUNCTIONS-VESTIBULOCEREBELLUM</a:t>
            </a:r>
            <a:br>
              <a:rPr lang="en-US" sz="3100" dirty="0" smtClean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Vermis</a:t>
            </a:r>
            <a:r>
              <a:rPr lang="en-US" dirty="0" smtClean="0"/>
              <a:t> is divided  into 9 primary lobules</a:t>
            </a:r>
          </a:p>
          <a:p>
            <a:pPr>
              <a:buNone/>
            </a:pPr>
            <a:r>
              <a:rPr lang="en-US" dirty="0" smtClean="0"/>
              <a:t>1.Lingula</a:t>
            </a:r>
          </a:p>
          <a:p>
            <a:pPr>
              <a:buNone/>
            </a:pPr>
            <a:r>
              <a:rPr lang="en-US" dirty="0" smtClean="0"/>
              <a:t>2.Central lobe</a:t>
            </a:r>
          </a:p>
          <a:p>
            <a:pPr>
              <a:buNone/>
            </a:pPr>
            <a:r>
              <a:rPr lang="en-US" dirty="0" smtClean="0"/>
              <a:t>3.Culmen</a:t>
            </a:r>
          </a:p>
          <a:p>
            <a:pPr>
              <a:buNone/>
            </a:pPr>
            <a:r>
              <a:rPr lang="en-US" dirty="0" smtClean="0"/>
              <a:t>4.Lobulus simplex</a:t>
            </a:r>
          </a:p>
          <a:p>
            <a:pPr>
              <a:buNone/>
            </a:pPr>
            <a:r>
              <a:rPr lang="en-US" dirty="0" smtClean="0"/>
              <a:t>5.Declive</a:t>
            </a:r>
          </a:p>
          <a:p>
            <a:pPr>
              <a:buNone/>
            </a:pPr>
            <a:r>
              <a:rPr lang="en-US" dirty="0" smtClean="0"/>
              <a:t>6.Tuber</a:t>
            </a:r>
          </a:p>
          <a:p>
            <a:pPr>
              <a:buNone/>
            </a:pPr>
            <a:r>
              <a:rPr lang="en-US" dirty="0" smtClean="0"/>
              <a:t>7.Pyramid</a:t>
            </a:r>
          </a:p>
          <a:p>
            <a:pPr>
              <a:buNone/>
            </a:pPr>
            <a:r>
              <a:rPr lang="en-US" dirty="0" smtClean="0"/>
              <a:t>8.Uvula</a:t>
            </a:r>
          </a:p>
          <a:p>
            <a:pPr>
              <a:buNone/>
            </a:pPr>
            <a:r>
              <a:rPr lang="en-US" dirty="0" smtClean="0"/>
              <a:t>9.Nodulus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Parts of cerebellum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0150" y="1676400"/>
            <a:ext cx="573904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b="1" dirty="0" smtClean="0"/>
              <a:t>Mechanism of Action of </a:t>
            </a:r>
            <a:r>
              <a:rPr lang="en-US" b="1" dirty="0" err="1" smtClean="0"/>
              <a:t>Vestibulocerebellum</a:t>
            </a:r>
            <a:endParaRPr lang="en-US" b="1" dirty="0" smtClean="0"/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Vestibular nuclei </a:t>
            </a:r>
            <a:r>
              <a:rPr lang="en-US" sz="2800" b="1" dirty="0" smtClean="0"/>
              <a:t>facilitate the movements </a:t>
            </a:r>
            <a:r>
              <a:rPr lang="en-US" sz="2800" dirty="0" smtClean="0"/>
              <a:t>of trunk, neck and limbs through </a:t>
            </a:r>
            <a:r>
              <a:rPr lang="en-US" sz="2800" b="1" dirty="0" err="1" smtClean="0"/>
              <a:t>vestibulospinal</a:t>
            </a:r>
            <a:r>
              <a:rPr lang="en-US" sz="2800" b="1" dirty="0" smtClean="0"/>
              <a:t> tracts </a:t>
            </a:r>
            <a:r>
              <a:rPr lang="en-US" sz="2800" dirty="0" smtClean="0"/>
              <a:t>and </a:t>
            </a:r>
            <a:r>
              <a:rPr lang="en-US" sz="2800" b="1" dirty="0" smtClean="0"/>
              <a:t>alpha motor </a:t>
            </a:r>
            <a:r>
              <a:rPr lang="en-US" sz="2800" dirty="0" smtClean="0"/>
              <a:t>neurons.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Medullary reticular formation </a:t>
            </a:r>
            <a:r>
              <a:rPr lang="en-US" sz="2800" b="1" dirty="0" smtClean="0"/>
              <a:t>inhibits the muscle tone through </a:t>
            </a:r>
            <a:r>
              <a:rPr lang="en-US" sz="2800" b="1" dirty="0" err="1" smtClean="0"/>
              <a:t>reticulospinal</a:t>
            </a:r>
            <a:r>
              <a:rPr lang="en-US" sz="2800" b="1" dirty="0" smtClean="0"/>
              <a:t> tract </a:t>
            </a:r>
            <a:r>
              <a:rPr lang="en-US" sz="2800" dirty="0" smtClean="0"/>
              <a:t>and </a:t>
            </a:r>
            <a:r>
              <a:rPr lang="en-US" sz="2800" b="1" dirty="0" smtClean="0"/>
              <a:t>gamma motor </a:t>
            </a:r>
            <a:r>
              <a:rPr lang="en-US" sz="2800" dirty="0" smtClean="0"/>
              <a:t>neurons</a:t>
            </a:r>
            <a:r>
              <a:rPr lang="en-US" sz="36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FUNCTIONS-VESTIBULOCEREBELLUM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As a result, the </a:t>
            </a:r>
            <a:r>
              <a:rPr lang="en-US" b="1" dirty="0" smtClean="0"/>
              <a:t>movements of neck, trunk and limbs are checked</a:t>
            </a:r>
          </a:p>
          <a:p>
            <a:pPr>
              <a:buNone/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Because </a:t>
            </a:r>
            <a:r>
              <a:rPr lang="en-US" dirty="0" smtClean="0"/>
              <a:t>of these effects, any disturbance in posture and equilibrium is corrected.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FUNCTIONS-VESTIBULOCEREBELLUM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3155" y="847426"/>
            <a:ext cx="7220245" cy="569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SPINO CEREBELLUM-AFFERENT CONNECTIONS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Dorsal and ventral </a:t>
            </a:r>
            <a:r>
              <a:rPr lang="en-US" sz="2400" b="1" dirty="0" err="1" smtClean="0"/>
              <a:t>spinocerebellar</a:t>
            </a:r>
            <a:r>
              <a:rPr lang="en-US" sz="2400" b="1" dirty="0" smtClean="0"/>
              <a:t> tract</a:t>
            </a:r>
            <a:r>
              <a:rPr lang="en-US" sz="2400" dirty="0" smtClean="0"/>
              <a:t>-</a:t>
            </a:r>
            <a:r>
              <a:rPr lang="en-US" sz="2400" dirty="0" err="1" smtClean="0"/>
              <a:t>proprioceptive</a:t>
            </a:r>
            <a:r>
              <a:rPr lang="en-US" sz="2400" dirty="0" smtClean="0"/>
              <a:t> impulses from</a:t>
            </a:r>
            <a:r>
              <a:rPr lang="en-US" sz="2400" b="1" dirty="0" smtClean="0"/>
              <a:t> limbs 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err="1" smtClean="0"/>
              <a:t>Cuneocerebellar</a:t>
            </a:r>
            <a:r>
              <a:rPr lang="en-US" sz="2400" b="1" dirty="0" smtClean="0"/>
              <a:t> tract</a:t>
            </a:r>
            <a:r>
              <a:rPr lang="en-US" sz="2400" dirty="0" smtClean="0"/>
              <a:t>-</a:t>
            </a:r>
            <a:r>
              <a:rPr lang="en-US" sz="2400" dirty="0" err="1" smtClean="0"/>
              <a:t>proprioceptive</a:t>
            </a:r>
            <a:r>
              <a:rPr lang="en-US" sz="2400" dirty="0" smtClean="0"/>
              <a:t> impulse from </a:t>
            </a:r>
            <a:r>
              <a:rPr lang="en-US" sz="2400" b="1" dirty="0" smtClean="0"/>
              <a:t>head and neck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err="1" smtClean="0"/>
              <a:t>Olivocerebellar</a:t>
            </a:r>
            <a:r>
              <a:rPr lang="en-US" sz="2400" b="1" dirty="0" smtClean="0"/>
              <a:t> tract</a:t>
            </a:r>
            <a:r>
              <a:rPr lang="en-US" sz="2400" dirty="0" smtClean="0"/>
              <a:t>-</a:t>
            </a:r>
            <a:r>
              <a:rPr lang="en-US" sz="2400" dirty="0" err="1" smtClean="0"/>
              <a:t>proprioceptive</a:t>
            </a:r>
            <a:r>
              <a:rPr lang="en-US" sz="2400" dirty="0" smtClean="0"/>
              <a:t> inputs from whole </a:t>
            </a:r>
            <a:r>
              <a:rPr lang="en-US" sz="2400" b="1" dirty="0" smtClean="0"/>
              <a:t>body and output signals from cerebral cortex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err="1" smtClean="0"/>
              <a:t>Pontocerebellar</a:t>
            </a:r>
            <a:r>
              <a:rPr lang="en-US" sz="2400" b="1" dirty="0" smtClean="0"/>
              <a:t> tract</a:t>
            </a:r>
            <a:r>
              <a:rPr lang="en-US" sz="2400" dirty="0" smtClean="0"/>
              <a:t>-</a:t>
            </a:r>
            <a:r>
              <a:rPr lang="en-US" sz="2400" dirty="0" err="1" smtClean="0"/>
              <a:t>motorcortex</a:t>
            </a:r>
            <a:r>
              <a:rPr lang="en-US" sz="2400" dirty="0" smtClean="0"/>
              <a:t> via </a:t>
            </a:r>
            <a:r>
              <a:rPr lang="en-US" sz="2400" dirty="0" err="1" smtClean="0"/>
              <a:t>pontine</a:t>
            </a:r>
            <a:r>
              <a:rPr lang="en-US" sz="2400" dirty="0" smtClean="0"/>
              <a:t> nuclei</a:t>
            </a:r>
          </a:p>
          <a:p>
            <a:endParaRPr lang="en-US" sz="2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effectLst/>
              </a:rPr>
              <a:t>SPINO CEREBELLUM-AFFERENT CONNECTIONS</a:t>
            </a:r>
            <a:endParaRPr lang="en-US" sz="2800" b="1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Tectocerebellar</a:t>
            </a:r>
            <a:r>
              <a:rPr lang="en-US" sz="2800" b="1" dirty="0" smtClean="0"/>
              <a:t> tract</a:t>
            </a:r>
          </a:p>
          <a:p>
            <a:pPr>
              <a:lnSpc>
                <a:spcPct val="150000"/>
              </a:lnSpc>
              <a:spcAft>
                <a:spcPts val="100"/>
              </a:spcAft>
              <a:buNone/>
            </a:pPr>
            <a:r>
              <a:rPr lang="en-US" sz="2800" b="1" dirty="0" smtClean="0"/>
              <a:t>  Visual</a:t>
            </a:r>
            <a:r>
              <a:rPr lang="en-US" sz="2800" dirty="0" smtClean="0"/>
              <a:t> information from </a:t>
            </a:r>
            <a:r>
              <a:rPr lang="en-US" sz="2800" dirty="0" err="1" smtClean="0"/>
              <a:t>sup.colliculus</a:t>
            </a:r>
            <a:endParaRPr lang="en-US" sz="2800" dirty="0" smtClean="0"/>
          </a:p>
          <a:p>
            <a:pPr>
              <a:lnSpc>
                <a:spcPct val="150000"/>
              </a:lnSpc>
              <a:spcAft>
                <a:spcPts val="100"/>
              </a:spcAft>
              <a:buNone/>
            </a:pPr>
            <a:r>
              <a:rPr lang="en-US" sz="2800" dirty="0" smtClean="0"/>
              <a:t>  </a:t>
            </a:r>
            <a:r>
              <a:rPr lang="en-US" sz="2800" b="1" dirty="0" smtClean="0"/>
              <a:t>Auditory </a:t>
            </a:r>
            <a:r>
              <a:rPr lang="en-US" sz="2800" dirty="0" smtClean="0"/>
              <a:t>information from </a:t>
            </a:r>
            <a:r>
              <a:rPr lang="en-US" sz="2800" dirty="0" err="1" smtClean="0"/>
              <a:t>inf</a:t>
            </a:r>
            <a:r>
              <a:rPr lang="en-US" sz="2800" dirty="0" smtClean="0"/>
              <a:t> .</a:t>
            </a:r>
            <a:r>
              <a:rPr lang="en-US" sz="2800" dirty="0" err="1" smtClean="0"/>
              <a:t>colliculus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b="1" dirty="0" err="1" smtClean="0"/>
              <a:t>Trigeminocerebellar</a:t>
            </a:r>
            <a:r>
              <a:rPr lang="en-US" sz="2800" b="1" dirty="0" smtClean="0"/>
              <a:t> tract-</a:t>
            </a:r>
            <a:r>
              <a:rPr lang="en-US" sz="2800" dirty="0" err="1" smtClean="0"/>
              <a:t>proprioceptive</a:t>
            </a:r>
            <a:r>
              <a:rPr lang="en-US" sz="2800" dirty="0" smtClean="0"/>
              <a:t> impulses from </a:t>
            </a:r>
            <a:r>
              <a:rPr lang="en-US" sz="2800" b="1" dirty="0" smtClean="0"/>
              <a:t>jaw and </a:t>
            </a:r>
            <a:r>
              <a:rPr lang="en-US" sz="2800" b="1" dirty="0" err="1" smtClean="0"/>
              <a:t>temperomandibualr</a:t>
            </a:r>
            <a:r>
              <a:rPr lang="en-US" sz="2800" b="1" dirty="0" smtClean="0"/>
              <a:t> joint, </a:t>
            </a:r>
            <a:r>
              <a:rPr lang="en-US" sz="2800" b="1" dirty="0" err="1" smtClean="0"/>
              <a:t>periodantal</a:t>
            </a:r>
            <a:r>
              <a:rPr lang="en-US" sz="2800" b="1" dirty="0" smtClean="0"/>
              <a:t> tissues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effectLst/>
              </a:rPr>
              <a:t>SPINO CEREBELLUM-AFFERENT CONNECTIONS</a:t>
            </a:r>
            <a:endParaRPr lang="en-US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image24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881" y="1481138"/>
            <a:ext cx="5652238" cy="452596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Spinocerebellar</a:t>
            </a:r>
            <a:r>
              <a:rPr lang="en-US" dirty="0" smtClean="0"/>
              <a:t> tracts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/>
              <a:t>Spinocerebellum</a:t>
            </a:r>
            <a:r>
              <a:rPr lang="en-US" sz="2800" dirty="0" smtClean="0"/>
              <a:t> regulates </a:t>
            </a:r>
            <a:r>
              <a:rPr lang="en-US" sz="2800" b="1" dirty="0" smtClean="0"/>
              <a:t>tone, posture and equilibrium </a:t>
            </a:r>
            <a:r>
              <a:rPr lang="en-US" sz="2800" dirty="0" smtClean="0"/>
              <a:t>by receiving sensory impulses form tactile receptors, </a:t>
            </a:r>
            <a:r>
              <a:rPr lang="en-US" sz="2800" dirty="0" err="1" smtClean="0"/>
              <a:t>proprioceptors</a:t>
            </a:r>
            <a:r>
              <a:rPr lang="en-US" sz="2800" dirty="0" smtClean="0"/>
              <a:t>, visual receptors and auditory receptors.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It also receives the cortical impulses via </a:t>
            </a:r>
            <a:r>
              <a:rPr lang="en-US" sz="2800" dirty="0" err="1" smtClean="0"/>
              <a:t>pontine</a:t>
            </a:r>
            <a:r>
              <a:rPr lang="en-US" sz="2800" dirty="0" smtClean="0"/>
              <a:t> nuclei.</a:t>
            </a:r>
          </a:p>
          <a:p>
            <a:pPr algn="just">
              <a:buNone/>
            </a:pPr>
            <a:endParaRPr lang="en-US" sz="2800" dirty="0" smtClean="0"/>
          </a:p>
          <a:p>
            <a:pPr algn="just"/>
            <a:r>
              <a:rPr lang="en-US" sz="2800" dirty="0" smtClean="0"/>
              <a:t>Tactile and </a:t>
            </a:r>
            <a:r>
              <a:rPr lang="en-US" sz="2800" dirty="0" err="1" smtClean="0"/>
              <a:t>proprioceptive</a:t>
            </a:r>
            <a:r>
              <a:rPr lang="en-US" sz="2800" dirty="0" smtClean="0"/>
              <a:t> impulses are localized in the </a:t>
            </a:r>
            <a:r>
              <a:rPr lang="en-US" sz="2800" dirty="0" err="1" smtClean="0"/>
              <a:t>spinocerebellum</a:t>
            </a:r>
            <a:r>
              <a:rPr lang="en-US" sz="28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SPINO CEREBELLUM-FUNCTIONS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686800" cy="47244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The different parts of the body are represented</a:t>
            </a:r>
          </a:p>
          <a:p>
            <a:pPr algn="just">
              <a:buNone/>
            </a:pPr>
            <a:r>
              <a:rPr lang="en-US" dirty="0" smtClean="0"/>
              <a:t>in the </a:t>
            </a:r>
            <a:r>
              <a:rPr lang="en-US" dirty="0" err="1" smtClean="0"/>
              <a:t>spinocerebellum</a:t>
            </a:r>
            <a:r>
              <a:rPr lang="en-US" dirty="0" smtClean="0"/>
              <a:t> in the following</a:t>
            </a:r>
          </a:p>
          <a:p>
            <a:pPr algn="just">
              <a:buNone/>
            </a:pPr>
            <a:r>
              <a:rPr lang="en-US" dirty="0" smtClean="0"/>
              <a:t>manner:</a:t>
            </a:r>
          </a:p>
          <a:p>
            <a:pPr>
              <a:buNone/>
            </a:pPr>
            <a:r>
              <a:rPr lang="en-US" dirty="0" err="1" smtClean="0"/>
              <a:t>Lingula</a:t>
            </a:r>
            <a:r>
              <a:rPr lang="en-US" dirty="0" smtClean="0"/>
              <a:t> : </a:t>
            </a:r>
            <a:r>
              <a:rPr lang="en-US" dirty="0" err="1" smtClean="0"/>
              <a:t>Coccygeal</a:t>
            </a:r>
            <a:r>
              <a:rPr lang="en-US" dirty="0" smtClean="0"/>
              <a:t> region</a:t>
            </a:r>
          </a:p>
          <a:p>
            <a:pPr>
              <a:buNone/>
            </a:pPr>
            <a:r>
              <a:rPr lang="en-US" dirty="0" smtClean="0"/>
              <a:t>Central lobe : Hind limb</a:t>
            </a:r>
          </a:p>
          <a:p>
            <a:pPr>
              <a:buNone/>
            </a:pPr>
            <a:r>
              <a:rPr lang="en-US" dirty="0" err="1" smtClean="0"/>
              <a:t>Culmen</a:t>
            </a:r>
            <a:r>
              <a:rPr lang="en-US" dirty="0" smtClean="0"/>
              <a:t> : Forelimb</a:t>
            </a:r>
          </a:p>
          <a:p>
            <a:pPr>
              <a:buNone/>
            </a:pPr>
            <a:r>
              <a:rPr lang="en-US" dirty="0" err="1" smtClean="0"/>
              <a:t>Lobulus</a:t>
            </a:r>
            <a:r>
              <a:rPr lang="en-US" dirty="0" smtClean="0"/>
              <a:t> simplex : </a:t>
            </a:r>
          </a:p>
          <a:p>
            <a:pPr>
              <a:buNone/>
            </a:pPr>
            <a:r>
              <a:rPr lang="en-US" dirty="0" smtClean="0"/>
              <a:t>Face and head.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SPINO CEREBELLUM-FUNCTIONS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14601"/>
            <a:ext cx="3983033" cy="332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algn="just"/>
            <a:r>
              <a:rPr lang="en-US" dirty="0" err="1" smtClean="0"/>
              <a:t>Spinocerebellum</a:t>
            </a:r>
            <a:r>
              <a:rPr lang="en-US" dirty="0" smtClean="0"/>
              <a:t> regulates the postural reflexes by modifying muscle tone.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It facilitates the discharge from </a:t>
            </a:r>
            <a:r>
              <a:rPr lang="it-IT" dirty="0" smtClean="0"/>
              <a:t>gamma motor neurons in spinal cord via cerebellovestibulospinal </a:t>
            </a:r>
            <a:r>
              <a:rPr lang="en-US" dirty="0" smtClean="0"/>
              <a:t>and </a:t>
            </a:r>
            <a:r>
              <a:rPr lang="en-US" dirty="0" err="1" smtClean="0"/>
              <a:t>cerebello-reticulospinal</a:t>
            </a:r>
            <a:r>
              <a:rPr lang="en-US" dirty="0" smtClean="0"/>
              <a:t> fibers</a:t>
            </a:r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Increased discharge from gamma motor neurons </a:t>
            </a:r>
            <a:r>
              <a:rPr lang="en-US" b="1" dirty="0" smtClean="0"/>
              <a:t>increases the muscle tone.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SPINO CEREBELLUM-FUNCTIONS</a:t>
            </a:r>
            <a:endParaRPr lang="en-US" sz="36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Spinocerebellum</a:t>
            </a:r>
            <a:r>
              <a:rPr lang="en-US" dirty="0" smtClean="0"/>
              <a:t> also receives impulses from optic and auditory pathway and helps in adjustment of posture and equilibrium in response to visual and auditory impulses.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SPINO CEREBELLUM-FUNCTIONS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/>
              <a:t>Nodulus</a:t>
            </a:r>
            <a:r>
              <a:rPr lang="en-US" sz="2800" b="1" dirty="0" smtClean="0"/>
              <a:t> is continued on either side as an </a:t>
            </a:r>
            <a:r>
              <a:rPr lang="en-US" sz="2800" dirty="0" smtClean="0"/>
              <a:t>elongated and somewhat </a:t>
            </a:r>
            <a:r>
              <a:rPr lang="en-US" sz="2800" dirty="0" err="1" smtClean="0"/>
              <a:t>lobulated</a:t>
            </a:r>
            <a:r>
              <a:rPr lang="en-US" sz="2800" dirty="0" smtClean="0"/>
              <a:t> structure called </a:t>
            </a:r>
            <a:r>
              <a:rPr lang="en-US" sz="2800" b="1" dirty="0" err="1" smtClean="0"/>
              <a:t>flocculus</a:t>
            </a:r>
            <a:r>
              <a:rPr lang="en-US" sz="2800" dirty="0" smtClean="0"/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 err="1" smtClean="0"/>
              <a:t>Nodulus</a:t>
            </a:r>
            <a:r>
              <a:rPr lang="en-US" sz="2800" dirty="0" smtClean="0"/>
              <a:t> and </a:t>
            </a:r>
            <a:r>
              <a:rPr lang="en-US" sz="2800" b="1" dirty="0" err="1" smtClean="0"/>
              <a:t>flocculi</a:t>
            </a:r>
            <a:r>
              <a:rPr lang="en-US" sz="2800" b="1" dirty="0" smtClean="0"/>
              <a:t> are together called </a:t>
            </a:r>
            <a:r>
              <a:rPr lang="en-US" sz="2800" b="1" dirty="0" err="1" smtClean="0"/>
              <a:t>flocculonodular</a:t>
            </a:r>
            <a:r>
              <a:rPr lang="en-US" sz="2800" b="1" dirty="0" smtClean="0"/>
              <a:t> lobe. </a:t>
            </a:r>
          </a:p>
          <a:p>
            <a:pPr algn="just">
              <a:lnSpc>
                <a:spcPct val="150000"/>
              </a:lnSpc>
            </a:pPr>
            <a:r>
              <a:rPr lang="en-US" sz="2800" b="1" dirty="0" smtClean="0"/>
              <a:t>On either side of pyramid, there </a:t>
            </a:r>
            <a:r>
              <a:rPr lang="en-US" sz="2800" dirty="0" smtClean="0"/>
              <a:t>is another extension named </a:t>
            </a:r>
            <a:r>
              <a:rPr lang="en-US" sz="2800" dirty="0" err="1" smtClean="0"/>
              <a:t>paraflocculus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Parts of cerebellum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Afferent Connections</a:t>
            </a:r>
          </a:p>
          <a:p>
            <a:pPr>
              <a:buNone/>
            </a:pPr>
            <a:r>
              <a:rPr lang="en-US" b="1" dirty="0" smtClean="0"/>
              <a:t>1. </a:t>
            </a:r>
            <a:r>
              <a:rPr lang="en-US" b="1" dirty="0" err="1" smtClean="0"/>
              <a:t>Pontocerebellar</a:t>
            </a:r>
            <a:r>
              <a:rPr lang="en-US" b="1" dirty="0" smtClean="0"/>
              <a:t> tract</a:t>
            </a:r>
          </a:p>
          <a:p>
            <a:pPr>
              <a:buNone/>
            </a:pPr>
            <a:r>
              <a:rPr lang="en-US" b="1" dirty="0" smtClean="0"/>
              <a:t>Origin: </a:t>
            </a:r>
            <a:r>
              <a:rPr lang="en-US" dirty="0" err="1" smtClean="0"/>
              <a:t>pontine</a:t>
            </a:r>
            <a:r>
              <a:rPr lang="en-US" dirty="0" smtClean="0"/>
              <a:t> nuclei</a:t>
            </a:r>
          </a:p>
          <a:p>
            <a:pPr>
              <a:buNone/>
            </a:pPr>
            <a:r>
              <a:rPr lang="en-US" b="1" dirty="0" smtClean="0"/>
              <a:t>Course:</a:t>
            </a:r>
          </a:p>
          <a:p>
            <a:r>
              <a:rPr lang="en-US" dirty="0" smtClean="0"/>
              <a:t>crosses the midline and enters </a:t>
            </a:r>
            <a:r>
              <a:rPr lang="en-US" dirty="0" err="1" smtClean="0"/>
              <a:t>corticocerebellum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via middle cerebellar peduncle </a:t>
            </a:r>
          </a:p>
          <a:p>
            <a:r>
              <a:rPr lang="en-US" dirty="0" smtClean="0"/>
              <a:t>It is the largest tract in the body having about 20</a:t>
            </a:r>
          </a:p>
          <a:p>
            <a:pPr>
              <a:buNone/>
            </a:pPr>
            <a:r>
              <a:rPr lang="en-US" dirty="0" smtClean="0"/>
              <a:t>     million nerve fibers.</a:t>
            </a:r>
          </a:p>
          <a:p>
            <a:pPr>
              <a:buNone/>
            </a:pPr>
            <a:r>
              <a:rPr lang="en-US" b="1" dirty="0" smtClean="0"/>
              <a:t>Function:</a:t>
            </a:r>
          </a:p>
          <a:p>
            <a:pPr>
              <a:buNone/>
            </a:pPr>
            <a:r>
              <a:rPr lang="en-US" dirty="0" smtClean="0"/>
              <a:t>It helps the cerebellum in planning the movements</a:t>
            </a:r>
          </a:p>
          <a:p>
            <a:pPr>
              <a:buNone/>
            </a:pPr>
            <a:r>
              <a:rPr lang="en-US" dirty="0" smtClean="0"/>
              <a:t>initiated by the cerebral cortex.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CORTICOCEREBELLUM</a:t>
            </a:r>
            <a:endParaRPr lang="en-US" sz="3600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Afferent connections:</a:t>
            </a:r>
          </a:p>
          <a:p>
            <a:pPr>
              <a:buNone/>
            </a:pPr>
            <a:r>
              <a:rPr lang="en-US" dirty="0" smtClean="0"/>
              <a:t>2.Olivocerebellar </a:t>
            </a:r>
            <a:r>
              <a:rPr lang="en-US" dirty="0" err="1" smtClean="0"/>
              <a:t>tarct</a:t>
            </a:r>
            <a:endParaRPr lang="en-US" dirty="0" smtClean="0"/>
          </a:p>
          <a:p>
            <a:pPr>
              <a:buNone/>
            </a:pPr>
            <a:r>
              <a:rPr lang="en-US" b="1" dirty="0" err="1" smtClean="0"/>
              <a:t>Origin</a:t>
            </a:r>
            <a:r>
              <a:rPr lang="en-US" dirty="0" err="1" smtClean="0"/>
              <a:t>:inf.Olivary</a:t>
            </a:r>
            <a:r>
              <a:rPr lang="en-US" dirty="0" smtClean="0"/>
              <a:t> nucleus</a:t>
            </a:r>
          </a:p>
          <a:p>
            <a:pPr>
              <a:buNone/>
            </a:pPr>
            <a:r>
              <a:rPr lang="en-US" b="1" dirty="0" smtClean="0"/>
              <a:t>Course: </a:t>
            </a:r>
            <a:r>
              <a:rPr lang="en-US" dirty="0" smtClean="0"/>
              <a:t>Cross opposite side-</a:t>
            </a:r>
            <a:r>
              <a:rPr lang="en-US" dirty="0" err="1" smtClean="0"/>
              <a:t>inf.crebellar</a:t>
            </a:r>
            <a:r>
              <a:rPr lang="en-US" dirty="0" smtClean="0"/>
              <a:t> peduncle</a:t>
            </a:r>
          </a:p>
          <a:p>
            <a:pPr>
              <a:buNone/>
            </a:pPr>
            <a:r>
              <a:rPr lang="en-US" b="1" dirty="0" smtClean="0"/>
              <a:t>Termination</a:t>
            </a:r>
            <a:r>
              <a:rPr lang="en-US" dirty="0" smtClean="0"/>
              <a:t>: Dentate nucleus and cerebellar cortex</a:t>
            </a:r>
          </a:p>
          <a:p>
            <a:pPr>
              <a:buNone/>
            </a:pPr>
            <a:r>
              <a:rPr lang="en-US" b="1" dirty="0" smtClean="0"/>
              <a:t>Function:</a:t>
            </a:r>
          </a:p>
          <a:p>
            <a:pPr>
              <a:buNone/>
            </a:pPr>
            <a:r>
              <a:rPr lang="en-US" dirty="0" smtClean="0"/>
              <a:t>Carries impulses from brainstem, spinal cord,</a:t>
            </a:r>
          </a:p>
          <a:p>
            <a:pPr>
              <a:buNone/>
            </a:pPr>
            <a:r>
              <a:rPr lang="en-US" dirty="0" smtClean="0"/>
              <a:t> cerebral cortex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smtClean="0"/>
              <a:t>CORTICOCEREBELLUM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6024" y="990600"/>
            <a:ext cx="7665138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CORTICOCEREBELLUM-CONNECTIONS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Efferent connections:</a:t>
            </a:r>
          </a:p>
          <a:p>
            <a:r>
              <a:rPr lang="en-US" b="1" dirty="0" smtClean="0"/>
              <a:t>Output sig</a:t>
            </a:r>
            <a:r>
              <a:rPr lang="en-US" dirty="0" smtClean="0"/>
              <a:t>nals from </a:t>
            </a:r>
            <a:r>
              <a:rPr lang="en-US" dirty="0" err="1" smtClean="0"/>
              <a:t>corticocerebellum</a:t>
            </a:r>
            <a:r>
              <a:rPr lang="en-US" dirty="0" smtClean="0"/>
              <a:t> are relayed mainly through the </a:t>
            </a:r>
            <a:r>
              <a:rPr lang="en-US" b="1" dirty="0" smtClean="0"/>
              <a:t>dentate nucleus. </a:t>
            </a:r>
          </a:p>
          <a:p>
            <a:r>
              <a:rPr lang="en-US" dirty="0" smtClean="0"/>
              <a:t>Fibers from dentate nucleus pass through superior cerebellar peduncle, cross the midline and form </a:t>
            </a:r>
            <a:r>
              <a:rPr lang="en-US" dirty="0" err="1" smtClean="0"/>
              <a:t>decussation</a:t>
            </a:r>
            <a:r>
              <a:rPr lang="en-US" dirty="0" smtClean="0"/>
              <a:t> with the fibers of opposite side. After forming the </a:t>
            </a:r>
            <a:r>
              <a:rPr lang="en-US" dirty="0" err="1" smtClean="0"/>
              <a:t>decussation</a:t>
            </a:r>
            <a:r>
              <a:rPr lang="en-US" dirty="0" smtClean="0"/>
              <a:t>, these fibers divide into two tracts:</a:t>
            </a:r>
          </a:p>
          <a:p>
            <a:r>
              <a:rPr lang="en-US" dirty="0" smtClean="0"/>
              <a:t>1. </a:t>
            </a:r>
            <a:r>
              <a:rPr lang="en-US" dirty="0" err="1" smtClean="0"/>
              <a:t>Dentatothalamic</a:t>
            </a:r>
            <a:r>
              <a:rPr lang="en-US" dirty="0" smtClean="0"/>
              <a:t> tract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Dentatorubral</a:t>
            </a:r>
            <a:r>
              <a:rPr lang="en-US" dirty="0" smtClean="0"/>
              <a:t> tract.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CORTICOCEREBELLUM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Dentatothalamic</a:t>
            </a:r>
            <a:r>
              <a:rPr lang="en-US" b="1" dirty="0" smtClean="0"/>
              <a:t> tract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Some fibers pass through </a:t>
            </a:r>
            <a:r>
              <a:rPr lang="en-US" b="1" dirty="0" smtClean="0"/>
              <a:t>Red nucleus</a:t>
            </a:r>
            <a:r>
              <a:rPr lang="en-US" dirty="0" smtClean="0"/>
              <a:t> terminate in </a:t>
            </a:r>
            <a:r>
              <a:rPr lang="en-US" b="1" dirty="0" smtClean="0"/>
              <a:t>lateral ventral nucleus of thalamus. </a:t>
            </a:r>
          </a:p>
          <a:p>
            <a:pPr>
              <a:buNone/>
            </a:pPr>
            <a:endParaRPr lang="en-US" b="1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Thalamus in turn, projects into the </a:t>
            </a:r>
            <a:r>
              <a:rPr lang="en-US" b="1" dirty="0" smtClean="0"/>
              <a:t>motor area of cerebral cortex</a:t>
            </a:r>
            <a:r>
              <a:rPr lang="en-US" dirty="0" smtClean="0"/>
              <a:t> via </a:t>
            </a:r>
            <a:r>
              <a:rPr lang="en-US" dirty="0" err="1" smtClean="0"/>
              <a:t>thalamocortical</a:t>
            </a:r>
            <a:r>
              <a:rPr lang="en-US" dirty="0" smtClean="0"/>
              <a:t> fibers.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CORTICOCEREBELLUM-CONNECTIONS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4495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/>
              <a:t>2. </a:t>
            </a:r>
            <a:r>
              <a:rPr lang="en-US" sz="2400" b="1" dirty="0" err="1" smtClean="0"/>
              <a:t>Dentatorubral</a:t>
            </a:r>
            <a:r>
              <a:rPr lang="en-US" sz="2400" b="1" dirty="0" smtClean="0"/>
              <a:t> tract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  Remaining fibers terminate in the red nucleus of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  opposite side as </a:t>
            </a:r>
            <a:r>
              <a:rPr lang="en-US" sz="2400" dirty="0" err="1" smtClean="0"/>
              <a:t>dentatorubral</a:t>
            </a:r>
            <a:r>
              <a:rPr lang="en-US" sz="2400" dirty="0" smtClean="0"/>
              <a:t> tract.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Three tracts arise from red nucleus:</a:t>
            </a:r>
          </a:p>
          <a:p>
            <a:pPr>
              <a:buNone/>
            </a:pPr>
            <a:r>
              <a:rPr lang="en-US" sz="2400" b="1" dirty="0" err="1" smtClean="0"/>
              <a:t>i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Rubrothalamic</a:t>
            </a:r>
            <a:r>
              <a:rPr lang="en-US" sz="2400" b="1" dirty="0" smtClean="0"/>
              <a:t> tract: 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 smtClean="0"/>
              <a:t>   Red nucleus </a:t>
            </a:r>
            <a:r>
              <a:rPr lang="en-US" sz="2400" dirty="0" smtClean="0"/>
              <a:t>to  </a:t>
            </a:r>
            <a:r>
              <a:rPr lang="en-US" sz="2400" b="1" dirty="0" smtClean="0"/>
              <a:t>lateral ventral nucleus of thalamus </a:t>
            </a:r>
            <a:r>
              <a:rPr lang="en-US" sz="2400" dirty="0" smtClean="0"/>
              <a:t>to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 cerebral cortex.</a:t>
            </a:r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CORTICOCEREBELLUM-CONNECTIONS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en-US" sz="2800" b="1" dirty="0" err="1" smtClean="0"/>
              <a:t>ii.Rubroreticular</a:t>
            </a:r>
            <a:r>
              <a:rPr lang="en-US" sz="2800" b="1" dirty="0" smtClean="0"/>
              <a:t> tract: </a:t>
            </a:r>
          </a:p>
          <a:p>
            <a:pPr>
              <a:lnSpc>
                <a:spcPct val="160000"/>
              </a:lnSpc>
              <a:buNone/>
            </a:pPr>
            <a:r>
              <a:rPr lang="en-US" sz="2800" dirty="0" smtClean="0"/>
              <a:t>   Fibers from </a:t>
            </a:r>
            <a:r>
              <a:rPr lang="en-US" sz="2800" b="1" dirty="0" smtClean="0"/>
              <a:t>Red nucleus </a:t>
            </a:r>
            <a:r>
              <a:rPr lang="en-US" sz="2800" dirty="0" smtClean="0"/>
              <a:t>descends down  and </a:t>
            </a:r>
            <a:r>
              <a:rPr lang="en-US" sz="2800" b="1" dirty="0" smtClean="0"/>
              <a:t>ends in reticular formation </a:t>
            </a:r>
            <a:r>
              <a:rPr lang="en-US" sz="2800" dirty="0" smtClean="0"/>
              <a:t>and</a:t>
            </a:r>
            <a:r>
              <a:rPr lang="en-US" sz="2800" b="1" dirty="0" smtClean="0"/>
              <a:t> </a:t>
            </a:r>
            <a:r>
              <a:rPr lang="en-US" sz="2800" dirty="0" smtClean="0"/>
              <a:t>projects into spinal cord via </a:t>
            </a:r>
            <a:r>
              <a:rPr lang="en-US" sz="2800" dirty="0" err="1" smtClean="0"/>
              <a:t>reticulospinal</a:t>
            </a:r>
            <a:r>
              <a:rPr lang="en-US" sz="2800" dirty="0" smtClean="0"/>
              <a:t> tract.</a:t>
            </a:r>
          </a:p>
          <a:p>
            <a:pPr>
              <a:lnSpc>
                <a:spcPct val="160000"/>
              </a:lnSpc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err="1" smtClean="0"/>
              <a:t>iii.Rubrospinal</a:t>
            </a:r>
            <a:r>
              <a:rPr lang="en-US" sz="2800" b="1" dirty="0" smtClean="0"/>
              <a:t> tract: 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Red nucleus </a:t>
            </a:r>
            <a:r>
              <a:rPr lang="en-US" sz="2800" dirty="0" smtClean="0"/>
              <a:t>also projects directly into </a:t>
            </a:r>
          </a:p>
          <a:p>
            <a:pPr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spinal cord </a:t>
            </a:r>
            <a:r>
              <a:rPr lang="en-US" sz="2800" dirty="0" smtClean="0"/>
              <a:t>through </a:t>
            </a:r>
            <a:r>
              <a:rPr lang="en-US" sz="2800" dirty="0" err="1" smtClean="0"/>
              <a:t>rubrospinal</a:t>
            </a:r>
            <a:r>
              <a:rPr lang="en-US" sz="2800" dirty="0" smtClean="0"/>
              <a:t>  tract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969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/>
              </a:rPr>
              <a:t>CORTICOCEREBELLUM-CONNECTIONS</a:t>
            </a: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Integration and well </a:t>
            </a:r>
            <a:r>
              <a:rPr lang="en-US" dirty="0" err="1" smtClean="0"/>
              <a:t>cooridnated</a:t>
            </a:r>
            <a:r>
              <a:rPr lang="en-US" dirty="0" smtClean="0"/>
              <a:t> muscular</a:t>
            </a:r>
          </a:p>
          <a:p>
            <a:pPr>
              <a:buNone/>
            </a:pPr>
            <a:r>
              <a:rPr lang="en-US" dirty="0" smtClean="0"/>
              <a:t>activities</a:t>
            </a:r>
          </a:p>
          <a:p>
            <a:pPr>
              <a:buNone/>
            </a:pPr>
            <a:r>
              <a:rPr lang="en-US" b="1" dirty="0" smtClean="0"/>
              <a:t>Mechanism of action</a:t>
            </a:r>
          </a:p>
          <a:p>
            <a:r>
              <a:rPr lang="en-US" dirty="0" smtClean="0"/>
              <a:t>Damping action</a:t>
            </a:r>
          </a:p>
          <a:p>
            <a:r>
              <a:rPr lang="en-US" dirty="0" smtClean="0"/>
              <a:t>Control of ballistic movements</a:t>
            </a:r>
          </a:p>
          <a:p>
            <a:r>
              <a:rPr lang="en-US" dirty="0" smtClean="0"/>
              <a:t>Timing and programming the movements</a:t>
            </a:r>
          </a:p>
          <a:p>
            <a:r>
              <a:rPr lang="en-US" dirty="0" smtClean="0"/>
              <a:t>Servomechanism</a:t>
            </a:r>
          </a:p>
          <a:p>
            <a:r>
              <a:rPr lang="en-US" dirty="0" err="1" smtClean="0"/>
              <a:t>Comporator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Corticocerebellum</a:t>
            </a:r>
            <a:r>
              <a:rPr lang="en-US" dirty="0" smtClean="0"/>
              <a:t>-functions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1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/>
              <a:t>Muscle tone-</a:t>
            </a:r>
            <a:r>
              <a:rPr lang="en-US" sz="2800" dirty="0" err="1" smtClean="0"/>
              <a:t>Facilitatory</a:t>
            </a:r>
            <a:r>
              <a:rPr lang="en-US" sz="2800" dirty="0" smtClean="0"/>
              <a:t> action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/>
              <a:t>Control of movements-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   Error detection and correction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  (comparing </a:t>
            </a:r>
            <a:r>
              <a:rPr lang="en-US" sz="2800" dirty="0" err="1" smtClean="0"/>
              <a:t>informations</a:t>
            </a:r>
            <a:r>
              <a:rPr lang="en-US" sz="2800" dirty="0" smtClean="0"/>
              <a:t> what the muscles   should be doing with information about what they are actually doing)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800" dirty="0" smtClean="0"/>
              <a:t>   Regulation of time, rate , </a:t>
            </a:r>
            <a:r>
              <a:rPr lang="en-US" sz="2800" dirty="0" err="1" smtClean="0"/>
              <a:t>range,force</a:t>
            </a:r>
            <a:r>
              <a:rPr lang="en-US" sz="2800" dirty="0" smtClean="0"/>
              <a:t> and direction of muscular activity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87362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FUNCTIONS OF CEREBELLUM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Predictive function-By damping action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Control of body posture and equilibrium by </a:t>
            </a:r>
            <a:r>
              <a:rPr lang="en-US" dirty="0" err="1" smtClean="0"/>
              <a:t>vestibulocerebellum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FUNCTIONS OF CEREBELLUM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5562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Fissures Present Over the Surface of </a:t>
            </a:r>
            <a:r>
              <a:rPr lang="en-US" b="1" dirty="0" err="1" smtClean="0"/>
              <a:t>Vermis</a:t>
            </a: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1.Primary fissure between </a:t>
            </a:r>
            <a:r>
              <a:rPr lang="en-US" sz="2400" dirty="0" err="1" smtClean="0"/>
              <a:t>culmen</a:t>
            </a:r>
            <a:r>
              <a:rPr lang="en-US" sz="2400" dirty="0" smtClean="0"/>
              <a:t> and </a:t>
            </a:r>
            <a:r>
              <a:rPr lang="en-US" sz="2400" dirty="0" err="1" smtClean="0"/>
              <a:t>lobulus</a:t>
            </a:r>
            <a:r>
              <a:rPr lang="en-US" sz="2400" dirty="0" smtClean="0"/>
              <a:t> simplex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2.Prepyramidal fissure between tuber and pyramid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3.Posterolateral fissure between uvula and </a:t>
            </a:r>
            <a:r>
              <a:rPr lang="en-US" sz="2400" dirty="0" err="1" smtClean="0"/>
              <a:t>nodulus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Parts of cerebellum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429000"/>
            <a:ext cx="4267200" cy="244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429000"/>
            <a:ext cx="354312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72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/>
              <a:t>Cause:</a:t>
            </a:r>
          </a:p>
          <a:p>
            <a:pPr>
              <a:buNone/>
            </a:pPr>
            <a:endParaRPr lang="en-US" sz="2800" b="1" dirty="0" smtClean="0"/>
          </a:p>
          <a:p>
            <a:r>
              <a:rPr lang="en-US" sz="2800" dirty="0" smtClean="0"/>
              <a:t>Tumor, abscess or an injury.</a:t>
            </a:r>
          </a:p>
          <a:p>
            <a:pPr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Excess alcohol ingestion </a:t>
            </a:r>
          </a:p>
          <a:p>
            <a:pPr>
              <a:buNone/>
            </a:pP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Degenerative changes in cerebellar cortex, cerebellar nuclei, cerebellar peduncles and </a:t>
            </a:r>
            <a:r>
              <a:rPr lang="en-US" sz="2800" dirty="0" err="1" smtClean="0"/>
              <a:t>spinocerebellar</a:t>
            </a:r>
            <a:r>
              <a:rPr lang="en-US" sz="2800" dirty="0" smtClean="0"/>
              <a:t> tracts.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CEREBELLAR LESIONS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Disturbance of posture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err="1" smtClean="0"/>
              <a:t>Atonia</a:t>
            </a:r>
            <a:r>
              <a:rPr lang="en-US" b="1" dirty="0" smtClean="0"/>
              <a:t> or </a:t>
            </a:r>
            <a:r>
              <a:rPr lang="en-US" b="1" dirty="0" err="1" smtClean="0"/>
              <a:t>hypotonia</a:t>
            </a:r>
            <a:r>
              <a:rPr lang="en-US" dirty="0" smtClean="0"/>
              <a:t>-Loss or decreased muscle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tone </a:t>
            </a:r>
          </a:p>
          <a:p>
            <a:pPr>
              <a:lnSpc>
                <a:spcPct val="160000"/>
              </a:lnSpc>
              <a:buNone/>
            </a:pPr>
            <a:r>
              <a:rPr lang="en-US" b="1" dirty="0" smtClean="0"/>
              <a:t>Change in Attitude </a:t>
            </a:r>
            <a:r>
              <a:rPr lang="en-US" dirty="0" smtClean="0"/>
              <a:t>in unilateral lesion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/>
              <a:t>    Rotation of head towards unaffected side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/>
              <a:t>    Lowering of shoulder in the same side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/>
              <a:t>    Abduction of leg on affected side</a:t>
            </a:r>
          </a:p>
          <a:p>
            <a:pPr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 smtClean="0"/>
              <a:t>    Weight of body is thrown on leg of affected</a:t>
            </a:r>
          </a:p>
          <a:p>
            <a:pPr>
              <a:buNone/>
            </a:pPr>
            <a:r>
              <a:rPr lang="en-US" dirty="0" smtClean="0"/>
              <a:t>        side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CEREBELLAR LESIONS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Deep reflexes weak and </a:t>
            </a:r>
            <a:r>
              <a:rPr lang="en-US" b="1" dirty="0" err="1" smtClean="0"/>
              <a:t>pendular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Disequilibrium: </a:t>
            </a:r>
            <a:r>
              <a:rPr lang="en-US" dirty="0" smtClean="0"/>
              <a:t>Standing with Legs apart, body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sways with oscillations of head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smtClean="0"/>
              <a:t>Gait</a:t>
            </a:r>
            <a:r>
              <a:rPr lang="en-US" dirty="0" smtClean="0"/>
              <a:t>: </a:t>
            </a:r>
            <a:r>
              <a:rPr lang="en-US" b="1" dirty="0" smtClean="0"/>
              <a:t>Drunken gait</a:t>
            </a:r>
          </a:p>
          <a:p>
            <a:pPr>
              <a:buNone/>
            </a:pPr>
            <a:r>
              <a:rPr lang="en-US" b="1" dirty="0" smtClean="0"/>
              <a:t>Disturbances in movements</a:t>
            </a:r>
          </a:p>
          <a:p>
            <a:r>
              <a:rPr lang="en-US" b="1" dirty="0" smtClean="0"/>
              <a:t>Asthenia</a:t>
            </a:r>
            <a:r>
              <a:rPr lang="en-US" dirty="0" smtClean="0"/>
              <a:t>-Weakness and slowness of  muscle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Ataxia</a:t>
            </a:r>
            <a:r>
              <a:rPr lang="en-US" dirty="0" smtClean="0"/>
              <a:t>-</a:t>
            </a:r>
            <a:r>
              <a:rPr lang="en-US" dirty="0" err="1" smtClean="0"/>
              <a:t>incordination</a:t>
            </a:r>
            <a:r>
              <a:rPr lang="en-US" dirty="0" smtClean="0"/>
              <a:t> of movement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CEREBELLAR LESIONS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err="1" smtClean="0"/>
              <a:t>Asynergia</a:t>
            </a:r>
            <a:r>
              <a:rPr lang="en-US" dirty="0" smtClean="0"/>
              <a:t>: Lack of coordination between different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groups of muscles </a:t>
            </a:r>
          </a:p>
          <a:p>
            <a:pPr>
              <a:lnSpc>
                <a:spcPct val="150000"/>
              </a:lnSpc>
              <a:buNone/>
            </a:pPr>
            <a:r>
              <a:rPr lang="en-US" b="1" dirty="0" err="1" smtClean="0"/>
              <a:t>Dysmetria</a:t>
            </a:r>
            <a:r>
              <a:rPr lang="en-US" b="1" dirty="0" smtClean="0"/>
              <a:t>: </a:t>
            </a:r>
            <a:r>
              <a:rPr lang="en-US" dirty="0" smtClean="0"/>
              <a:t>Inability to check exact strength and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duration of muscular contractions required for any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voluntary act.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While reaching for an object, the arm may overshoot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(past pointing) or it may fall short of the object.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Overshooting is called </a:t>
            </a:r>
            <a:r>
              <a:rPr lang="en-US" b="1" dirty="0" err="1" smtClean="0"/>
              <a:t>hypermetria</a:t>
            </a:r>
            <a:r>
              <a:rPr lang="en-US" b="1" dirty="0" smtClean="0"/>
              <a:t> and </a:t>
            </a:r>
            <a:r>
              <a:rPr lang="en-US" dirty="0" smtClean="0"/>
              <a:t>falling short is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known as </a:t>
            </a:r>
            <a:r>
              <a:rPr lang="en-US" b="1" dirty="0" err="1" smtClean="0"/>
              <a:t>hypometria</a:t>
            </a:r>
            <a:r>
              <a:rPr lang="en-US" b="1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CEREBELLAR LESIONS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49404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  <a:buNone/>
            </a:pPr>
            <a:r>
              <a:rPr lang="en-US" sz="2400" b="1" dirty="0" smtClean="0"/>
              <a:t>Intention tremor: </a:t>
            </a:r>
            <a:r>
              <a:rPr lang="en-US" sz="2400" dirty="0" smtClean="0"/>
              <a:t>Tremor that occurs while attempting to do any </a:t>
            </a:r>
          </a:p>
          <a:p>
            <a:pPr>
              <a:lnSpc>
                <a:spcPct val="160000"/>
              </a:lnSpc>
              <a:buNone/>
            </a:pPr>
            <a:r>
              <a:rPr lang="en-US" sz="2400" dirty="0" smtClean="0"/>
              <a:t>voluntary act.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err="1" smtClean="0"/>
              <a:t>Astasia</a:t>
            </a:r>
            <a:r>
              <a:rPr lang="en-US" sz="2400" b="1" dirty="0" smtClean="0"/>
              <a:t>: </a:t>
            </a:r>
            <a:r>
              <a:rPr lang="en-US" sz="2400" dirty="0" smtClean="0"/>
              <a:t>Unsteady voluntary movements</a:t>
            </a:r>
          </a:p>
          <a:p>
            <a:pPr>
              <a:buNone/>
            </a:pPr>
            <a:endParaRPr lang="en-US" sz="2400" dirty="0" smtClean="0"/>
          </a:p>
          <a:p>
            <a:pPr>
              <a:lnSpc>
                <a:spcPct val="170000"/>
              </a:lnSpc>
              <a:buNone/>
            </a:pPr>
            <a:r>
              <a:rPr lang="en-US" sz="2400" b="1" dirty="0" err="1" smtClean="0"/>
              <a:t>Nystagmus</a:t>
            </a:r>
            <a:r>
              <a:rPr lang="en-US" sz="2400" b="1" dirty="0" smtClean="0"/>
              <a:t>: </a:t>
            </a:r>
            <a:r>
              <a:rPr lang="en-US" sz="2400" dirty="0" smtClean="0"/>
              <a:t>To and fro movement of eyeball  is called </a:t>
            </a:r>
            <a:r>
              <a:rPr lang="en-US" sz="2400" dirty="0" err="1" smtClean="0"/>
              <a:t>nystagmus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170000"/>
              </a:lnSpc>
              <a:buNone/>
            </a:pPr>
            <a:r>
              <a:rPr lang="en-US" sz="2400" b="1" dirty="0" smtClean="0"/>
              <a:t>Rebound phenomenon: </a:t>
            </a:r>
            <a:r>
              <a:rPr lang="en-US" sz="2400" dirty="0" smtClean="0"/>
              <a:t>It is due to the absence of breaking</a:t>
            </a:r>
          </a:p>
          <a:p>
            <a:pPr>
              <a:lnSpc>
                <a:spcPct val="170000"/>
              </a:lnSpc>
              <a:buNone/>
            </a:pPr>
            <a:r>
              <a:rPr lang="en-US" sz="2400" dirty="0" smtClean="0"/>
              <a:t>action of antagonistic muscle 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CEREBELLAR LESIONS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2800" b="1" dirty="0" err="1" smtClean="0"/>
              <a:t>Dysarthria</a:t>
            </a:r>
            <a:r>
              <a:rPr lang="en-US" sz="2800" i="1" dirty="0" smtClean="0"/>
              <a:t>: </a:t>
            </a:r>
            <a:r>
              <a:rPr lang="en-US" sz="2800" dirty="0" smtClean="0"/>
              <a:t>Disturbance in speech.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b="1" dirty="0" err="1" smtClean="0"/>
              <a:t>Adiadochokinesis</a:t>
            </a:r>
            <a:r>
              <a:rPr lang="en-US" sz="2800" b="1" dirty="0" smtClean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Inability</a:t>
            </a:r>
            <a:r>
              <a:rPr lang="en-US" sz="2800" b="1" dirty="0" smtClean="0"/>
              <a:t> </a:t>
            </a:r>
            <a:r>
              <a:rPr lang="en-US" sz="2800" dirty="0" smtClean="0"/>
              <a:t>to do rapid alternate successive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movements is called </a:t>
            </a:r>
            <a:r>
              <a:rPr lang="en-US" sz="2800" dirty="0" err="1" smtClean="0"/>
              <a:t>adiadochokinesis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Autofit/>
          </a:bodyPr>
          <a:lstStyle/>
          <a:p>
            <a:pPr algn="ctr"/>
            <a:r>
              <a:rPr lang="en-US" sz="2800" b="0" dirty="0" smtClean="0">
                <a:solidFill>
                  <a:schemeClr val="tx1"/>
                </a:solidFill>
              </a:rPr>
              <a:t>CEREBELLAR LESIONS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Speech</a:t>
            </a:r>
          </a:p>
          <a:p>
            <a:r>
              <a:rPr lang="en-US" dirty="0" smtClean="0"/>
              <a:t>Eye movements-</a:t>
            </a:r>
            <a:r>
              <a:rPr lang="en-US" dirty="0" err="1" smtClean="0"/>
              <a:t>Nystagmus</a:t>
            </a:r>
            <a:endParaRPr lang="en-US" dirty="0" smtClean="0"/>
          </a:p>
          <a:p>
            <a:r>
              <a:rPr lang="en-US" dirty="0" smtClean="0"/>
              <a:t>Gait</a:t>
            </a:r>
          </a:p>
          <a:p>
            <a:r>
              <a:rPr lang="en-US" dirty="0" smtClean="0"/>
              <a:t>Romberg’s test –cerebellar ataxia</a:t>
            </a:r>
          </a:p>
          <a:p>
            <a:r>
              <a:rPr lang="en-US" dirty="0" smtClean="0"/>
              <a:t>Resting Tremor</a:t>
            </a:r>
          </a:p>
          <a:p>
            <a:r>
              <a:rPr lang="en-US" dirty="0" smtClean="0"/>
              <a:t>Tone </a:t>
            </a:r>
          </a:p>
          <a:p>
            <a:pPr>
              <a:buNone/>
            </a:pPr>
            <a:r>
              <a:rPr lang="en-US" b="1" dirty="0" smtClean="0"/>
              <a:t>Co-ordination test</a:t>
            </a:r>
          </a:p>
          <a:p>
            <a:r>
              <a:rPr lang="en-US" dirty="0" smtClean="0"/>
              <a:t>Test for </a:t>
            </a:r>
            <a:r>
              <a:rPr lang="en-US" dirty="0" err="1" smtClean="0"/>
              <a:t>Adiadochokinesis</a:t>
            </a:r>
            <a:endParaRPr lang="en-US" dirty="0" smtClean="0"/>
          </a:p>
          <a:p>
            <a:r>
              <a:rPr lang="en-US" dirty="0" smtClean="0"/>
              <a:t>Finger nose test</a:t>
            </a:r>
          </a:p>
          <a:p>
            <a:r>
              <a:rPr lang="en-US" dirty="0" smtClean="0"/>
              <a:t>Heel-Knee test</a:t>
            </a:r>
          </a:p>
          <a:p>
            <a:pPr>
              <a:buNone/>
            </a:pPr>
            <a:r>
              <a:rPr lang="en-US" dirty="0" smtClean="0"/>
              <a:t>Rebound phenomena</a:t>
            </a:r>
          </a:p>
          <a:p>
            <a:pPr>
              <a:buNone/>
            </a:pPr>
            <a:r>
              <a:rPr lang="en-US" b="1" dirty="0" smtClean="0"/>
              <a:t>Reflexes</a:t>
            </a:r>
            <a:r>
              <a:rPr lang="en-US" dirty="0" smtClean="0"/>
              <a:t>- Pendular movements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Tests for cerebellar lesion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1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1.Essentials of medical </a:t>
            </a:r>
            <a:r>
              <a:rPr lang="en-US" sz="2000" dirty="0" err="1" smtClean="0"/>
              <a:t>Physiology:K.sembulinhgam</a:t>
            </a:r>
            <a:r>
              <a:rPr lang="en-US" sz="2000" dirty="0" smtClean="0"/>
              <a:t> </a:t>
            </a:r>
            <a:r>
              <a:rPr lang="en-US" sz="2000" dirty="0" err="1" smtClean="0"/>
              <a:t>Prema</a:t>
            </a:r>
            <a:r>
              <a:rPr lang="en-US" sz="2000" dirty="0" smtClean="0"/>
              <a:t> </a:t>
            </a:r>
            <a:r>
              <a:rPr lang="en-US" sz="2000" dirty="0" err="1" smtClean="0"/>
              <a:t>sembulingam,Eigth</a:t>
            </a:r>
            <a:r>
              <a:rPr lang="en-US" sz="2000" dirty="0" smtClean="0"/>
              <a:t> edition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2.Comprehensive Textbook of medical </a:t>
            </a:r>
            <a:r>
              <a:rPr lang="en-US" sz="2000" dirty="0" err="1" smtClean="0"/>
              <a:t>Physiology,Gopal</a:t>
            </a:r>
            <a:r>
              <a:rPr lang="en-US" sz="2000" dirty="0" smtClean="0"/>
              <a:t> Krishna </a:t>
            </a:r>
            <a:r>
              <a:rPr lang="en-US" sz="2000" dirty="0" err="1" smtClean="0"/>
              <a:t>Pal,Pravati</a:t>
            </a:r>
            <a:r>
              <a:rPr lang="en-US" sz="2000" dirty="0" smtClean="0"/>
              <a:t> </a:t>
            </a:r>
            <a:r>
              <a:rPr lang="en-US" sz="2000" dirty="0" err="1" smtClean="0"/>
              <a:t>Pal,Nivedita</a:t>
            </a:r>
            <a:r>
              <a:rPr lang="en-US" sz="2000" dirty="0" smtClean="0"/>
              <a:t>   </a:t>
            </a:r>
            <a:r>
              <a:rPr lang="en-US" sz="2000" dirty="0" err="1" smtClean="0"/>
              <a:t>Nanda.First</a:t>
            </a:r>
            <a:r>
              <a:rPr lang="en-US" sz="2000" dirty="0" smtClean="0"/>
              <a:t> edition</a:t>
            </a:r>
          </a:p>
          <a:p>
            <a:pPr>
              <a:lnSpc>
                <a:spcPct val="150000"/>
              </a:lnSpc>
              <a:buNone/>
            </a:pPr>
            <a:endParaRPr lang="en-US" sz="2000" dirty="0" smtClean="0"/>
          </a:p>
          <a:p>
            <a:pPr lvl="0">
              <a:lnSpc>
                <a:spcPct val="150000"/>
              </a:lnSpc>
              <a:buNone/>
            </a:pPr>
            <a:r>
              <a:rPr lang="en-US" sz="2000" dirty="0" smtClean="0"/>
              <a:t>3.Text book of </a:t>
            </a:r>
            <a:r>
              <a:rPr lang="en-US" sz="2000" dirty="0" err="1" smtClean="0"/>
              <a:t>Physiology:Prof.A.K.Jain,Fourth</a:t>
            </a:r>
            <a:r>
              <a:rPr lang="en-US" sz="2000" dirty="0" smtClean="0"/>
              <a:t> edition </a:t>
            </a:r>
          </a:p>
          <a:p>
            <a:pPr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dirty="0" smtClean="0"/>
              <a:t>Reference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33401"/>
            <a:ext cx="8077200" cy="5181600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/>
              <a:t>For further reference  visit :</a:t>
            </a:r>
          </a:p>
          <a:p>
            <a:pPr>
              <a:buNone/>
            </a:pPr>
            <a:endParaRPr lang="en-US" b="1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https://stanfordmedicine25.stanford.edu/the25/cerebellar.html</a:t>
            </a:r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https://www.youtube.com/watch?v=J1t_I9fD_hI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https://www.youtube.com/watch?v=KFFIAhAXqgs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https://www.youtube.com/watch?v=kcrs3b2xQsw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1.Cerebellar nuclei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2.Functions of cerebellum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3.Connections of cerebellum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Cerebellar hemispheres are the extended</a:t>
            </a:r>
          </a:p>
          <a:p>
            <a:pPr>
              <a:buNone/>
            </a:pPr>
            <a:r>
              <a:rPr lang="en-US" sz="2800" dirty="0" smtClean="0"/>
              <a:t>portions on either side of </a:t>
            </a:r>
            <a:r>
              <a:rPr lang="en-US" sz="2800" dirty="0" err="1" smtClean="0"/>
              <a:t>vermis</a:t>
            </a:r>
            <a:r>
              <a:rPr lang="en-US" sz="2800" dirty="0" smtClean="0"/>
              <a:t>.</a:t>
            </a:r>
          </a:p>
          <a:p>
            <a:pPr>
              <a:buNone/>
            </a:pPr>
            <a:r>
              <a:rPr lang="en-US" sz="2800" dirty="0" smtClean="0"/>
              <a:t>Each hemisphere has two portions: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/>
              <a:t>1.Lobulus </a:t>
            </a:r>
            <a:r>
              <a:rPr lang="en-US" sz="2800" b="1" dirty="0" err="1" smtClean="0"/>
              <a:t>ansiformis</a:t>
            </a:r>
            <a:r>
              <a:rPr lang="en-US" sz="2800" b="1" dirty="0" smtClean="0"/>
              <a:t> or </a:t>
            </a:r>
            <a:r>
              <a:rPr lang="en-US" sz="2800" b="1" dirty="0" err="1" smtClean="0"/>
              <a:t>ansiform</a:t>
            </a:r>
            <a:r>
              <a:rPr lang="en-US" sz="2800" b="1" dirty="0" smtClean="0"/>
              <a:t> lobe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dirty="0" smtClean="0"/>
              <a:t>2. </a:t>
            </a:r>
            <a:r>
              <a:rPr lang="en-US" sz="2800" b="1" dirty="0" err="1" smtClean="0"/>
              <a:t>Lobulus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paramedianus</a:t>
            </a:r>
            <a:r>
              <a:rPr lang="en-US" sz="2800" b="1" dirty="0" smtClean="0"/>
              <a:t> or </a:t>
            </a:r>
            <a:r>
              <a:rPr lang="en-US" sz="2800" b="1" dirty="0" err="1" smtClean="0"/>
              <a:t>paramedian</a:t>
            </a:r>
            <a:r>
              <a:rPr lang="en-US" sz="2800" b="1" dirty="0" smtClean="0"/>
              <a:t> lobe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dirty="0" smtClean="0">
                <a:solidFill>
                  <a:schemeClr val="tx1"/>
                </a:solidFill>
                <a:effectLst/>
              </a:rPr>
              <a:t>CEREBELLAR HEMISPHERES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3810000"/>
            <a:ext cx="4343400" cy="26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Cerebellar nuclei are the masses of gray </a:t>
            </a:r>
            <a:r>
              <a:rPr lang="en-US" sz="2800" dirty="0" err="1" smtClean="0"/>
              <a:t>matterscattered</a:t>
            </a:r>
            <a:endParaRPr lang="en-US" sz="2800" dirty="0" smtClean="0"/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in the white matter of cerebellum. </a:t>
            </a:r>
          </a:p>
          <a:p>
            <a:pPr>
              <a:lnSpc>
                <a:spcPct val="150000"/>
              </a:lnSpc>
              <a:buNone/>
            </a:pPr>
            <a:r>
              <a:rPr lang="en-US" sz="2800" dirty="0" smtClean="0"/>
              <a:t>There are four nuclei on either side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/>
              <a:t>1.Fastigial Nucleus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/>
              <a:t>2.Globosus Nucleus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/>
              <a:t>3.Emboliform Nucleus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800" b="1" dirty="0" smtClean="0"/>
              <a:t>4.Dentate Nucleus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    </a:t>
            </a:r>
            <a:r>
              <a:rPr lang="en-US" sz="2800" dirty="0" smtClean="0"/>
              <a:t>It is the largest cerebellar nucleus.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   It is situated lateral to  all the other nucle</a:t>
            </a:r>
            <a:r>
              <a:rPr lang="en-US" sz="2400" dirty="0" smtClean="0"/>
              <a:t>i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Cerebellar Nuclei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0"/>
            <a:ext cx="8001000" cy="480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CEREBELLAR NUCLEI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686800" cy="494049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n-US" b="1" dirty="0" err="1" smtClean="0"/>
              <a:t>Vestibulocerebellum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Control </a:t>
            </a:r>
            <a:r>
              <a:rPr lang="en-US" dirty="0" smtClean="0"/>
              <a:t>of </a:t>
            </a:r>
            <a:r>
              <a:rPr lang="en-US" b="1" dirty="0" smtClean="0"/>
              <a:t>body posture and equilibrium </a:t>
            </a:r>
            <a:r>
              <a:rPr lang="en-US" dirty="0" smtClean="0"/>
              <a:t>by </a:t>
            </a:r>
            <a:r>
              <a:rPr lang="en-US" dirty="0" err="1" smtClean="0"/>
              <a:t>vestibulocerebellum</a:t>
            </a:r>
            <a:r>
              <a:rPr lang="en-US" dirty="0" smtClean="0"/>
              <a:t> by receiving impulses from vestibular apparatus</a:t>
            </a:r>
          </a:p>
          <a:p>
            <a:pPr>
              <a:lnSpc>
                <a:spcPct val="120000"/>
              </a:lnSpc>
              <a:buNone/>
            </a:pPr>
            <a:r>
              <a:rPr lang="en-US" b="1" dirty="0" smtClean="0"/>
              <a:t>Afferents</a:t>
            </a:r>
            <a:r>
              <a:rPr lang="en-US" dirty="0" smtClean="0"/>
              <a:t>-</a:t>
            </a:r>
          </a:p>
          <a:p>
            <a:pPr>
              <a:lnSpc>
                <a:spcPct val="120000"/>
              </a:lnSpc>
              <a:buNone/>
            </a:pPr>
            <a:r>
              <a:rPr lang="en-US" sz="2400" dirty="0" err="1" smtClean="0"/>
              <a:t>Vestib.apparatus</a:t>
            </a:r>
            <a:r>
              <a:rPr lang="en-US" sz="2400" dirty="0" smtClean="0"/>
              <a:t>-vestibular nuclei- </a:t>
            </a:r>
            <a:r>
              <a:rPr lang="en-US" sz="2400" dirty="0" err="1" smtClean="0"/>
              <a:t>Vestibulocerebellum</a:t>
            </a:r>
            <a:endParaRPr lang="en-US" sz="2400" dirty="0" smtClean="0"/>
          </a:p>
          <a:p>
            <a:pPr>
              <a:lnSpc>
                <a:spcPct val="120000"/>
              </a:lnSpc>
              <a:buNone/>
            </a:pPr>
            <a:r>
              <a:rPr lang="en-US" b="1" dirty="0" err="1" smtClean="0"/>
              <a:t>Efferents</a:t>
            </a:r>
            <a:r>
              <a:rPr lang="en-US" dirty="0" smtClean="0"/>
              <a:t>-</a:t>
            </a:r>
          </a:p>
          <a:p>
            <a:pPr>
              <a:lnSpc>
                <a:spcPct val="120000"/>
              </a:lnSpc>
              <a:buNone/>
            </a:pPr>
            <a:r>
              <a:rPr lang="en-US" sz="2400" dirty="0" err="1" smtClean="0"/>
              <a:t>Vestibulocerebellum</a:t>
            </a:r>
            <a:r>
              <a:rPr lang="en-US" sz="2400" dirty="0" smtClean="0"/>
              <a:t>-vestibular </a:t>
            </a:r>
            <a:r>
              <a:rPr lang="en-US" sz="2400" dirty="0" smtClean="0"/>
              <a:t>nuclei-spinal cord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528775"/>
            <a:ext cx="8763000" cy="61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4676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CONNECTIONS OF VESTBULOCEREBELLUM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 smtClean="0"/>
              <a:t>Spinocerebellum</a:t>
            </a:r>
            <a:r>
              <a:rPr lang="en-US" sz="2400" dirty="0" smtClean="0"/>
              <a:t> regulates </a:t>
            </a:r>
            <a:r>
              <a:rPr lang="en-US" sz="2400" b="1" dirty="0" smtClean="0"/>
              <a:t>tone, posture and equilibrium </a:t>
            </a:r>
            <a:r>
              <a:rPr lang="en-US" sz="2400" dirty="0" smtClean="0"/>
              <a:t>by receiving sensory impulses form tactile receptors, </a:t>
            </a:r>
            <a:r>
              <a:rPr lang="en-US" sz="2400" dirty="0" err="1" smtClean="0"/>
              <a:t>proprioceptors</a:t>
            </a:r>
            <a:r>
              <a:rPr lang="en-US" sz="2400" dirty="0" smtClean="0"/>
              <a:t>, visual receptors and auditory receptors.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It also receives the cortical impulses via </a:t>
            </a:r>
            <a:r>
              <a:rPr lang="en-US" sz="2400" dirty="0" err="1" smtClean="0"/>
              <a:t>pontine</a:t>
            </a:r>
            <a:r>
              <a:rPr lang="en-US" sz="2400" dirty="0" smtClean="0"/>
              <a:t> nuclei.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Functions-</a:t>
            </a:r>
            <a:r>
              <a:rPr lang="en-US" dirty="0" err="1" smtClean="0"/>
              <a:t>Spinocerebellum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Integration and well </a:t>
            </a:r>
            <a:r>
              <a:rPr lang="en-US" dirty="0" err="1" smtClean="0"/>
              <a:t>cooridnated</a:t>
            </a:r>
            <a:r>
              <a:rPr lang="en-US" dirty="0" smtClean="0"/>
              <a:t> muscular</a:t>
            </a:r>
          </a:p>
          <a:p>
            <a:pPr>
              <a:buNone/>
            </a:pPr>
            <a:r>
              <a:rPr lang="en-US" dirty="0" smtClean="0"/>
              <a:t>activities</a:t>
            </a:r>
          </a:p>
          <a:p>
            <a:pPr>
              <a:buNone/>
            </a:pPr>
            <a:r>
              <a:rPr lang="en-US" b="1" dirty="0" smtClean="0"/>
              <a:t>Mechanism of action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Damping action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Control of ballistic movements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Timing and programming the movements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Servomechanism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Comporator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Corticocerebellum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Control of Muscle tone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Control of movements-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/>
              <a:t>   Error detection and correction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/>
              <a:t>  (comparing </a:t>
            </a:r>
            <a:r>
              <a:rPr lang="en-US" sz="2400" dirty="0" err="1" smtClean="0"/>
              <a:t>informations</a:t>
            </a:r>
            <a:r>
              <a:rPr lang="en-US" sz="2400" dirty="0" smtClean="0"/>
              <a:t> what the muscles   should be doing with information about what they are actually doing)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/>
              <a:t>   Regulation of time, rate , </a:t>
            </a:r>
            <a:r>
              <a:rPr lang="en-US" sz="2400" dirty="0" err="1" smtClean="0"/>
              <a:t>range,force</a:t>
            </a:r>
            <a:r>
              <a:rPr lang="en-US" sz="2400" dirty="0" smtClean="0"/>
              <a:t> and direction of muscular activity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cerebellum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Control </a:t>
            </a:r>
            <a:r>
              <a:rPr lang="en-US" dirty="0" smtClean="0"/>
              <a:t>of body posture and equilibrium by </a:t>
            </a:r>
            <a:r>
              <a:rPr lang="en-US" dirty="0" err="1" smtClean="0"/>
              <a:t>vestibulocerebellum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Predictive function-By damping action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Learning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cerebellum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/>
              <a:t>THANK YOU</a:t>
            </a:r>
            <a:endParaRPr lang="en-US" sz="5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8077200" cy="4648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Division of cerebellum into different major</a:t>
            </a:r>
          </a:p>
          <a:p>
            <a:pPr>
              <a:buNone/>
            </a:pPr>
            <a:r>
              <a:rPr lang="en-US" dirty="0" smtClean="0"/>
              <a:t>parts is done by 3 methods:</a:t>
            </a:r>
          </a:p>
          <a:p>
            <a:pPr marL="742950" indent="-742950">
              <a:buNone/>
            </a:pPr>
            <a:r>
              <a:rPr lang="en-US" sz="3600" b="1" dirty="0" smtClean="0"/>
              <a:t> </a:t>
            </a:r>
            <a:r>
              <a:rPr lang="en-US" sz="3200" b="1" dirty="0" smtClean="0"/>
              <a:t>A. Anatomical divisions</a:t>
            </a:r>
          </a:p>
          <a:p>
            <a:pPr marL="742950" indent="-742950"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B. </a:t>
            </a:r>
            <a:r>
              <a:rPr lang="en-US" sz="3200" b="1" dirty="0" err="1" smtClean="0"/>
              <a:t>Phylogenetic</a:t>
            </a:r>
            <a:r>
              <a:rPr lang="en-US" sz="3200" b="1" dirty="0" smtClean="0"/>
              <a:t> divisions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C. Physiological or functional divisions.</a:t>
            </a:r>
            <a:endParaRPr lang="en-US" sz="32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dirty="0" smtClean="0">
                <a:solidFill>
                  <a:schemeClr val="tx1"/>
                </a:solidFill>
              </a:rPr>
              <a:t>DIVISIONS OF CEREBELLUM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1274</TotalTime>
  <Words>2806</Words>
  <Application>Microsoft Office PowerPoint</Application>
  <PresentationFormat>On-screen Show (4:3)</PresentationFormat>
  <Paragraphs>519</Paragraphs>
  <Slides>88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Concourse</vt:lpstr>
      <vt:lpstr>CEREBELLUM </vt:lpstr>
      <vt:lpstr>CEREBELLUM-LITTLE BRAIN</vt:lpstr>
      <vt:lpstr>Cerebellum</vt:lpstr>
      <vt:lpstr>Parts of cerebellum</vt:lpstr>
      <vt:lpstr>Parts of cerebellum</vt:lpstr>
      <vt:lpstr>Parts of cerebellum</vt:lpstr>
      <vt:lpstr>Parts of cerebellum</vt:lpstr>
      <vt:lpstr> CEREBELLAR HEMISPHERES </vt:lpstr>
      <vt:lpstr> DIVISIONS OF CEREBELLUM </vt:lpstr>
      <vt:lpstr>DIVISIONS OF CEREBELLUM</vt:lpstr>
      <vt:lpstr>DIVISIONS OF CEREBELLUM</vt:lpstr>
      <vt:lpstr>DIVISIONS OF CEREBELLUM</vt:lpstr>
      <vt:lpstr>PHYSIOLOGICAL OR FUNCTIONAL DIVISIONS </vt:lpstr>
      <vt:lpstr>PHYSIOLOGICAL OR FUNCTIONAL DIVISIONS</vt:lpstr>
      <vt:lpstr>FUNCTIONAL ANATOMY OF CEREBELLUM</vt:lpstr>
      <vt:lpstr> CEREBELLAR CORTEX-GRAY MATTER </vt:lpstr>
      <vt:lpstr>Cerebellar cortex-Layers</vt:lpstr>
      <vt:lpstr>CEREBELLAR CORTEX-GRAY MATTER</vt:lpstr>
      <vt:lpstr>CEREBELLAR CORTEX-GRAY MATTER</vt:lpstr>
      <vt:lpstr>STRUCTURE OF CEREBELLAR CORTEX. </vt:lpstr>
      <vt:lpstr>CEREBELLAR CORTEX-GRAY MATTER</vt:lpstr>
      <vt:lpstr>CEREBELLAR CORTEX-GRAY MATTER</vt:lpstr>
      <vt:lpstr>CEREBELLAR CORTEX-GRAY MATTER</vt:lpstr>
      <vt:lpstr>Purkinje cells-Final common pathway</vt:lpstr>
      <vt:lpstr>CEREBELLAR CORTEX-GRAY MATTER</vt:lpstr>
      <vt:lpstr>CEREBELLAR CORTEX-GRAY MATTER</vt:lpstr>
      <vt:lpstr>Cell junctions-Grey matter</vt:lpstr>
      <vt:lpstr>Cell Junctions-Grey matter</vt:lpstr>
      <vt:lpstr> Afferent Fibers to Cerebellar Cortex </vt:lpstr>
      <vt:lpstr>Afferent Fibers to Cerebellar Cortex</vt:lpstr>
      <vt:lpstr>Afferent Fibers to Cerebellar Cortex</vt:lpstr>
      <vt:lpstr>Afferent Fibers to Cerebellar Cortex</vt:lpstr>
      <vt:lpstr>Afferent Fibers to Cerebellar Cortex</vt:lpstr>
      <vt:lpstr>Afferent Fibers to Cerebellar Cortex</vt:lpstr>
      <vt:lpstr>Neural circuits</vt:lpstr>
      <vt:lpstr>NEURAL CIRCUITS  OF CEREBELLAR CORTEX. </vt:lpstr>
      <vt:lpstr>Neural circuits</vt:lpstr>
      <vt:lpstr>Neural circuits</vt:lpstr>
      <vt:lpstr> CEREBELLAR NUCLEI </vt:lpstr>
      <vt:lpstr>CEREBELLAR NUCLEI</vt:lpstr>
      <vt:lpstr>VESTIBULOCEREBELLUM</vt:lpstr>
      <vt:lpstr> VESTIBULOCEREBELLUM-AFFERENT CONNECTIONS </vt:lpstr>
      <vt:lpstr>VESTIBULOCEREBELLUM-AFFERENT CONNECTIONS</vt:lpstr>
      <vt:lpstr>CONNECTIONS OF VESTBULOCEREBELLUM</vt:lpstr>
      <vt:lpstr> VESTIBULOCEREBELLUM- EFFERENT CONNECTIONS </vt:lpstr>
      <vt:lpstr>VESTIBULOCEREBELLUM- EFFERENT CONNECTIONS</vt:lpstr>
      <vt:lpstr> VESTIBULOCEREBELLUM- EFFERENT CONNECTIONS </vt:lpstr>
      <vt:lpstr>VESTIBULOCEREBELLUM- EFFERENT CONNECTIONS</vt:lpstr>
      <vt:lpstr> FUNCTIONS-VESTIBULOCEREBELLUM </vt:lpstr>
      <vt:lpstr>FUNCTIONS-VESTIBULOCEREBELLUM</vt:lpstr>
      <vt:lpstr>FUNCTIONS-VESTIBULOCEREBELLUM</vt:lpstr>
      <vt:lpstr>SPINO CEREBELLUM-AFFERENT CONNECTIONS</vt:lpstr>
      <vt:lpstr>SPINO CEREBELLUM-AFFERENT CONNECTIONS</vt:lpstr>
      <vt:lpstr>SPINO CEREBELLUM-AFFERENT CONNECTIONS</vt:lpstr>
      <vt:lpstr>Spinocerebellar tracts</vt:lpstr>
      <vt:lpstr>SPINO CEREBELLUM-FUNCTIONS</vt:lpstr>
      <vt:lpstr>SPINO CEREBELLUM-FUNCTIONS</vt:lpstr>
      <vt:lpstr>SPINO CEREBELLUM-FUNCTIONS</vt:lpstr>
      <vt:lpstr>SPINO CEREBELLUM-FUNCTIONS</vt:lpstr>
      <vt:lpstr>CORTICOCEREBELLUM</vt:lpstr>
      <vt:lpstr>CORTICOCEREBELLUM</vt:lpstr>
      <vt:lpstr>CORTICOCEREBELLUM-CONNECTIONS</vt:lpstr>
      <vt:lpstr>CORTICOCEREBELLUM</vt:lpstr>
      <vt:lpstr>CORTICOCEREBELLUM-CONNECTIONS</vt:lpstr>
      <vt:lpstr>CORTICOCEREBELLUM-CONNECTIONS</vt:lpstr>
      <vt:lpstr>CORTICOCEREBELLUM-CONNECTIONS</vt:lpstr>
      <vt:lpstr>Corticocerebellum-functions</vt:lpstr>
      <vt:lpstr>FUNCTIONS OF CEREBELLUM</vt:lpstr>
      <vt:lpstr>FUNCTIONS OF CEREBELLUM</vt:lpstr>
      <vt:lpstr>CEREBELLAR LESIONS</vt:lpstr>
      <vt:lpstr>CEREBELLAR LESIONS</vt:lpstr>
      <vt:lpstr>CEREBELLAR LESIONS</vt:lpstr>
      <vt:lpstr>CEREBELLAR LESIONS</vt:lpstr>
      <vt:lpstr>CEREBELLAR LESIONS</vt:lpstr>
      <vt:lpstr>CEREBELLAR LESIONS</vt:lpstr>
      <vt:lpstr>Tests for cerebellar lesion</vt:lpstr>
      <vt:lpstr>Reference</vt:lpstr>
      <vt:lpstr>Slide 78</vt:lpstr>
      <vt:lpstr>Revision questions</vt:lpstr>
      <vt:lpstr>Cerebellar Nuclei</vt:lpstr>
      <vt:lpstr>CEREBELLAR NUCLEI</vt:lpstr>
      <vt:lpstr>Functions</vt:lpstr>
      <vt:lpstr>CONNECTIONS OF VESTBULOCEREBELLUM</vt:lpstr>
      <vt:lpstr>Functions-Spinocerebellum</vt:lpstr>
      <vt:lpstr>Corticocerebellum</vt:lpstr>
      <vt:lpstr>Functions of cerebellum</vt:lpstr>
      <vt:lpstr>Functions of cerebellum</vt:lpstr>
      <vt:lpstr>Slide 88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CEREBELLUM</dc:title>
  <dc:creator>Dept of Physiology.</dc:creator>
  <cp:lastModifiedBy>Windows</cp:lastModifiedBy>
  <cp:revision>148</cp:revision>
  <dcterms:created xsi:type="dcterms:W3CDTF">2006-08-16T00:00:00Z</dcterms:created>
  <dcterms:modified xsi:type="dcterms:W3CDTF">2020-09-08T08:32:55Z</dcterms:modified>
</cp:coreProperties>
</file>