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F678B-64D0-4F06-A7BE-601D7877A6E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E48E564-0D18-47CA-AB2A-857C95410948}">
      <dgm:prSet phldrT="[Text]"/>
      <dgm:spPr/>
      <dgm:t>
        <a:bodyPr/>
        <a:lstStyle/>
        <a:p>
          <a:r>
            <a:rPr lang="en-IN" dirty="0" smtClean="0"/>
            <a:t>Conductive</a:t>
          </a:r>
        </a:p>
        <a:p>
          <a:r>
            <a:rPr lang="en-IN" dirty="0" smtClean="0"/>
            <a:t>deafness</a:t>
          </a:r>
          <a:endParaRPr lang="en-IN" dirty="0"/>
        </a:p>
      </dgm:t>
    </dgm:pt>
    <dgm:pt modelId="{35B02EE7-976C-40CA-A7CC-657DDDBFEDBE}" type="parTrans" cxnId="{5CB39D51-1386-4B96-ABB8-39AADE4C849A}">
      <dgm:prSet/>
      <dgm:spPr/>
    </dgm:pt>
    <dgm:pt modelId="{79B3A4B7-4CCC-4B02-8F85-6D1DA1964E3E}" type="sibTrans" cxnId="{5CB39D51-1386-4B96-ABB8-39AADE4C849A}">
      <dgm:prSet/>
      <dgm:spPr/>
    </dgm:pt>
    <dgm:pt modelId="{E331B1C8-CA52-4AC6-8117-08748BB78150}">
      <dgm:prSet phldrT="[Text]"/>
      <dgm:spPr/>
      <dgm:t>
        <a:bodyPr/>
        <a:lstStyle/>
        <a:p>
          <a:r>
            <a:rPr lang="en-IN" dirty="0" smtClean="0"/>
            <a:t>Sensorineural  </a:t>
          </a:r>
        </a:p>
        <a:p>
          <a:r>
            <a:rPr lang="en-IN" dirty="0" smtClean="0"/>
            <a:t>deafness</a:t>
          </a:r>
          <a:endParaRPr lang="en-IN" dirty="0"/>
        </a:p>
      </dgm:t>
    </dgm:pt>
    <dgm:pt modelId="{7B7EE6F6-2DD9-4106-9579-644235D2FB44}" type="parTrans" cxnId="{26DE9078-7FE8-443B-82FF-94CF730C349C}">
      <dgm:prSet/>
      <dgm:spPr/>
    </dgm:pt>
    <dgm:pt modelId="{66FA664E-4003-444C-810C-98B5D7D742D6}" type="sibTrans" cxnId="{26DE9078-7FE8-443B-82FF-94CF730C349C}">
      <dgm:prSet/>
      <dgm:spPr/>
    </dgm:pt>
    <dgm:pt modelId="{9BCC3059-97FD-4D20-883A-8794A07A158F}">
      <dgm:prSet phldrT="[Text]"/>
      <dgm:spPr/>
      <dgm:t>
        <a:bodyPr/>
        <a:lstStyle/>
        <a:p>
          <a:r>
            <a:rPr lang="en-IN" dirty="0" smtClean="0"/>
            <a:t>Mixed </a:t>
          </a:r>
        </a:p>
        <a:p>
          <a:r>
            <a:rPr lang="en-IN" dirty="0" smtClean="0"/>
            <a:t>deafness</a:t>
          </a:r>
          <a:endParaRPr lang="en-IN" dirty="0"/>
        </a:p>
      </dgm:t>
    </dgm:pt>
    <dgm:pt modelId="{0D00E913-5145-4728-A935-D2C091591FB5}" type="parTrans" cxnId="{728E1052-F67A-4233-9D26-63CD37FA18F0}">
      <dgm:prSet/>
      <dgm:spPr/>
    </dgm:pt>
    <dgm:pt modelId="{4880BB0B-6C6E-4E9B-AB79-AF3E815768C0}" type="sibTrans" cxnId="{728E1052-F67A-4233-9D26-63CD37FA18F0}">
      <dgm:prSet/>
      <dgm:spPr/>
    </dgm:pt>
    <dgm:pt modelId="{42D7EC3D-AD72-4E38-81A5-2D112A4ABF62}" type="pres">
      <dgm:prSet presAssocID="{E56F678B-64D0-4F06-A7BE-601D7877A6E6}" presName="CompostProcess" presStyleCnt="0">
        <dgm:presLayoutVars>
          <dgm:dir/>
          <dgm:resizeHandles val="exact"/>
        </dgm:presLayoutVars>
      </dgm:prSet>
      <dgm:spPr/>
    </dgm:pt>
    <dgm:pt modelId="{7ABCCE35-AFD3-4B51-ABB3-8A6CBB4BA8BA}" type="pres">
      <dgm:prSet presAssocID="{E56F678B-64D0-4F06-A7BE-601D7877A6E6}" presName="arrow" presStyleLbl="bgShp" presStyleIdx="0" presStyleCnt="1"/>
      <dgm:spPr/>
    </dgm:pt>
    <dgm:pt modelId="{EE15AACC-B3D0-4B89-8E51-FA1FB53C8128}" type="pres">
      <dgm:prSet presAssocID="{E56F678B-64D0-4F06-A7BE-601D7877A6E6}" presName="linearProcess" presStyleCnt="0"/>
      <dgm:spPr/>
    </dgm:pt>
    <dgm:pt modelId="{F36E1032-C148-4CD9-968D-2DE2357D0408}" type="pres">
      <dgm:prSet presAssocID="{1E48E564-0D18-47CA-AB2A-857C9541094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BDF33A-11A3-40EF-BDCB-5F66F39DCC9C}" type="pres">
      <dgm:prSet presAssocID="{79B3A4B7-4CCC-4B02-8F85-6D1DA1964E3E}" presName="sibTrans" presStyleCnt="0"/>
      <dgm:spPr/>
    </dgm:pt>
    <dgm:pt modelId="{325444D7-F36F-4A03-AA19-213EDFCEE086}" type="pres">
      <dgm:prSet presAssocID="{E331B1C8-CA52-4AC6-8117-08748BB7815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C49557-7246-4021-88F7-2B04F0F4CF49}" type="pres">
      <dgm:prSet presAssocID="{66FA664E-4003-444C-810C-98B5D7D742D6}" presName="sibTrans" presStyleCnt="0"/>
      <dgm:spPr/>
    </dgm:pt>
    <dgm:pt modelId="{42082680-9AB9-4F51-AF96-92E4886DB551}" type="pres">
      <dgm:prSet presAssocID="{9BCC3059-97FD-4D20-883A-8794A07A158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5CB39D51-1386-4B96-ABB8-39AADE4C849A}" srcId="{E56F678B-64D0-4F06-A7BE-601D7877A6E6}" destId="{1E48E564-0D18-47CA-AB2A-857C95410948}" srcOrd="0" destOrd="0" parTransId="{35B02EE7-976C-40CA-A7CC-657DDDBFEDBE}" sibTransId="{79B3A4B7-4CCC-4B02-8F85-6D1DA1964E3E}"/>
    <dgm:cxn modelId="{728E1052-F67A-4233-9D26-63CD37FA18F0}" srcId="{E56F678B-64D0-4F06-A7BE-601D7877A6E6}" destId="{9BCC3059-97FD-4D20-883A-8794A07A158F}" srcOrd="2" destOrd="0" parTransId="{0D00E913-5145-4728-A935-D2C091591FB5}" sibTransId="{4880BB0B-6C6E-4E9B-AB79-AF3E815768C0}"/>
    <dgm:cxn modelId="{1D9F6275-DBC0-49DC-928D-90F146B2590D}" type="presOf" srcId="{1E48E564-0D18-47CA-AB2A-857C95410948}" destId="{F36E1032-C148-4CD9-968D-2DE2357D0408}" srcOrd="0" destOrd="0" presId="urn:microsoft.com/office/officeart/2005/8/layout/hProcess9"/>
    <dgm:cxn modelId="{26DE9078-7FE8-443B-82FF-94CF730C349C}" srcId="{E56F678B-64D0-4F06-A7BE-601D7877A6E6}" destId="{E331B1C8-CA52-4AC6-8117-08748BB78150}" srcOrd="1" destOrd="0" parTransId="{7B7EE6F6-2DD9-4106-9579-644235D2FB44}" sibTransId="{66FA664E-4003-444C-810C-98B5D7D742D6}"/>
    <dgm:cxn modelId="{B525C3A4-427A-447F-B381-6820E3E569E7}" type="presOf" srcId="{E56F678B-64D0-4F06-A7BE-601D7877A6E6}" destId="{42D7EC3D-AD72-4E38-81A5-2D112A4ABF62}" srcOrd="0" destOrd="0" presId="urn:microsoft.com/office/officeart/2005/8/layout/hProcess9"/>
    <dgm:cxn modelId="{DE4DD321-CE8C-4B19-9AA3-1251D9B69F17}" type="presOf" srcId="{9BCC3059-97FD-4D20-883A-8794A07A158F}" destId="{42082680-9AB9-4F51-AF96-92E4886DB551}" srcOrd="0" destOrd="0" presId="urn:microsoft.com/office/officeart/2005/8/layout/hProcess9"/>
    <dgm:cxn modelId="{C185A32D-094D-4495-8437-FF7104A1E62F}" type="presOf" srcId="{E331B1C8-CA52-4AC6-8117-08748BB78150}" destId="{325444D7-F36F-4A03-AA19-213EDFCEE086}" srcOrd="0" destOrd="0" presId="urn:microsoft.com/office/officeart/2005/8/layout/hProcess9"/>
    <dgm:cxn modelId="{1E7947E3-167F-4F75-A8F0-0CECB839E633}" type="presParOf" srcId="{42D7EC3D-AD72-4E38-81A5-2D112A4ABF62}" destId="{7ABCCE35-AFD3-4B51-ABB3-8A6CBB4BA8BA}" srcOrd="0" destOrd="0" presId="urn:microsoft.com/office/officeart/2005/8/layout/hProcess9"/>
    <dgm:cxn modelId="{F2B9BFFD-816D-4892-B99C-46F0A2192530}" type="presParOf" srcId="{42D7EC3D-AD72-4E38-81A5-2D112A4ABF62}" destId="{EE15AACC-B3D0-4B89-8E51-FA1FB53C8128}" srcOrd="1" destOrd="0" presId="urn:microsoft.com/office/officeart/2005/8/layout/hProcess9"/>
    <dgm:cxn modelId="{276972E9-9B72-4791-9969-839D745D746F}" type="presParOf" srcId="{EE15AACC-B3D0-4B89-8E51-FA1FB53C8128}" destId="{F36E1032-C148-4CD9-968D-2DE2357D0408}" srcOrd="0" destOrd="0" presId="urn:microsoft.com/office/officeart/2005/8/layout/hProcess9"/>
    <dgm:cxn modelId="{8B5CA1DC-2DC3-43A7-BB5E-0F414D86BCCC}" type="presParOf" srcId="{EE15AACC-B3D0-4B89-8E51-FA1FB53C8128}" destId="{EDBDF33A-11A3-40EF-BDCB-5F66F39DCC9C}" srcOrd="1" destOrd="0" presId="urn:microsoft.com/office/officeart/2005/8/layout/hProcess9"/>
    <dgm:cxn modelId="{0AFC7FA3-C756-4697-9F1F-81EAAC6D747F}" type="presParOf" srcId="{EE15AACC-B3D0-4B89-8E51-FA1FB53C8128}" destId="{325444D7-F36F-4A03-AA19-213EDFCEE086}" srcOrd="2" destOrd="0" presId="urn:microsoft.com/office/officeart/2005/8/layout/hProcess9"/>
    <dgm:cxn modelId="{59A66D54-1A95-4491-B033-4F03F5BAFBA4}" type="presParOf" srcId="{EE15AACC-B3D0-4B89-8E51-FA1FB53C8128}" destId="{39C49557-7246-4021-88F7-2B04F0F4CF49}" srcOrd="3" destOrd="0" presId="urn:microsoft.com/office/officeart/2005/8/layout/hProcess9"/>
    <dgm:cxn modelId="{B63B17DB-8FAF-4A02-B21C-203B009615EA}" type="presParOf" srcId="{EE15AACC-B3D0-4B89-8E51-FA1FB53C8128}" destId="{42082680-9AB9-4F51-AF96-92E4886DB551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DEAFNESS</a:t>
            </a:r>
            <a:endParaRPr lang="en-IN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DR.M.P.LAL.</a:t>
            </a:r>
          </a:p>
          <a:p>
            <a:r>
              <a:rPr lang="en-IN" sz="2800" b="1" dirty="0" smtClean="0"/>
              <a:t>Professor and Head of Dept of  Surgery</a:t>
            </a:r>
            <a:endParaRPr lang="en-IN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Deafness –other types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PRESBYACUSIS (SENILE DEAFNESS)</a:t>
            </a:r>
          </a:p>
          <a:p>
            <a:r>
              <a:rPr lang="en-IN" sz="3600" b="1" dirty="0" smtClean="0"/>
              <a:t>ACOUSTIC TRAUMA</a:t>
            </a:r>
          </a:p>
          <a:p>
            <a:r>
              <a:rPr lang="en-IN" sz="3600" b="1" dirty="0" smtClean="0"/>
              <a:t>SUDDEN DEAFNESS</a:t>
            </a:r>
          </a:p>
          <a:p>
            <a:r>
              <a:rPr lang="en-IN" sz="3600" b="1" dirty="0" smtClean="0"/>
              <a:t>PSYCHOGENIC DEAFNESS</a:t>
            </a:r>
            <a:endParaRPr lang="en-IN" sz="3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400" b="1" dirty="0" smtClean="0"/>
              <a:t>TESTS FOR PSYCHOGENIC DEAFNESS</a:t>
            </a:r>
            <a:endParaRPr lang="en-IN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Stenger’s</a:t>
            </a:r>
            <a:r>
              <a:rPr lang="en-IN" dirty="0" smtClean="0"/>
              <a:t>  Test</a:t>
            </a:r>
          </a:p>
          <a:p>
            <a:r>
              <a:rPr lang="en-IN" dirty="0" smtClean="0"/>
              <a:t>Weber’s Test</a:t>
            </a:r>
          </a:p>
          <a:p>
            <a:r>
              <a:rPr lang="en-IN" dirty="0" smtClean="0"/>
              <a:t>Lombard’s Test</a:t>
            </a:r>
          </a:p>
          <a:p>
            <a:r>
              <a:rPr lang="en-IN" dirty="0" err="1" smtClean="0"/>
              <a:t>Erhad’s</a:t>
            </a:r>
            <a:r>
              <a:rPr lang="en-IN" dirty="0" smtClean="0"/>
              <a:t> Test</a:t>
            </a:r>
          </a:p>
          <a:p>
            <a:r>
              <a:rPr lang="en-IN" dirty="0" err="1" smtClean="0"/>
              <a:t>Gault</a:t>
            </a:r>
            <a:r>
              <a:rPr lang="en-IN" dirty="0" smtClean="0"/>
              <a:t>  Test</a:t>
            </a:r>
          </a:p>
          <a:p>
            <a:r>
              <a:rPr lang="en-IN" dirty="0" smtClean="0"/>
              <a:t>Stethoscope Test</a:t>
            </a:r>
          </a:p>
          <a:p>
            <a:r>
              <a:rPr lang="en-IN" dirty="0" smtClean="0"/>
              <a:t>Two Speaking Test</a:t>
            </a:r>
          </a:p>
          <a:p>
            <a:r>
              <a:rPr lang="en-IN" dirty="0" smtClean="0"/>
              <a:t>Test During Sleep</a:t>
            </a:r>
          </a:p>
          <a:p>
            <a:r>
              <a:rPr lang="en-IN" dirty="0" smtClean="0"/>
              <a:t>Audiometric Test</a:t>
            </a:r>
          </a:p>
          <a:p>
            <a:r>
              <a:rPr lang="en-IN" dirty="0" err="1" smtClean="0"/>
              <a:t>Doefler</a:t>
            </a:r>
            <a:r>
              <a:rPr lang="en-IN" dirty="0" smtClean="0"/>
              <a:t>  Stewart Test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HOMOEOPATHIC THERAPEUTICS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CAUSTICUM</a:t>
            </a:r>
          </a:p>
          <a:p>
            <a:r>
              <a:rPr lang="en-IN" dirty="0" smtClean="0"/>
              <a:t>LYCOPODIUM</a:t>
            </a:r>
          </a:p>
          <a:p>
            <a:r>
              <a:rPr lang="en-IN" dirty="0" smtClean="0"/>
              <a:t>BELLADONNA</a:t>
            </a:r>
          </a:p>
          <a:p>
            <a:r>
              <a:rPr lang="en-IN" dirty="0" smtClean="0"/>
              <a:t>NITRIC ACID </a:t>
            </a:r>
          </a:p>
          <a:p>
            <a:r>
              <a:rPr lang="en-IN" dirty="0" smtClean="0"/>
              <a:t>PHOSPHORUS</a:t>
            </a:r>
          </a:p>
          <a:p>
            <a:r>
              <a:rPr lang="en-IN" dirty="0" smtClean="0"/>
              <a:t>SULPHUR</a:t>
            </a:r>
          </a:p>
          <a:p>
            <a:r>
              <a:rPr lang="en-IN" dirty="0" smtClean="0"/>
              <a:t>HEPAR SULPH</a:t>
            </a:r>
          </a:p>
          <a:p>
            <a:r>
              <a:rPr lang="en-IN" dirty="0" smtClean="0"/>
              <a:t>GRAPHITIS</a:t>
            </a:r>
          </a:p>
          <a:p>
            <a:r>
              <a:rPr lang="en-IN" dirty="0" smtClean="0"/>
              <a:t>SILICEA</a:t>
            </a:r>
          </a:p>
          <a:p>
            <a:r>
              <a:rPr lang="en-IN" dirty="0" smtClean="0"/>
              <a:t>PETROLEUM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 smtClean="0"/>
              <a:t>            DEAFNESS</a:t>
            </a: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4400" b="1" dirty="0" smtClean="0">
                <a:latin typeface="Agency FB" pitchFamily="34" charset="0"/>
              </a:rPr>
              <a:t>Deafness  denotes loss of auditory function .</a:t>
            </a:r>
          </a:p>
          <a:p>
            <a:pPr>
              <a:buNone/>
            </a:pPr>
            <a:r>
              <a:rPr lang="en-IN" sz="4400" b="1" dirty="0" smtClean="0">
                <a:latin typeface="Agency FB" pitchFamily="34" charset="0"/>
              </a:rPr>
              <a:t>Deafness may be mild , moderate ,severe or total</a:t>
            </a:r>
            <a:r>
              <a:rPr lang="en-IN" sz="4400" b="1" dirty="0" smtClean="0"/>
              <a:t>.</a:t>
            </a:r>
            <a:endParaRPr lang="en-IN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/>
              <a:t>      CLASSIFICATION</a:t>
            </a:r>
            <a:endParaRPr lang="en-IN" sz="6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7200" b="1" dirty="0" smtClean="0"/>
              <a:t>        AETIOLOGY</a:t>
            </a:r>
            <a:endParaRPr lang="en-IN" sz="7200" b="1" dirty="0"/>
          </a:p>
        </p:txBody>
      </p:sp>
      <p:pic>
        <p:nvPicPr>
          <p:cNvPr id="4" name="Content Placeholder 3" descr="Image result for CAUSES OF DEAFNESS IMAG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86740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Aetiology of conductive deafness</a:t>
            </a:r>
            <a:endParaRPr lang="en-IN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Congenital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Acquired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IN" sz="2000" b="1" dirty="0" smtClean="0">
                <a:latin typeface="Aharoni" pitchFamily="2" charset="-79"/>
                <a:cs typeface="Aharoni" pitchFamily="2" charset="-79"/>
              </a:rPr>
              <a:t>Atresia of external  auditory canal</a:t>
            </a:r>
          </a:p>
          <a:p>
            <a:r>
              <a:rPr lang="en-IN" sz="2000" b="1" dirty="0" smtClean="0">
                <a:latin typeface="Aharoni" pitchFamily="2" charset="-79"/>
                <a:cs typeface="Aharoni" pitchFamily="2" charset="-79"/>
              </a:rPr>
              <a:t>Ossicular  anomalies like malformations,fixation,etc</a:t>
            </a:r>
          </a:p>
          <a:p>
            <a:r>
              <a:rPr lang="en-IN" sz="2000" b="1" dirty="0" smtClean="0">
                <a:latin typeface="Aharoni" pitchFamily="2" charset="-79"/>
                <a:cs typeface="Aharoni" pitchFamily="2" charset="-79"/>
              </a:rPr>
              <a:t>Congenital absence  of  oval window</a:t>
            </a:r>
            <a:endParaRPr lang="en-IN" sz="2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N" b="1" dirty="0" smtClean="0">
                <a:latin typeface="Aharoni" pitchFamily="2" charset="-79"/>
                <a:cs typeface="Aharoni" pitchFamily="2" charset="-79"/>
              </a:rPr>
              <a:t>External auditory canal  condition</a:t>
            </a:r>
          </a:p>
          <a:p>
            <a:r>
              <a:rPr lang="en-IN" b="1" dirty="0" smtClean="0">
                <a:latin typeface="Aharoni" pitchFamily="2" charset="-79"/>
                <a:cs typeface="Aharoni" pitchFamily="2" charset="-79"/>
              </a:rPr>
              <a:t>Acquired middle ear lesions</a:t>
            </a:r>
            <a:endParaRPr lang="en-IN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   SENSORINEURAL DEAFNESS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         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800" dirty="0" smtClean="0"/>
              <a:t>                                        </a:t>
            </a:r>
            <a:r>
              <a:rPr lang="en-IN" sz="3200" b="1" dirty="0" smtClean="0">
                <a:solidFill>
                  <a:schemeClr val="accent1">
                    <a:lumMod val="75000"/>
                  </a:schemeClr>
                </a:solidFill>
              </a:rPr>
              <a:t>TYPES</a:t>
            </a:r>
          </a:p>
          <a:p>
            <a:pPr>
              <a:buNone/>
            </a:pPr>
            <a:endParaRPr lang="en-IN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IN" sz="3200" b="1" dirty="0" smtClean="0">
                <a:solidFill>
                  <a:schemeClr val="accent1">
                    <a:lumMod val="75000"/>
                  </a:schemeClr>
                </a:solidFill>
              </a:rPr>
              <a:t>      CONGENITAL                        DELAYED</a:t>
            </a: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/>
              <a:t>CAUSES OF CONGENITAL SENSORINEURAL DEAFNESS</a:t>
            </a:r>
            <a:endParaRPr lang="en-IN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GENETIC  CAUSES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NONGENETIC CAUSES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Deafness   occurring  alone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Deafness  occurring  with  other  abnormality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Chromosomal  abnormalities</a:t>
            </a:r>
            <a:endParaRPr lang="en-IN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IN" sz="2400" b="1" dirty="0" smtClean="0"/>
              <a:t>Deafness   occurring  alone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400" b="1" dirty="0" smtClean="0"/>
              <a:t>Deafness  occurring  with  other  abnormality</a:t>
            </a:r>
          </a:p>
          <a:p>
            <a:pPr marL="457200" indent="-45720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> CAUSES    OF   DELAYED    SENSORINEURAL   DEAFNSS  </a:t>
            </a:r>
            <a:endParaRPr lang="en-IN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GENETIC CAUSES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NON GENETIC  CAUSES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Deafness  occurring alone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Deafness  occurring  with   other  abnormalities</a:t>
            </a:r>
            <a:endParaRPr lang="en-IN" sz="2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Inflammatory  diseases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Ototoxic  poisoning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Neoplastic  disorders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Traumatic  injury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Metabolic  disorders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Vascular  insufficiency</a:t>
            </a:r>
          </a:p>
          <a:p>
            <a:pPr marL="457200" indent="-457200">
              <a:buFont typeface="+mj-lt"/>
              <a:buAutoNum type="alphaLcPeriod"/>
            </a:pPr>
            <a:r>
              <a:rPr lang="en-IN" sz="2800" b="1" dirty="0" smtClean="0"/>
              <a:t>CNS  disease</a:t>
            </a:r>
          </a:p>
          <a:p>
            <a:pPr marL="457200" indent="-457200">
              <a:buFont typeface="+mj-lt"/>
              <a:buAutoNum type="alphaLcPeriod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MANAGEMENT OF  SENSORINEURAL DEAFNESS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4800" b="1" dirty="0" smtClean="0"/>
              <a:t>Assessing the Hearing</a:t>
            </a:r>
          </a:p>
          <a:p>
            <a:r>
              <a:rPr lang="en-IN" sz="4800" b="1" dirty="0" smtClean="0"/>
              <a:t>Startle Reflex Test</a:t>
            </a:r>
          </a:p>
          <a:p>
            <a:r>
              <a:rPr lang="en-IN" sz="4800" b="1" dirty="0" smtClean="0"/>
              <a:t>Cochleopalpebral Reflex</a:t>
            </a:r>
          </a:p>
          <a:p>
            <a:r>
              <a:rPr lang="en-IN" sz="4800" b="1" dirty="0" smtClean="0"/>
              <a:t>Screening Test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207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DEAFNESS</vt:lpstr>
      <vt:lpstr>            DEAFNESS</vt:lpstr>
      <vt:lpstr>      CLASSIFICATION</vt:lpstr>
      <vt:lpstr>        AETIOLOGY</vt:lpstr>
      <vt:lpstr>Aetiology of conductive deafness</vt:lpstr>
      <vt:lpstr>   SENSORINEURAL DEAFNESS</vt:lpstr>
      <vt:lpstr>CAUSES OF CONGENITAL SENSORINEURAL DEAFNESS</vt:lpstr>
      <vt:lpstr> CAUSES    OF   DELAYED    SENSORINEURAL   DEAFNSS  </vt:lpstr>
      <vt:lpstr>MANAGEMENT OF  SENSORINEURAL DEAFNESS</vt:lpstr>
      <vt:lpstr>Deafness –other types</vt:lpstr>
      <vt:lpstr>TESTS FOR PSYCHOGENIC DEAFNESS</vt:lpstr>
      <vt:lpstr>HOMOEOPATHIC THERAPEUTICS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DEAFNESS</dc:title>
  <dc:creator>DRSANJUDINESH</dc:creator>
  <cp:lastModifiedBy>DRSANJUDINESH</cp:lastModifiedBy>
  <cp:revision>11</cp:revision>
  <dcterms:created xsi:type="dcterms:W3CDTF">2006-08-16T00:00:00Z</dcterms:created>
  <dcterms:modified xsi:type="dcterms:W3CDTF">2019-08-01T09:08:21Z</dcterms:modified>
</cp:coreProperties>
</file>