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70" r:id="rId8"/>
    <p:sldId id="269" r:id="rId9"/>
    <p:sldId id="261" r:id="rId10"/>
    <p:sldId id="262" r:id="rId11"/>
    <p:sldId id="263" r:id="rId12"/>
    <p:sldId id="264" r:id="rId13"/>
    <p:sldId id="265" r:id="rId14"/>
    <p:sldId id="266" r:id="rId15"/>
    <p:sldId id="267"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D607234-A68A-41C4-94CD-D00FF0789D23}" type="datetimeFigureOut">
              <a:rPr lang="en-US" smtClean="0"/>
              <a:pPr/>
              <a:t>28-Oct-19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7660EC9-6005-4B33-881D-9BB63F9414F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7660EC9-6005-4B33-881D-9BB63F9414F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7660EC9-6005-4B33-881D-9BB63F9414F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7660EC9-6005-4B33-881D-9BB63F9414F0}"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7660EC9-6005-4B33-881D-9BB63F9414F0}"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7660EC9-6005-4B33-881D-9BB63F9414F0}"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7660EC9-6005-4B33-881D-9BB63F9414F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7660EC9-6005-4B33-881D-9BB63F9414F0}"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D607234-A68A-41C4-94CD-D00FF0789D23}" type="datetimeFigureOut">
              <a:rPr lang="en-US" smtClean="0"/>
              <a:pPr/>
              <a:t>28-Oct-19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7660EC9-6005-4B33-881D-9BB63F9414F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D607234-A68A-41C4-94CD-D00FF0789D23}" type="datetimeFigureOut">
              <a:rPr lang="en-US" smtClean="0"/>
              <a:pPr/>
              <a:t>28-Oct-19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7660EC9-6005-4B33-881D-9BB63F9414F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607234-A68A-41C4-94CD-D00FF0789D23}" type="datetimeFigureOut">
              <a:rPr lang="en-US" smtClean="0"/>
              <a:pPr/>
              <a:t>28-Oct-19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7660EC9-6005-4B33-881D-9BB63F9414F0}"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D607234-A68A-41C4-94CD-D00FF0789D23}" type="datetimeFigureOut">
              <a:rPr lang="en-US" smtClean="0"/>
              <a:pPr/>
              <a:t>28-Oct-19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7660EC9-6005-4B33-881D-9BB63F9414F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latin typeface="Times New Roman" pitchFamily="18" charset="0"/>
                <a:cs typeface="Times New Roman" pitchFamily="18" charset="0"/>
              </a:rPr>
              <a:t>DEFINITIONS OF PHARMACEUTICAL TERMS</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IN" dirty="0" smtClean="0"/>
              <a:t>PREPARED BY </a:t>
            </a:r>
          </a:p>
          <a:p>
            <a:pPr algn="ctr"/>
            <a:r>
              <a:rPr lang="en-IN" dirty="0" smtClean="0"/>
              <a:t>DR.RAMYA.S.S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PHARMACOMANIA -  Abnormal tendency for taking drugs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PHARMACOPEDICS – The teaching of pharmacy</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PHARMACOPHILIA – Self – drugging carried to the degree of insanity</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PHARMACOPHOBIA – Morbid dread of medicines</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PHARMACOPHORE – The group of atoms in the molecule of a drug which cause the therapeutic effect</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PHARMACOPRAXY – It is an art or science by which crude drug substances are converted into real medicines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PHARMACOPSYCHOSIS – A  mental disease due to  alcohol, drugs or poison addiction</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PHARMACO-RADIOGRAPHY – X-ray examination of a body  or organ under the influence of a drug</a:t>
            </a:r>
          </a:p>
          <a:p>
            <a:r>
              <a:rPr lang="en-US" b="1" dirty="0" smtClean="0">
                <a:latin typeface="Times New Roman" pitchFamily="18" charset="0"/>
                <a:cs typeface="Times New Roman" pitchFamily="18" charset="0"/>
              </a:rPr>
              <a:t>PHARMACOTHERAPY – Treatment of disease with medicines</a:t>
            </a:r>
          </a:p>
          <a:p>
            <a:r>
              <a:rPr lang="en-US" b="1" dirty="0" smtClean="0">
                <a:latin typeface="Times New Roman" pitchFamily="18" charset="0"/>
                <a:cs typeface="Times New Roman" pitchFamily="18" charset="0"/>
              </a:rPr>
              <a:t>PHARMACOLOGY – Branch of medical science which deals with drugs, their sources, appearance, chemistry, preparations, actions and therapeutic uses</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PHARMACOGNOSY – It is the science which deals with the history, source, cultivation, collection, preparation, distribution, identification, composition, purity, preservation and commerce of crude drugs of vegetable and animal origin</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PHARMACODYNAMICS – Branch of Homoeopathic pharmacology, which helps us to acquire knowledge of dynamic action and effects of drugs on healthy organisms</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PHARMACONOMY – Deals with the study of channels or route of administrations of  medicines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PHARMACOPOLLAXY – Deals with the study of repetition of doses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POSOLOGY – Study of  doses and the dose is the quantity of medicine taken or given at a time</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VEHICLE – Substances which are chemically neutral, therapeutically inert, having no medicinal property of their own but are intended to carry the dynamic power of a drug safely to the interior of the human organism to fight the disease force</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MOTHER TINCTURE – It is a drug, pharmaceutically prepared from drug substances of vegetable and animal kingdom using strong alcohol as a vehicle(solvent) by the process of immersion, maceration </a:t>
            </a:r>
            <a:r>
              <a:rPr lang="en-US" b="1" smtClean="0">
                <a:latin typeface="Times New Roman" pitchFamily="18" charset="0"/>
                <a:cs typeface="Times New Roman" pitchFamily="18" charset="0"/>
              </a:rPr>
              <a:t>and percolation</a:t>
            </a:r>
            <a:endParaRPr lang="en-US" b="1"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ACTIVE  </a:t>
            </a:r>
            <a:r>
              <a:rPr lang="en-US" dirty="0" smtClean="0">
                <a:latin typeface="Arial" pitchFamily="34" charset="0"/>
                <a:cs typeface="Arial" pitchFamily="34" charset="0"/>
              </a:rPr>
              <a:t>PRINCIPLE – The potent chemical constituents of the drug that is individual to a drug and are responsible for the </a:t>
            </a:r>
            <a:r>
              <a:rPr lang="en-US" dirty="0" err="1" smtClean="0">
                <a:latin typeface="Arial" pitchFamily="34" charset="0"/>
                <a:cs typeface="Arial" pitchFamily="34" charset="0"/>
              </a:rPr>
              <a:t>pharmacodynamic</a:t>
            </a:r>
            <a:r>
              <a:rPr lang="en-US" dirty="0" smtClean="0">
                <a:latin typeface="Arial" pitchFamily="34" charset="0"/>
                <a:cs typeface="Arial" pitchFamily="34" charset="0"/>
              </a:rPr>
              <a:t> action of the drug. </a:t>
            </a:r>
            <a:r>
              <a:rPr lang="en-US" dirty="0" err="1" smtClean="0">
                <a:latin typeface="Arial" pitchFamily="34" charset="0"/>
                <a:cs typeface="Arial" pitchFamily="34" charset="0"/>
              </a:rPr>
              <a:t>Eg</a:t>
            </a:r>
            <a:r>
              <a:rPr lang="en-US" dirty="0" smtClean="0">
                <a:latin typeface="Arial" pitchFamily="34" charset="0"/>
                <a:cs typeface="Arial" pitchFamily="34" charset="0"/>
              </a:rPr>
              <a:t>; Alkaloid ( Morphine in opium)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ALKALOIDS – Are the organic nitrogenous substances, alkaline in action and are the secondary metabolites of a plant. Alkaloids are the active principles of many drugs. </a:t>
            </a:r>
            <a:r>
              <a:rPr lang="en-US" dirty="0" err="1" smtClean="0">
                <a:latin typeface="Arial" pitchFamily="34" charset="0"/>
                <a:cs typeface="Arial" pitchFamily="34" charset="0"/>
              </a:rPr>
              <a:t>Eg</a:t>
            </a:r>
            <a:r>
              <a:rPr lang="en-US" dirty="0" smtClean="0">
                <a:latin typeface="Arial" pitchFamily="34" charset="0"/>
                <a:cs typeface="Arial" pitchFamily="34" charset="0"/>
              </a:rPr>
              <a:t>; Atropine in </a:t>
            </a:r>
            <a:r>
              <a:rPr lang="en-US" dirty="0" err="1" smtClean="0">
                <a:latin typeface="Arial" pitchFamily="34" charset="0"/>
                <a:cs typeface="Arial" pitchFamily="34" charset="0"/>
              </a:rPr>
              <a:t>Atropa</a:t>
            </a:r>
            <a:r>
              <a:rPr lang="en-US" dirty="0" smtClean="0">
                <a:latin typeface="Arial" pitchFamily="34" charset="0"/>
                <a:cs typeface="Arial" pitchFamily="34" charset="0"/>
              </a:rPr>
              <a:t> </a:t>
            </a:r>
            <a:r>
              <a:rPr lang="en-US" dirty="0" err="1" smtClean="0">
                <a:latin typeface="Arial" pitchFamily="34" charset="0"/>
                <a:cs typeface="Arial" pitchFamily="34" charset="0"/>
              </a:rPr>
              <a:t>Belladona</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latin typeface="Arial" pitchFamily="34" charset="0"/>
                <a:cs typeface="Arial" pitchFamily="34" charset="0"/>
              </a:rPr>
              <a:t>DECANTATION – Is a process of slowly and carefully pouring out supernatant liquid from  one vessel to another without disturbing the sediments that have been accumulated at the bottom of the liquid.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FILTRATION – Is an efficient physical process separation of a liquid from substances insoluble in that liquid with the help of a filtering medium through only the liquid (filtrate) can pass but not the other substances (residue) insoluble in that liquid. </a:t>
            </a:r>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DISTILLATION – Is a process of converting a liquid into </a:t>
            </a:r>
            <a:r>
              <a:rPr lang="en-US" dirty="0" err="1" smtClean="0"/>
              <a:t>vapour</a:t>
            </a:r>
            <a:r>
              <a:rPr lang="en-US" dirty="0" smtClean="0"/>
              <a:t> and condensing the </a:t>
            </a:r>
            <a:r>
              <a:rPr lang="en-US" dirty="0" err="1" smtClean="0"/>
              <a:t>vapour</a:t>
            </a:r>
            <a:r>
              <a:rPr lang="en-US" dirty="0" smtClean="0"/>
              <a:t> back into a liquid.</a:t>
            </a:r>
          </a:p>
          <a:p>
            <a:endParaRPr lang="en-US" dirty="0" smtClean="0"/>
          </a:p>
          <a:p>
            <a:r>
              <a:rPr lang="en-US" dirty="0" smtClean="0"/>
              <a:t>SUBLIMATION – Is the process of distilling a solid into a </a:t>
            </a:r>
            <a:r>
              <a:rPr lang="en-US" dirty="0" err="1" smtClean="0"/>
              <a:t>vapour</a:t>
            </a:r>
            <a:r>
              <a:rPr lang="en-US" dirty="0" smtClean="0"/>
              <a:t> and condensing the </a:t>
            </a:r>
            <a:r>
              <a:rPr lang="en-US" dirty="0" err="1" smtClean="0"/>
              <a:t>vapour</a:t>
            </a:r>
            <a:r>
              <a:rPr lang="en-US" dirty="0" smtClean="0"/>
              <a:t> back to a solid. </a:t>
            </a:r>
          </a:p>
          <a:p>
            <a:endParaRPr lang="en-US" dirty="0" smtClean="0"/>
          </a:p>
          <a:p>
            <a:r>
              <a:rPr lang="en-US" dirty="0" smtClean="0"/>
              <a:t>DESICCATION – Is a process of removing water from a substance at moderate temperature using the apparatus, </a:t>
            </a:r>
            <a:r>
              <a:rPr lang="en-US" dirty="0" err="1" smtClean="0"/>
              <a:t>dessicator</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CRYSTALLISATION – Is the process of separating substances in forms </a:t>
            </a:r>
            <a:r>
              <a:rPr lang="en-US" dirty="0" err="1" smtClean="0"/>
              <a:t>possesing</a:t>
            </a:r>
            <a:r>
              <a:rPr lang="en-US" dirty="0" smtClean="0"/>
              <a:t> definite geometric shapes( crystals )</a:t>
            </a:r>
          </a:p>
          <a:p>
            <a:endParaRPr lang="en-US" dirty="0" smtClean="0"/>
          </a:p>
          <a:p>
            <a:pPr>
              <a:lnSpc>
                <a:spcPct val="90000"/>
              </a:lnSpc>
              <a:buNone/>
            </a:pPr>
            <a:r>
              <a:rPr lang="en-US" dirty="0" smtClean="0"/>
              <a:t>MACERATION - </a:t>
            </a:r>
            <a:r>
              <a:rPr lang="en-US" sz="2800" b="1" dirty="0" smtClean="0"/>
              <a:t>It is the long process of preparation of mother tincture in modern method from vegetable and animal sources using strong alcohol as solvent</a:t>
            </a:r>
          </a:p>
          <a:p>
            <a:pPr>
              <a:lnSpc>
                <a:spcPct val="90000"/>
              </a:lnSpc>
              <a:buNone/>
            </a:pPr>
            <a:r>
              <a:rPr lang="en-US" sz="2800" b="1" dirty="0" smtClean="0"/>
              <a:t>under N.T.P. by keeping the drug in contact with </a:t>
            </a:r>
            <a:r>
              <a:rPr lang="en-US" sz="2800" b="1" dirty="0" err="1" smtClean="0"/>
              <a:t>menstrum</a:t>
            </a:r>
            <a:r>
              <a:rPr lang="en-US" sz="2800" b="1" dirty="0" smtClean="0"/>
              <a:t> for several days with frequent agitation</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3033721"/>
          </a:xfrm>
        </p:spPr>
        <p:txBody>
          <a:bodyPr>
            <a:normAutofit/>
          </a:bodyPr>
          <a:lstStyle/>
          <a:p>
            <a:pPr algn="ctr"/>
            <a:r>
              <a:rPr lang="en-US" sz="2400" dirty="0" smtClean="0">
                <a:effectLst/>
              </a:rPr>
              <a:t>HOMOEOPATHIC  PHARMACY MAY BE DEFINED AS THE ART  AND SCIENCE OF IDENTIFYING,COLLECTING,PREPARING,PRESERVING,EVALUATING,STANDARDISING AND DISPENSING OF HOMOEOPATHIC MEDICINES. IT ALSO EMBRACES THE LEGAL AND PROFESSIONAL  ASPECTS AND REGULATION  OF PROPER  DISTRIBUTION  OF MEDICINES</a:t>
            </a:r>
            <a:endParaRPr lang="en-IN" sz="2400" dirty="0">
              <a:effectLst/>
            </a:endParaRPr>
          </a:p>
        </p:txBody>
      </p:sp>
      <p:sp>
        <p:nvSpPr>
          <p:cNvPr id="3" name="Subtitle 2"/>
          <p:cNvSpPr>
            <a:spLocks noGrp="1"/>
          </p:cNvSpPr>
          <p:nvPr>
            <p:ph type="subTitle" idx="1"/>
          </p:nvPr>
        </p:nvSpPr>
        <p:spPr>
          <a:xfrm>
            <a:off x="571472" y="1142984"/>
            <a:ext cx="8272466" cy="3739765"/>
          </a:xfrm>
        </p:spPr>
        <p:txBody>
          <a:bodyPr/>
          <a:lstStyle/>
          <a:p>
            <a:endParaRPr lang="en-US" dirty="0" smtClean="0"/>
          </a:p>
          <a:p>
            <a:endParaRPr lang="en-US"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85000"/>
              </a:lnSpc>
              <a:buNone/>
            </a:pPr>
            <a:r>
              <a:rPr lang="en-US" dirty="0" smtClean="0"/>
              <a:t>PERCOLATION - </a:t>
            </a:r>
            <a:r>
              <a:rPr lang="en-US" sz="2800" b="1" dirty="0" smtClean="0"/>
              <a:t>It is a short process of extracting the soluble constituents of a drug and preparing the mother tincture by the passage of a solvent through the Powdered drug contained in a suitable apparatus called percolator for a definite period of time as per directions specified in Pharmacopoeia.</a:t>
            </a:r>
            <a:endParaRPr lang="en-AU" sz="2800" b="1" dirty="0" smtClean="0"/>
          </a:p>
          <a:p>
            <a:pPr algn="just">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DYNAMISATION - </a:t>
            </a:r>
          </a:p>
          <a:p>
            <a:r>
              <a:rPr lang="en-US" dirty="0" smtClean="0"/>
              <a:t>It  is  a  </a:t>
            </a:r>
            <a:r>
              <a:rPr lang="en-US" dirty="0" err="1" smtClean="0"/>
              <a:t>mathemetico</a:t>
            </a:r>
            <a:r>
              <a:rPr lang="en-US" dirty="0" smtClean="0"/>
              <a:t>- mechanical process by virtue of which the inherited dormant dynamic curative power of drugs is aroused or increased by modifying drug strength through simultaneous and successive process of dilution, agitation and grinding in definite order according to Pharmacopoeia</a:t>
            </a: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90944"/>
          </a:xfrm>
        </p:spPr>
        <p:txBody>
          <a:bodyPr>
            <a:normAutofit lnSpcReduction="10000"/>
          </a:bodyPr>
          <a:lstStyle/>
          <a:p>
            <a:pPr>
              <a:lnSpc>
                <a:spcPct val="110000"/>
              </a:lnSpc>
              <a:buFontTx/>
              <a:buNone/>
            </a:pPr>
            <a:r>
              <a:rPr lang="en-US" sz="2800" b="1" dirty="0" smtClean="0"/>
              <a:t>SUCCUSSION -.</a:t>
            </a:r>
          </a:p>
          <a:p>
            <a:pPr>
              <a:lnSpc>
                <a:spcPct val="110000"/>
              </a:lnSpc>
              <a:buFontTx/>
              <a:buNone/>
            </a:pPr>
            <a:r>
              <a:rPr lang="en-US" sz="2800" b="1" dirty="0" smtClean="0"/>
              <a:t>DEFINITION</a:t>
            </a:r>
            <a:r>
              <a:rPr lang="en-US" sz="2800" b="1" dirty="0" smtClean="0">
                <a:solidFill>
                  <a:srgbClr val="000066"/>
                </a:solidFill>
              </a:rPr>
              <a:t>:</a:t>
            </a:r>
          </a:p>
          <a:p>
            <a:pPr>
              <a:lnSpc>
                <a:spcPct val="110000"/>
              </a:lnSpc>
              <a:buFontTx/>
              <a:buNone/>
            </a:pPr>
            <a:r>
              <a:rPr lang="en-US" sz="2800" b="1" dirty="0" smtClean="0">
                <a:solidFill>
                  <a:srgbClr val="000000"/>
                </a:solidFill>
              </a:rPr>
              <a:t>It is an ideal </a:t>
            </a:r>
            <a:r>
              <a:rPr lang="en-US" sz="2800" b="1" dirty="0" err="1" smtClean="0">
                <a:solidFill>
                  <a:srgbClr val="000000"/>
                </a:solidFill>
              </a:rPr>
              <a:t>mathematico</a:t>
            </a:r>
            <a:r>
              <a:rPr lang="en-US" sz="2800" b="1" dirty="0" smtClean="0">
                <a:solidFill>
                  <a:srgbClr val="000000"/>
                </a:solidFill>
              </a:rPr>
              <a:t>-mechanical </a:t>
            </a:r>
          </a:p>
          <a:p>
            <a:pPr>
              <a:lnSpc>
                <a:spcPct val="110000"/>
              </a:lnSpc>
              <a:buFontTx/>
              <a:buNone/>
            </a:pPr>
            <a:r>
              <a:rPr lang="en-US" sz="2800" b="1" dirty="0" smtClean="0">
                <a:solidFill>
                  <a:srgbClr val="000000"/>
                </a:solidFill>
              </a:rPr>
              <a:t>process of </a:t>
            </a:r>
            <a:r>
              <a:rPr lang="en-US" sz="2800" b="1" dirty="0" err="1" smtClean="0">
                <a:solidFill>
                  <a:srgbClr val="000000"/>
                </a:solidFill>
              </a:rPr>
              <a:t>potentization</a:t>
            </a:r>
            <a:r>
              <a:rPr lang="en-US" sz="2800" b="1" dirty="0" smtClean="0">
                <a:solidFill>
                  <a:srgbClr val="000000"/>
                </a:solidFill>
              </a:rPr>
              <a:t>, by which </a:t>
            </a:r>
          </a:p>
          <a:p>
            <a:pPr>
              <a:lnSpc>
                <a:spcPct val="110000"/>
              </a:lnSpc>
              <a:buFontTx/>
              <a:buNone/>
            </a:pPr>
            <a:r>
              <a:rPr lang="en-US" sz="2800" b="1" dirty="0" smtClean="0">
                <a:solidFill>
                  <a:srgbClr val="000000"/>
                </a:solidFill>
              </a:rPr>
              <a:t>preparation of medicine takes place by </a:t>
            </a:r>
          </a:p>
          <a:p>
            <a:pPr>
              <a:lnSpc>
                <a:spcPct val="110000"/>
              </a:lnSpc>
              <a:buFontTx/>
              <a:buNone/>
            </a:pPr>
            <a:r>
              <a:rPr lang="en-US" sz="2800" b="1" dirty="0" smtClean="0">
                <a:solidFill>
                  <a:srgbClr val="000000"/>
                </a:solidFill>
              </a:rPr>
              <a:t>the use of a liquid vehicle like alcohol or </a:t>
            </a:r>
          </a:p>
          <a:p>
            <a:pPr>
              <a:lnSpc>
                <a:spcPct val="110000"/>
              </a:lnSpc>
              <a:buFontTx/>
              <a:buNone/>
            </a:pPr>
            <a:r>
              <a:rPr lang="en-US" sz="2800" b="1" dirty="0" smtClean="0">
                <a:solidFill>
                  <a:srgbClr val="000000"/>
                </a:solidFill>
              </a:rPr>
              <a:t>water, by shaking in definite method </a:t>
            </a:r>
          </a:p>
          <a:p>
            <a:pPr>
              <a:lnSpc>
                <a:spcPct val="110000"/>
              </a:lnSpc>
              <a:buFontTx/>
              <a:buNone/>
            </a:pPr>
            <a:r>
              <a:rPr lang="en-US" sz="2800" b="1" dirty="0" smtClean="0">
                <a:solidFill>
                  <a:srgbClr val="000000"/>
                </a:solidFill>
              </a:rPr>
              <a:t>according to Pharmacopoeia. </a:t>
            </a:r>
          </a:p>
          <a:p>
            <a:pPr>
              <a:lnSpc>
                <a:spcPct val="110000"/>
              </a:lnSpc>
              <a:buFontTx/>
              <a:buNone/>
            </a:pPr>
            <a:r>
              <a:rPr lang="en-US" sz="2800" b="1" dirty="0" smtClean="0">
                <a:solidFill>
                  <a:srgbClr val="000000"/>
                </a:solidFill>
              </a:rPr>
              <a:t>SCALES ; Decimal , Centesimal  and  50 </a:t>
            </a:r>
            <a:r>
              <a:rPr lang="en-US" sz="2800" b="1" dirty="0" err="1" smtClean="0">
                <a:solidFill>
                  <a:srgbClr val="000000"/>
                </a:solidFill>
              </a:rPr>
              <a:t>millesimal</a:t>
            </a:r>
            <a:endParaRPr lang="en-US" sz="2800" b="1" dirty="0" smtClean="0">
              <a:solidFill>
                <a:srgbClr val="000000"/>
              </a:solidFill>
            </a:endParaRPr>
          </a:p>
          <a:p>
            <a:pPr>
              <a:lnSpc>
                <a:spcPct val="110000"/>
              </a:lnSpc>
              <a:buFontTx/>
              <a:buNone/>
            </a:pPr>
            <a:endParaRPr lang="en-US" sz="2800" b="1" dirty="0" smtClean="0">
              <a:solidFill>
                <a:srgbClr val="000000"/>
              </a:solidFill>
            </a:endParaRP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buFontTx/>
              <a:buNone/>
            </a:pPr>
            <a:r>
              <a:rPr lang="en-US" sz="2800" b="1" dirty="0" smtClean="0"/>
              <a:t>TRITURATION :</a:t>
            </a:r>
          </a:p>
          <a:p>
            <a:pPr>
              <a:lnSpc>
                <a:spcPct val="80000"/>
              </a:lnSpc>
              <a:buFontTx/>
              <a:buNone/>
            </a:pPr>
            <a:endParaRPr lang="en-US" sz="2800" b="1" dirty="0" smtClean="0"/>
          </a:p>
          <a:p>
            <a:pPr>
              <a:lnSpc>
                <a:spcPct val="80000"/>
              </a:lnSpc>
              <a:buFontTx/>
              <a:buNone/>
            </a:pPr>
            <a:r>
              <a:rPr lang="en-US" sz="2800" b="1" dirty="0" smtClean="0"/>
              <a:t>It is an ideal </a:t>
            </a:r>
            <a:r>
              <a:rPr lang="en-US" sz="2800" b="1" dirty="0" err="1" smtClean="0"/>
              <a:t>mathematico</a:t>
            </a:r>
            <a:r>
              <a:rPr lang="en-US" sz="2800" b="1" dirty="0" smtClean="0"/>
              <a:t>-mechanical </a:t>
            </a:r>
          </a:p>
          <a:p>
            <a:pPr>
              <a:lnSpc>
                <a:spcPct val="80000"/>
              </a:lnSpc>
              <a:buFontTx/>
              <a:buNone/>
            </a:pPr>
            <a:r>
              <a:rPr lang="en-US" sz="2800" b="1" dirty="0" smtClean="0"/>
              <a:t>process of </a:t>
            </a:r>
            <a:r>
              <a:rPr lang="en-US" sz="2800" b="1" dirty="0" err="1" smtClean="0"/>
              <a:t>potentization</a:t>
            </a:r>
            <a:r>
              <a:rPr lang="en-US" sz="2800" b="1" dirty="0" smtClean="0"/>
              <a:t>, by which </a:t>
            </a:r>
          </a:p>
          <a:p>
            <a:pPr>
              <a:lnSpc>
                <a:spcPct val="80000"/>
              </a:lnSpc>
              <a:buFontTx/>
              <a:buNone/>
            </a:pPr>
            <a:r>
              <a:rPr lang="en-US" sz="2800" b="1" dirty="0" smtClean="0"/>
              <a:t>preparation of medicine takes place by </a:t>
            </a:r>
          </a:p>
          <a:p>
            <a:pPr>
              <a:lnSpc>
                <a:spcPct val="80000"/>
              </a:lnSpc>
              <a:buFontTx/>
              <a:buNone/>
            </a:pPr>
            <a:r>
              <a:rPr lang="en-US" sz="2800" b="1" dirty="0" smtClean="0"/>
              <a:t>the use of a solid vehicle like sugar </a:t>
            </a:r>
          </a:p>
          <a:p>
            <a:pPr>
              <a:lnSpc>
                <a:spcPct val="80000"/>
              </a:lnSpc>
              <a:buFontTx/>
              <a:buNone/>
            </a:pPr>
            <a:r>
              <a:rPr lang="en-US" sz="2800" b="1" dirty="0" smtClean="0"/>
              <a:t>of milk, by grinding in definite order </a:t>
            </a:r>
          </a:p>
          <a:p>
            <a:pPr>
              <a:lnSpc>
                <a:spcPct val="80000"/>
              </a:lnSpc>
              <a:buFontTx/>
              <a:buNone/>
            </a:pPr>
            <a:r>
              <a:rPr lang="en-US" sz="2800" b="1" dirty="0" smtClean="0"/>
              <a:t>according to Pharmacopoeia. </a:t>
            </a:r>
          </a:p>
          <a:p>
            <a:pPr>
              <a:lnSpc>
                <a:spcPct val="80000"/>
              </a:lnSpc>
              <a:buFontTx/>
              <a:buNone/>
            </a:pPr>
            <a:endParaRPr lang="en-US" sz="2800" b="1" dirty="0" smtClean="0"/>
          </a:p>
          <a:p>
            <a:pPr>
              <a:lnSpc>
                <a:spcPct val="80000"/>
              </a:lnSpc>
              <a:buFontTx/>
              <a:buNone/>
            </a:pPr>
            <a:r>
              <a:rPr lang="en-US" sz="2800" b="1" dirty="0" smtClean="0"/>
              <a:t> SCALES – Decimal and centesimal</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fontScale="92500" lnSpcReduction="10000"/>
          </a:bodyPr>
          <a:lstStyle/>
          <a:p>
            <a:r>
              <a:rPr lang="en-US" dirty="0" smtClean="0"/>
              <a:t>DRUG STRENGTH – The strength of a drug in given potency or mother tincture. It is the quantity of drug in proportion to solvent. Eg;1/10, 1/100</a:t>
            </a:r>
          </a:p>
          <a:p>
            <a:pPr>
              <a:buNone/>
            </a:pPr>
            <a:r>
              <a:rPr lang="en-US" dirty="0" smtClean="0"/>
              <a:t>	</a:t>
            </a:r>
          </a:p>
          <a:p>
            <a:r>
              <a:rPr lang="en-US" dirty="0" smtClean="0"/>
              <a:t>DRUG - Drug is a therapeutic agent prepared pharmaceutically from </a:t>
            </a:r>
            <a:r>
              <a:rPr lang="en-US" dirty="0" err="1" smtClean="0"/>
              <a:t>stardardised</a:t>
            </a:r>
            <a:r>
              <a:rPr lang="en-US" dirty="0" smtClean="0"/>
              <a:t> drug substances according to the rules and regulations of pharmacopoeia, which is sufficiently capable of producing  alteration of vital force  producing altered sensations and functions and if continued for  a sufficient time and large dose produces structural changes and even death of the organism.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MEDICINE - </a:t>
            </a:r>
            <a:r>
              <a:rPr lang="en-IN" dirty="0" smtClean="0"/>
              <a:t>When  a drug has  been  </a:t>
            </a:r>
            <a:r>
              <a:rPr lang="en-IN" dirty="0" err="1" smtClean="0"/>
              <a:t>potentised</a:t>
            </a:r>
            <a:r>
              <a:rPr lang="en-IN" dirty="0" smtClean="0"/>
              <a:t> homoeopathically</a:t>
            </a:r>
          </a:p>
          <a:p>
            <a:r>
              <a:rPr lang="en-IN" dirty="0" smtClean="0"/>
              <a:t>Proved on healthy human beings</a:t>
            </a:r>
          </a:p>
          <a:p>
            <a:pPr lvl="1"/>
            <a:r>
              <a:rPr lang="en-IN" dirty="0" smtClean="0"/>
              <a:t>Both sexes, all ages and different constitutions</a:t>
            </a:r>
          </a:p>
          <a:p>
            <a:pPr lvl="1"/>
            <a:r>
              <a:rPr lang="en-IN" dirty="0" smtClean="0"/>
              <a:t>Producing  signs and symptoms during  drug proving</a:t>
            </a:r>
          </a:p>
          <a:p>
            <a:pPr lvl="1"/>
            <a:r>
              <a:rPr lang="en-IN" dirty="0" smtClean="0"/>
              <a:t>Recorded in </a:t>
            </a:r>
            <a:r>
              <a:rPr lang="en-IN" dirty="0" err="1" smtClean="0"/>
              <a:t>stardard</a:t>
            </a:r>
            <a:r>
              <a:rPr lang="en-IN" dirty="0" smtClean="0"/>
              <a:t> books of </a:t>
            </a:r>
            <a:r>
              <a:rPr lang="en-IN" dirty="0" err="1" smtClean="0"/>
              <a:t>materia</a:t>
            </a:r>
            <a:r>
              <a:rPr lang="en-IN" dirty="0" smtClean="0"/>
              <a:t> </a:t>
            </a:r>
            <a:r>
              <a:rPr lang="en-IN" dirty="0" err="1" smtClean="0"/>
              <a:t>medica</a:t>
            </a:r>
            <a:endParaRPr lang="en-IN" dirty="0" smtClean="0"/>
          </a:p>
          <a:p>
            <a:pPr lvl="1"/>
            <a:r>
              <a:rPr lang="en-IN" dirty="0" smtClean="0"/>
              <a:t>Symptoms collected by drug proving, observed to have cured by medicines during their administration to sick person, during poisonings on humans or animals or symptoms observed accidentally.  </a:t>
            </a:r>
          </a:p>
          <a:p>
            <a:pPr lvl="1"/>
            <a:endParaRPr lang="en-IN"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REMEDY - </a:t>
            </a:r>
            <a:r>
              <a:rPr lang="en-IN" dirty="0" smtClean="0"/>
              <a:t>When a particular medicine is prescribed for a particular diseased condition, according to symptom similarity and when the diseased condition is cured totally, the medicine is called the remedy of that particular case.</a:t>
            </a:r>
          </a:p>
          <a:p>
            <a:r>
              <a:rPr lang="en-IN" dirty="0" smtClean="0"/>
              <a:t>The indicated medicine is called remedy.</a:t>
            </a:r>
          </a:p>
          <a:p>
            <a:r>
              <a:rPr lang="en-IN" dirty="0" smtClean="0"/>
              <a:t>A  medicine becomes a remedy when it satisfies symptom similarity and cures a natural disease.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  person, who is skilled or engaged in pharmacy </a:t>
            </a:r>
          </a:p>
          <a:p>
            <a:endParaRPr lang="en-US" dirty="0" smtClean="0"/>
          </a:p>
          <a:p>
            <a:r>
              <a:rPr lang="en-US" dirty="0" smtClean="0"/>
              <a:t>one who prepares or dispenses medicine</a:t>
            </a:r>
          </a:p>
          <a:p>
            <a:endParaRPr lang="en-US" dirty="0" smtClean="0"/>
          </a:p>
          <a:p>
            <a:r>
              <a:rPr lang="en-US" dirty="0" smtClean="0"/>
              <a:t>One who is legally qualified to sell medicines</a:t>
            </a:r>
            <a:endParaRPr lang="en-IN" dirty="0"/>
          </a:p>
        </p:txBody>
      </p:sp>
      <p:sp>
        <p:nvSpPr>
          <p:cNvPr id="3" name="Title 2"/>
          <p:cNvSpPr>
            <a:spLocks noGrp="1"/>
          </p:cNvSpPr>
          <p:nvPr>
            <p:ph type="title"/>
          </p:nvPr>
        </p:nvSpPr>
        <p:spPr/>
        <p:txBody>
          <a:bodyPr/>
          <a:lstStyle/>
          <a:p>
            <a:pPr algn="ctr"/>
            <a:r>
              <a:rPr lang="en-US" dirty="0" smtClean="0"/>
              <a:t>PHARMACIST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b="1" dirty="0" smtClean="0">
                <a:latin typeface="Times New Roman" pitchFamily="18" charset="0"/>
                <a:cs typeface="Times New Roman" pitchFamily="18" charset="0"/>
              </a:rPr>
              <a:t>It  is  the supreme  authoritative book, published by an  authority, government of  any country that deals with the rules and regulations of  standardizations  of drug substances. It contains directions for collection  of  drug substances from different sources, their preparation, preservation and standards that determine their strength and purity.</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t>PHARMACOPOEIA</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48068"/>
          </a:xfrm>
        </p:spPr>
        <p:txBody>
          <a:bodyPr/>
          <a:lstStyle/>
          <a:p>
            <a:r>
              <a:rPr lang="en-US" b="1" dirty="0" smtClean="0">
                <a:latin typeface="Times New Roman" pitchFamily="18" charset="0"/>
                <a:cs typeface="Times New Roman" pitchFamily="18" charset="0"/>
              </a:rPr>
              <a:t>PHARMACAL – Pertaining  to  pharmacy or drugs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PHARMACEUTICS – Branch of medical science which  deals with preparation and use of drugs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PHARMACEUTIST – A person having knowledge of  preparing medicines</a:t>
            </a:r>
          </a:p>
          <a:p>
            <a:r>
              <a:rPr lang="en-US" b="1" dirty="0" smtClean="0">
                <a:latin typeface="Times New Roman" pitchFamily="18" charset="0"/>
                <a:cs typeface="Times New Roman" pitchFamily="18" charset="0"/>
              </a:rPr>
              <a:t>PHARMACO-CHEMISTRY – Branch of pharmacology dealing with chemical composition of drugs</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fontScale="85000" lnSpcReduction="10000"/>
          </a:bodyPr>
          <a:lstStyle/>
          <a:p>
            <a:endParaRPr lang="en-US" dirty="0" smtClean="0"/>
          </a:p>
          <a:p>
            <a:r>
              <a:rPr lang="en-US" dirty="0" smtClean="0">
                <a:solidFill>
                  <a:srgbClr val="C00000"/>
                </a:solidFill>
              </a:rPr>
              <a:t>SYNONYM</a:t>
            </a:r>
            <a:r>
              <a:rPr lang="en-US" dirty="0" smtClean="0"/>
              <a:t> –A regional name rejected due to misuse or difference in taxonomic </a:t>
            </a:r>
            <a:r>
              <a:rPr lang="en-US" dirty="0" err="1" smtClean="0"/>
              <a:t>judgement</a:t>
            </a:r>
            <a:r>
              <a:rPr lang="en-US" dirty="0" smtClean="0"/>
              <a:t>. 2 or more names given to same plant</a:t>
            </a:r>
          </a:p>
          <a:p>
            <a:endParaRPr lang="en-US" dirty="0" smtClean="0"/>
          </a:p>
          <a:p>
            <a:r>
              <a:rPr lang="en-US" dirty="0" err="1" smtClean="0"/>
              <a:t>Coffea</a:t>
            </a:r>
            <a:r>
              <a:rPr lang="en-US" dirty="0" smtClean="0"/>
              <a:t> </a:t>
            </a:r>
            <a:r>
              <a:rPr lang="en-US" dirty="0" err="1" smtClean="0"/>
              <a:t>cruda</a:t>
            </a:r>
            <a:r>
              <a:rPr lang="en-US" dirty="0" smtClean="0"/>
              <a:t> – </a:t>
            </a:r>
            <a:r>
              <a:rPr lang="en-US" dirty="0" err="1" smtClean="0"/>
              <a:t>Coffea</a:t>
            </a:r>
            <a:r>
              <a:rPr lang="en-US" dirty="0" smtClean="0"/>
              <a:t> </a:t>
            </a:r>
            <a:r>
              <a:rPr lang="en-US" dirty="0" err="1" smtClean="0"/>
              <a:t>cruda</a:t>
            </a:r>
            <a:r>
              <a:rPr lang="en-US" dirty="0" smtClean="0"/>
              <a:t>( </a:t>
            </a:r>
            <a:r>
              <a:rPr lang="en-US" dirty="0" err="1" smtClean="0"/>
              <a:t>coffee,Café,kaffee</a:t>
            </a:r>
            <a:r>
              <a:rPr lang="en-US" dirty="0" smtClean="0"/>
              <a:t>), Malabar nut for </a:t>
            </a:r>
            <a:r>
              <a:rPr lang="en-US" dirty="0" err="1" smtClean="0"/>
              <a:t>Justicia</a:t>
            </a:r>
            <a:r>
              <a:rPr lang="en-US" dirty="0" smtClean="0"/>
              <a:t>  </a:t>
            </a:r>
            <a:r>
              <a:rPr lang="en-US" dirty="0" err="1" smtClean="0"/>
              <a:t>adathoda</a:t>
            </a:r>
            <a:r>
              <a:rPr lang="en-US" dirty="0" smtClean="0"/>
              <a:t>, Devil tree or </a:t>
            </a:r>
            <a:r>
              <a:rPr lang="en-US" dirty="0" err="1" smtClean="0"/>
              <a:t>Dita</a:t>
            </a:r>
            <a:r>
              <a:rPr lang="en-US" dirty="0" smtClean="0"/>
              <a:t> bark for  </a:t>
            </a:r>
            <a:r>
              <a:rPr lang="en-US" dirty="0" err="1" smtClean="0"/>
              <a:t>Alstonia</a:t>
            </a:r>
            <a:r>
              <a:rPr lang="en-US" dirty="0" smtClean="0"/>
              <a:t>  </a:t>
            </a:r>
            <a:r>
              <a:rPr lang="en-US" dirty="0" err="1" smtClean="0"/>
              <a:t>scholaris</a:t>
            </a:r>
            <a:endParaRPr lang="en-US" dirty="0" smtClean="0"/>
          </a:p>
          <a:p>
            <a:pPr>
              <a:buNone/>
            </a:pPr>
            <a:r>
              <a:rPr lang="en-US" dirty="0" smtClean="0"/>
              <a:t>                      </a:t>
            </a:r>
          </a:p>
          <a:p>
            <a:pPr>
              <a:buNone/>
            </a:pPr>
            <a:r>
              <a:rPr lang="en-US" dirty="0" smtClean="0"/>
              <a:t>  </a:t>
            </a:r>
            <a:r>
              <a:rPr lang="en-US" dirty="0" smtClean="0">
                <a:solidFill>
                  <a:srgbClr val="C00000"/>
                </a:solidFill>
              </a:rPr>
              <a:t>COMMON NAME </a:t>
            </a:r>
            <a:r>
              <a:rPr lang="en-US" dirty="0" smtClean="0"/>
              <a:t>– The name in which a plant is known among lay men or common people. Are made up of words from native language of the country. </a:t>
            </a:r>
          </a:p>
          <a:p>
            <a:pPr>
              <a:buNone/>
            </a:pPr>
            <a:r>
              <a:rPr lang="en-US" dirty="0" smtClean="0"/>
              <a:t> </a:t>
            </a:r>
          </a:p>
          <a:p>
            <a:pPr>
              <a:buNone/>
            </a:pPr>
            <a:r>
              <a:rPr lang="en-US" dirty="0" smtClean="0"/>
              <a:t> </a:t>
            </a:r>
            <a:r>
              <a:rPr lang="en-US" dirty="0" err="1" smtClean="0"/>
              <a:t>eg</a:t>
            </a:r>
            <a:r>
              <a:rPr lang="en-US" dirty="0" smtClean="0"/>
              <a:t> – </a:t>
            </a:r>
            <a:r>
              <a:rPr lang="en-US" dirty="0" err="1" smtClean="0"/>
              <a:t>Thulasi</a:t>
            </a:r>
            <a:r>
              <a:rPr lang="en-US" dirty="0" smtClean="0"/>
              <a:t> for  </a:t>
            </a:r>
            <a:r>
              <a:rPr lang="en-US" dirty="0" err="1" smtClean="0"/>
              <a:t>Ocimum</a:t>
            </a:r>
            <a:r>
              <a:rPr lang="en-US" dirty="0" smtClean="0"/>
              <a:t> sanctum, chilly  for capsicum </a:t>
            </a:r>
            <a:r>
              <a:rPr lang="en-US" dirty="0" err="1" smtClean="0"/>
              <a:t>anuum</a:t>
            </a:r>
            <a:r>
              <a:rPr lang="en-US" dirty="0" smtClean="0"/>
              <a:t>, </a:t>
            </a:r>
            <a:r>
              <a:rPr lang="en-US" dirty="0" err="1" smtClean="0"/>
              <a:t>Ulli</a:t>
            </a:r>
            <a:r>
              <a:rPr lang="en-US" dirty="0" smtClean="0"/>
              <a:t> for </a:t>
            </a:r>
            <a:r>
              <a:rPr lang="en-US" dirty="0" err="1" smtClean="0"/>
              <a:t>Allium</a:t>
            </a:r>
            <a:r>
              <a:rPr lang="en-US" dirty="0" smtClean="0"/>
              <a:t> </a:t>
            </a:r>
            <a:r>
              <a:rPr lang="en-US" dirty="0" err="1" smtClean="0"/>
              <a:t>cepa</a:t>
            </a:r>
            <a:r>
              <a:rPr lang="en-US" dirty="0" smtClean="0"/>
              <a:t>, </a:t>
            </a:r>
            <a:r>
              <a:rPr lang="en-US" dirty="0" err="1" smtClean="0"/>
              <a:t>Veluthulli</a:t>
            </a:r>
            <a:r>
              <a:rPr lang="en-US" dirty="0" smtClean="0"/>
              <a:t>(M) and </a:t>
            </a:r>
            <a:r>
              <a:rPr lang="en-US" dirty="0" err="1" smtClean="0"/>
              <a:t>Vellaipundu</a:t>
            </a:r>
            <a:r>
              <a:rPr lang="en-US" dirty="0" smtClean="0"/>
              <a:t>(T) for </a:t>
            </a:r>
            <a:r>
              <a:rPr lang="en-US" dirty="0" err="1" smtClean="0"/>
              <a:t>Allium</a:t>
            </a:r>
            <a:r>
              <a:rPr lang="en-US" dirty="0" smtClean="0"/>
              <a:t> </a:t>
            </a:r>
            <a:r>
              <a:rPr lang="en-US" dirty="0" err="1" smtClean="0"/>
              <a:t>sativum</a:t>
            </a:r>
            <a:r>
              <a:rPr lang="en-US" dirty="0" smtClean="0"/>
              <a:t>(garlic)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r>
              <a:rPr lang="en-US" dirty="0" smtClean="0"/>
              <a:t>Consists of two parts</a:t>
            </a:r>
          </a:p>
          <a:p>
            <a:pPr marL="624078" indent="-514350"/>
            <a:r>
              <a:rPr lang="en-US" dirty="0" smtClean="0"/>
              <a:t>First part – </a:t>
            </a:r>
            <a:r>
              <a:rPr lang="en-US" dirty="0" smtClean="0">
                <a:solidFill>
                  <a:srgbClr val="C00000"/>
                </a:solidFill>
              </a:rPr>
              <a:t>GENERIC NAME</a:t>
            </a:r>
          </a:p>
          <a:p>
            <a:pPr marL="624078" indent="-514350"/>
            <a:r>
              <a:rPr lang="en-US" dirty="0" smtClean="0"/>
              <a:t>Second part – </a:t>
            </a:r>
            <a:r>
              <a:rPr lang="en-US" dirty="0" smtClean="0">
                <a:solidFill>
                  <a:srgbClr val="C00000"/>
                </a:solidFill>
              </a:rPr>
              <a:t>SPECIES NAME</a:t>
            </a:r>
          </a:p>
          <a:p>
            <a:pPr marL="624078" indent="-514350"/>
            <a:r>
              <a:rPr lang="en-US" dirty="0" err="1" smtClean="0"/>
              <a:t>Apis</a:t>
            </a:r>
            <a:r>
              <a:rPr lang="en-US" dirty="0" smtClean="0"/>
              <a:t> </a:t>
            </a:r>
            <a:r>
              <a:rPr lang="en-US" dirty="0" err="1" smtClean="0"/>
              <a:t>mellifica</a:t>
            </a:r>
            <a:r>
              <a:rPr lang="en-US" dirty="0" smtClean="0"/>
              <a:t> for Honey bee</a:t>
            </a:r>
          </a:p>
          <a:p>
            <a:pPr marL="624078" indent="-514350"/>
            <a:r>
              <a:rPr lang="en-US" dirty="0" err="1" smtClean="0"/>
              <a:t>Ocimum</a:t>
            </a:r>
            <a:r>
              <a:rPr lang="en-US" dirty="0" smtClean="0"/>
              <a:t> sanctum for </a:t>
            </a:r>
            <a:r>
              <a:rPr lang="en-US" dirty="0" err="1" smtClean="0"/>
              <a:t>thulsi</a:t>
            </a:r>
            <a:endParaRPr lang="en-US" dirty="0" smtClean="0"/>
          </a:p>
          <a:p>
            <a:pPr marL="624078" indent="-514350"/>
            <a:r>
              <a:rPr lang="en-US" dirty="0" smtClean="0"/>
              <a:t>The system of giving animals or plants a name consisting of two parts is called </a:t>
            </a:r>
            <a:r>
              <a:rPr lang="en-US" dirty="0" smtClean="0">
                <a:solidFill>
                  <a:srgbClr val="C00000"/>
                </a:solidFill>
              </a:rPr>
              <a:t>Binomial system of </a:t>
            </a:r>
            <a:r>
              <a:rPr lang="en-US" dirty="0" err="1" smtClean="0">
                <a:solidFill>
                  <a:srgbClr val="C00000"/>
                </a:solidFill>
              </a:rPr>
              <a:t>nomencalture</a:t>
            </a:r>
            <a:r>
              <a:rPr lang="en-US" dirty="0" smtClean="0">
                <a:solidFill>
                  <a:srgbClr val="C00000"/>
                </a:solidFill>
              </a:rPr>
              <a:t> </a:t>
            </a:r>
            <a:r>
              <a:rPr lang="en-US" dirty="0" smtClean="0"/>
              <a:t>and is introduced by </a:t>
            </a:r>
            <a:r>
              <a:rPr lang="en-US" dirty="0" smtClean="0">
                <a:solidFill>
                  <a:srgbClr val="C00000"/>
                </a:solidFill>
              </a:rPr>
              <a:t>Linnaeus.</a:t>
            </a:r>
            <a:endParaRPr lang="en-US" dirty="0">
              <a:solidFill>
                <a:srgbClr val="C00000"/>
              </a:solidFill>
            </a:endParaRPr>
          </a:p>
        </p:txBody>
      </p:sp>
      <p:sp>
        <p:nvSpPr>
          <p:cNvPr id="3" name="Title 2"/>
          <p:cNvSpPr>
            <a:spLocks noGrp="1"/>
          </p:cNvSpPr>
          <p:nvPr>
            <p:ph type="title"/>
          </p:nvPr>
        </p:nvSpPr>
        <p:spPr/>
        <p:txBody>
          <a:bodyPr>
            <a:normAutofit fontScale="90000"/>
          </a:bodyPr>
          <a:lstStyle/>
          <a:p>
            <a:pPr algn="ctr"/>
            <a:r>
              <a:rPr lang="en-US" dirty="0" smtClean="0"/>
              <a:t>Scientific name( Botanical Name)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NOSODES – Homoeopathic medicine prepared from diseased tissue and disease causing organism</a:t>
            </a:r>
          </a:p>
          <a:p>
            <a:pPr>
              <a:buNone/>
            </a:pPr>
            <a:r>
              <a:rPr lang="en-US" dirty="0" smtClean="0"/>
              <a:t>SARCODES – Homoeopathic medicine prepared from healthy tissue</a:t>
            </a:r>
          </a:p>
          <a:p>
            <a:pPr>
              <a:buNone/>
            </a:pPr>
            <a:r>
              <a:rPr lang="en-US" dirty="0" smtClean="0"/>
              <a:t>IMPONDERABILIA – Medicines prepared from immaterial dynamic energies.eg – sun’s rays</a:t>
            </a:r>
          </a:p>
          <a:p>
            <a:pPr>
              <a:buNone/>
            </a:pPr>
            <a:r>
              <a:rPr lang="en-US" dirty="0" smtClean="0"/>
              <a:t>TAUTOLOGY – Medicine prepared from allopathic medicines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cs typeface="Times New Roman" pitchFamily="18" charset="0"/>
              </a:rPr>
              <a:t>PHARMACO-GENETICS – Study of  genetic variations produced in man and organisms in response to drugs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PHARMACOGRAPHY – A treatise on or description of drugs</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PHARMACOLOGIST – A person having knowledge of drugs, their sources, appearance, chemistry and  action</a:t>
            </a:r>
            <a:endParaRPr lang="en-IN"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322</TotalTime>
  <Words>1317</Words>
  <Application>Microsoft Office PowerPoint</Application>
  <PresentationFormat>On-screen Show (4:3)</PresentationFormat>
  <Paragraphs>120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DEFINITIONS OF PHARMACEUTICAL TERMS</vt:lpstr>
      <vt:lpstr>HOMOEOPATHIC  PHARMACY MAY BE DEFINED AS THE ART  AND SCIENCE OF IDENTIFYING,COLLECTING,PREPARING,PRESERVING,EVALUATING,STANDARDISING AND DISPENSING OF HOMOEOPATHIC MEDICINES. IT ALSO EMBRACES THE LEGAL AND PROFESSIONAL  ASPECTS AND REGULATION  OF PROPER  DISTRIBUTION  OF MEDICINES</vt:lpstr>
      <vt:lpstr>PHARMACIST</vt:lpstr>
      <vt:lpstr>PHARMACOPOEIA</vt:lpstr>
      <vt:lpstr>Slide 5</vt:lpstr>
      <vt:lpstr>Slide 6</vt:lpstr>
      <vt:lpstr>Scientific name( Botanical Name)</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NEW</dc:creator>
  <cp:lastModifiedBy>Windows</cp:lastModifiedBy>
  <cp:revision>53</cp:revision>
  <dcterms:created xsi:type="dcterms:W3CDTF">2016-11-24T03:44:45Z</dcterms:created>
  <dcterms:modified xsi:type="dcterms:W3CDTF">2019-10-28T08:58:50Z</dcterms:modified>
</cp:coreProperties>
</file>