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82" r:id="rId19"/>
    <p:sldId id="283" r:id="rId20"/>
    <p:sldId id="284" r:id="rId21"/>
    <p:sldId id="272" r:id="rId22"/>
    <p:sldId id="273" r:id="rId23"/>
    <p:sldId id="274"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BB3437F-D816-45A4-9DB1-BED4F5DA9BED}" type="datetimeFigureOut">
              <a:rPr lang="en-IN" smtClean="0"/>
              <a:t>08-01-2021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410102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B3437F-D816-45A4-9DB1-BED4F5DA9BED}" type="datetimeFigureOut">
              <a:rPr lang="en-IN" smtClean="0"/>
              <a:t>08-01-2021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199066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B3437F-D816-45A4-9DB1-BED4F5DA9BED}" type="datetimeFigureOut">
              <a:rPr lang="en-IN" smtClean="0"/>
              <a:t>08-01-2021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248727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B3437F-D816-45A4-9DB1-BED4F5DA9BED}" type="datetimeFigureOut">
              <a:rPr lang="en-IN" smtClean="0"/>
              <a:t>08-01-2021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110307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B3437F-D816-45A4-9DB1-BED4F5DA9BED}" type="datetimeFigureOut">
              <a:rPr lang="en-IN" smtClean="0"/>
              <a:t>08-01-2021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458258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BB3437F-D816-45A4-9DB1-BED4F5DA9BED}" type="datetimeFigureOut">
              <a:rPr lang="en-IN" smtClean="0"/>
              <a:t>08-01-2021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397745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BB3437F-D816-45A4-9DB1-BED4F5DA9BED}" type="datetimeFigureOut">
              <a:rPr lang="en-IN" smtClean="0"/>
              <a:t>08-01-2021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264681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BB3437F-D816-45A4-9DB1-BED4F5DA9BED}" type="datetimeFigureOut">
              <a:rPr lang="en-IN" smtClean="0"/>
              <a:t>08-01-2021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934436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3437F-D816-45A4-9DB1-BED4F5DA9BED}" type="datetimeFigureOut">
              <a:rPr lang="en-IN" smtClean="0"/>
              <a:t>08-01-2021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171765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3437F-D816-45A4-9DB1-BED4F5DA9BED}" type="datetimeFigureOut">
              <a:rPr lang="en-IN" smtClean="0"/>
              <a:t>08-01-2021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81724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3437F-D816-45A4-9DB1-BED4F5DA9BED}" type="datetimeFigureOut">
              <a:rPr lang="en-IN" smtClean="0"/>
              <a:t>08-01-2021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24D453-4ADC-4E76-B18F-040654AE6153}" type="slidenum">
              <a:rPr lang="en-IN" smtClean="0"/>
              <a:t>‹#›</a:t>
            </a:fld>
            <a:endParaRPr lang="en-IN"/>
          </a:p>
        </p:txBody>
      </p:sp>
    </p:spTree>
    <p:extLst>
      <p:ext uri="{BB962C8B-B14F-4D97-AF65-F5344CB8AC3E}">
        <p14:creationId xmlns:p14="http://schemas.microsoft.com/office/powerpoint/2010/main" val="146207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3437F-D816-45A4-9DB1-BED4F5DA9BED}" type="datetimeFigureOut">
              <a:rPr lang="en-IN" smtClean="0"/>
              <a:t>08-01-2021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4D453-4ADC-4E76-B18F-040654AE6153}" type="slidenum">
              <a:rPr lang="en-IN" smtClean="0"/>
              <a:t>‹#›</a:t>
            </a:fld>
            <a:endParaRPr lang="en-IN"/>
          </a:p>
        </p:txBody>
      </p:sp>
    </p:spTree>
    <p:extLst>
      <p:ext uri="{BB962C8B-B14F-4D97-AF65-F5344CB8AC3E}">
        <p14:creationId xmlns:p14="http://schemas.microsoft.com/office/powerpoint/2010/main" val="27917807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52056" y="2397371"/>
            <a:ext cx="4966952" cy="1311744"/>
          </a:xfrm>
        </p:spPr>
        <p:txBody>
          <a:bodyPr/>
          <a:lstStyle/>
          <a:p>
            <a:r>
              <a:rPr lang="en-IN" b="1" dirty="0">
                <a:solidFill>
                  <a:srgbClr val="0070C0"/>
                </a:solidFill>
                <a:latin typeface="Rockwell" panose="02060603020205020403" pitchFamily="18" charset="0"/>
              </a:rPr>
              <a:t>DENGUE</a:t>
            </a:r>
          </a:p>
        </p:txBody>
      </p:sp>
      <p:sp>
        <p:nvSpPr>
          <p:cNvPr id="3" name="Subtitle 2"/>
          <p:cNvSpPr>
            <a:spLocks noGrp="1"/>
          </p:cNvSpPr>
          <p:nvPr>
            <p:ph type="subTitle" idx="1"/>
          </p:nvPr>
        </p:nvSpPr>
        <p:spPr>
          <a:xfrm>
            <a:off x="5061397" y="4954320"/>
            <a:ext cx="6508123" cy="1137387"/>
          </a:xfrm>
        </p:spPr>
        <p:txBody>
          <a:bodyPr>
            <a:normAutofit/>
          </a:bodyPr>
          <a:lstStyle/>
          <a:p>
            <a:pPr>
              <a:lnSpc>
                <a:spcPct val="100000"/>
              </a:lnSpc>
            </a:pPr>
            <a:r>
              <a:rPr lang="en-IN" b="1" dirty="0" smtClean="0">
                <a:solidFill>
                  <a:srgbClr val="00B050"/>
                </a:solidFill>
                <a:latin typeface="Rockwell" panose="02060603020205020403" pitchFamily="18" charset="0"/>
              </a:rPr>
              <a:t>Dr. </a:t>
            </a:r>
            <a:r>
              <a:rPr lang="en-IN" b="1" dirty="0" err="1" smtClean="0">
                <a:solidFill>
                  <a:srgbClr val="00B050"/>
                </a:solidFill>
                <a:latin typeface="Rockwell" panose="02060603020205020403" pitchFamily="18" charset="0"/>
              </a:rPr>
              <a:t>Arun</a:t>
            </a:r>
            <a:r>
              <a:rPr lang="en-IN" b="1" dirty="0" smtClean="0">
                <a:solidFill>
                  <a:srgbClr val="00B050"/>
                </a:solidFill>
                <a:latin typeface="Rockwell" panose="02060603020205020403" pitchFamily="18" charset="0"/>
              </a:rPr>
              <a:t> R Nair</a:t>
            </a:r>
          </a:p>
          <a:p>
            <a:pPr>
              <a:lnSpc>
                <a:spcPct val="100000"/>
              </a:lnSpc>
            </a:pPr>
            <a:r>
              <a:rPr lang="en-IN" b="1" dirty="0" smtClean="0">
                <a:solidFill>
                  <a:srgbClr val="00B050"/>
                </a:solidFill>
                <a:latin typeface="Rockwell" panose="02060603020205020403" pitchFamily="18" charset="0"/>
              </a:rPr>
              <a:t>Assistant Professor, Dept. of PM</a:t>
            </a:r>
            <a:endParaRPr lang="en-IN" b="1" dirty="0">
              <a:solidFill>
                <a:srgbClr val="00B050"/>
              </a:solidFill>
              <a:latin typeface="Rockwell" panose="02060603020205020403" pitchFamily="18" charset="0"/>
            </a:endParaRPr>
          </a:p>
        </p:txBody>
      </p:sp>
      <p:pic>
        <p:nvPicPr>
          <p:cNvPr id="4" name="Picture 3"/>
          <p:cNvPicPr>
            <a:picLocks noChangeAspect="1"/>
          </p:cNvPicPr>
          <p:nvPr/>
        </p:nvPicPr>
        <p:blipFill>
          <a:blip r:embed="rId2">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0"/>
            <a:ext cx="3400022" cy="2746515"/>
          </a:xfrm>
          <a:prstGeom prst="rect">
            <a:avLst/>
          </a:prstGeom>
        </p:spPr>
      </p:pic>
    </p:spTree>
    <p:extLst>
      <p:ext uri="{BB962C8B-B14F-4D97-AF65-F5344CB8AC3E}">
        <p14:creationId xmlns:p14="http://schemas.microsoft.com/office/powerpoint/2010/main" val="85411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01848" cy="6555641"/>
          </a:xfrm>
          <a:prstGeom prst="rect">
            <a:avLst/>
          </a:prstGeom>
        </p:spPr>
        <p:txBody>
          <a:bodyPr wrap="square">
            <a:spAutoFit/>
          </a:bodyPr>
          <a:lstStyle/>
          <a:p>
            <a:pPr marL="457200" indent="-457200" algn="just">
              <a:buFont typeface="Wingdings" panose="05000000000000000000" pitchFamily="2" charset="2"/>
              <a:buChar char="Ø"/>
            </a:pPr>
            <a:r>
              <a:rPr lang="en-IN" sz="2990" b="0" i="0" u="none" strike="noStrike" baseline="0" dirty="0" smtClean="0">
                <a:solidFill>
                  <a:srgbClr val="0070C0"/>
                </a:solidFill>
                <a:latin typeface="Rockwell" panose="02060603020205020403" pitchFamily="18" charset="0"/>
              </a:rPr>
              <a:t>The fever is usually cleared by day 8. </a:t>
            </a:r>
          </a:p>
          <a:p>
            <a:pPr marL="457200" indent="-457200" algn="just">
              <a:buFont typeface="Wingdings" panose="05000000000000000000" pitchFamily="2" charset="2"/>
              <a:buChar char="Ø"/>
            </a:pPr>
            <a:r>
              <a:rPr lang="en-IN" sz="2990" b="0" i="0" u="none" strike="noStrike" baseline="0" dirty="0" smtClean="0">
                <a:solidFill>
                  <a:srgbClr val="0070C0"/>
                </a:solidFill>
                <a:latin typeface="Rockwell" panose="02060603020205020403" pitchFamily="18" charset="0"/>
              </a:rPr>
              <a:t>There</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may be </a:t>
            </a:r>
            <a:r>
              <a:rPr lang="en-IN" sz="2990" b="0" i="0" u="none" strike="noStrike" baseline="0" dirty="0" err="1" smtClean="0">
                <a:solidFill>
                  <a:srgbClr val="0070C0"/>
                </a:solidFill>
                <a:latin typeface="Rockwell" panose="02060603020205020403" pitchFamily="18" charset="0"/>
              </a:rPr>
              <a:t>conjunctival</a:t>
            </a:r>
            <a:r>
              <a:rPr lang="en-IN" sz="2990" b="0" i="0" u="none" strike="noStrike" baseline="0" dirty="0" smtClean="0">
                <a:solidFill>
                  <a:srgbClr val="0070C0"/>
                </a:solidFill>
                <a:latin typeface="Rockwell" panose="02060603020205020403" pitchFamily="18" charset="0"/>
              </a:rPr>
              <a:t> redness, particularly with serotype 1.</a:t>
            </a:r>
          </a:p>
          <a:p>
            <a:pPr marL="457200" indent="-457200" algn="just">
              <a:buFont typeface="Wingdings" panose="05000000000000000000" pitchFamily="2" charset="2"/>
              <a:buChar char="Ø"/>
            </a:pPr>
            <a:r>
              <a:rPr lang="en-IN" sz="2990" b="0" i="0" u="none" strike="noStrike" baseline="0" dirty="0" smtClean="0">
                <a:solidFill>
                  <a:srgbClr val="0070C0"/>
                </a:solidFill>
                <a:latin typeface="Rockwell" panose="02060603020205020403" pitchFamily="18" charset="0"/>
              </a:rPr>
              <a:t>Initially, the skin appears flushed or blotched, but 3–4 days</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after the </a:t>
            </a:r>
            <a:r>
              <a:rPr lang="en-IN" sz="2990" b="0" i="0" u="none" strike="noStrike" baseline="0" dirty="0" err="1" smtClean="0">
                <a:solidFill>
                  <a:srgbClr val="0070C0"/>
                </a:solidFill>
                <a:latin typeface="Rockwell" panose="02060603020205020403" pitchFamily="18" charset="0"/>
              </a:rPr>
              <a:t>lysis</a:t>
            </a:r>
            <a:r>
              <a:rPr lang="en-IN" sz="2990" b="0" i="0" u="none" strike="noStrike" baseline="0" dirty="0" smtClean="0">
                <a:solidFill>
                  <a:srgbClr val="0070C0"/>
                </a:solidFill>
                <a:latin typeface="Rockwell" panose="02060603020205020403" pitchFamily="18" charset="0"/>
              </a:rPr>
              <a:t> of the fever, a </a:t>
            </a:r>
            <a:r>
              <a:rPr lang="en-IN" sz="2990" b="0" i="0" u="none" strike="noStrike" baseline="0" dirty="0" err="1" smtClean="0">
                <a:solidFill>
                  <a:srgbClr val="0070C0"/>
                </a:solidFill>
                <a:latin typeface="Rockwell" panose="02060603020205020403" pitchFamily="18" charset="0"/>
              </a:rPr>
              <a:t>maculopapular</a:t>
            </a:r>
            <a:r>
              <a:rPr lang="en-IN" sz="2990" b="0" i="0" u="none" strike="noStrike" baseline="0" dirty="0" smtClean="0">
                <a:solidFill>
                  <a:srgbClr val="0070C0"/>
                </a:solidFill>
                <a:latin typeface="Rockwell" panose="02060603020205020403" pitchFamily="18" charset="0"/>
              </a:rPr>
              <a:t> rash, which</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spares palms and soles, appears in over 50% of cases. </a:t>
            </a:r>
          </a:p>
          <a:p>
            <a:pPr marL="457200" indent="-457200" algn="just">
              <a:buFont typeface="Wingdings" panose="05000000000000000000" pitchFamily="2" charset="2"/>
              <a:buChar char="Ø"/>
            </a:pPr>
            <a:r>
              <a:rPr lang="en-IN" sz="2990" b="0" i="0" u="none" strike="noStrike" baseline="0" dirty="0" smtClean="0">
                <a:solidFill>
                  <a:srgbClr val="0070C0"/>
                </a:solidFill>
                <a:latin typeface="Rockwell" panose="02060603020205020403" pitchFamily="18" charset="0"/>
              </a:rPr>
              <a:t>As the</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rash fades, localized clusters of </a:t>
            </a:r>
            <a:r>
              <a:rPr lang="en-IN" sz="2990" b="0" i="0" u="none" strike="noStrike" baseline="0" dirty="0" err="1" smtClean="0">
                <a:solidFill>
                  <a:srgbClr val="0070C0"/>
                </a:solidFill>
                <a:latin typeface="Rockwell" panose="02060603020205020403" pitchFamily="18" charset="0"/>
              </a:rPr>
              <a:t>petechiae</a:t>
            </a:r>
            <a:r>
              <a:rPr lang="en-IN" sz="2990" b="0" i="0" u="none" strike="noStrike" baseline="0" dirty="0" smtClean="0">
                <a:solidFill>
                  <a:srgbClr val="0070C0"/>
                </a:solidFill>
                <a:latin typeface="Rockwell" panose="02060603020205020403" pitchFamily="18" charset="0"/>
              </a:rPr>
              <a:t> on the extensor</a:t>
            </a:r>
          </a:p>
          <a:p>
            <a:pPr marL="457200" indent="-457200" algn="just">
              <a:buFont typeface="Wingdings" panose="05000000000000000000" pitchFamily="2" charset="2"/>
              <a:buChar char="Ø"/>
            </a:pPr>
            <a:r>
              <a:rPr lang="en-IN" sz="2990" b="0" i="0" u="none" strike="noStrike" baseline="0" dirty="0" smtClean="0">
                <a:solidFill>
                  <a:srgbClr val="0070C0"/>
                </a:solidFill>
                <a:latin typeface="Rockwell" panose="02060603020205020403" pitchFamily="18" charset="0"/>
              </a:rPr>
              <a:t>surface of the limbs become apparent. </a:t>
            </a:r>
          </a:p>
          <a:p>
            <a:pPr marL="457200" indent="-457200" algn="just">
              <a:buFont typeface="Wingdings" panose="05000000000000000000" pitchFamily="2" charset="2"/>
              <a:buChar char="Ø"/>
            </a:pPr>
            <a:r>
              <a:rPr lang="en-IN" sz="2990" b="0" i="0" u="none" strike="noStrike" baseline="0" dirty="0" smtClean="0">
                <a:solidFill>
                  <a:srgbClr val="0070C0"/>
                </a:solidFill>
                <a:latin typeface="Rockwell" panose="02060603020205020403" pitchFamily="18" charset="0"/>
              </a:rPr>
              <a:t>Up to 25% may manifest</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signs of cardiac involvement. </a:t>
            </a:r>
          </a:p>
          <a:p>
            <a:pPr marL="457200" indent="-457200" algn="just">
              <a:buFont typeface="Wingdings" panose="05000000000000000000" pitchFamily="2" charset="2"/>
              <a:buChar char="Ø"/>
            </a:pPr>
            <a:r>
              <a:rPr lang="en-IN" sz="2990" b="0" i="0" u="none" strike="noStrike" baseline="0" dirty="0" err="1" smtClean="0">
                <a:solidFill>
                  <a:srgbClr val="0070C0"/>
                </a:solidFill>
                <a:latin typeface="Rockwell" panose="02060603020205020403" pitchFamily="18" charset="0"/>
              </a:rPr>
              <a:t>Arthralgias</a:t>
            </a:r>
            <a:r>
              <a:rPr lang="en-IN" sz="2990" b="0" i="0" u="none" strike="noStrike" baseline="0" dirty="0" smtClean="0">
                <a:solidFill>
                  <a:srgbClr val="0070C0"/>
                </a:solidFill>
                <a:latin typeface="Rockwell" panose="02060603020205020403" pitchFamily="18" charset="0"/>
              </a:rPr>
              <a:t> are commonly</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seen among serotype 2 cases. </a:t>
            </a:r>
          </a:p>
          <a:p>
            <a:pPr marL="457200" indent="-457200" algn="just">
              <a:buFont typeface="Wingdings" panose="05000000000000000000" pitchFamily="2" charset="2"/>
              <a:buChar char="Ø"/>
            </a:pPr>
            <a:r>
              <a:rPr lang="en-IN" sz="2990" b="0" i="0" u="none" strike="noStrike" baseline="0" dirty="0" smtClean="0">
                <a:solidFill>
                  <a:srgbClr val="0070C0"/>
                </a:solidFill>
                <a:latin typeface="Rockwell" panose="02060603020205020403" pitchFamily="18" charset="0"/>
              </a:rPr>
              <a:t>Hepatitis frequently complicates</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dengue fever with acute fulminant hepatitis in up to 5%.</a:t>
            </a:r>
          </a:p>
          <a:p>
            <a:pPr marL="457200" indent="-457200" algn="just">
              <a:buFont typeface="Wingdings" panose="05000000000000000000" pitchFamily="2" charset="2"/>
              <a:buChar char="Ø"/>
            </a:pPr>
            <a:r>
              <a:rPr lang="en-IN" sz="2990" b="0" i="0" u="none" strike="noStrike" baseline="0" dirty="0" smtClean="0">
                <a:solidFill>
                  <a:srgbClr val="0070C0"/>
                </a:solidFill>
                <a:latin typeface="Rockwell" panose="02060603020205020403" pitchFamily="18" charset="0"/>
              </a:rPr>
              <a:t>Severe dengue, often with </a:t>
            </a:r>
            <a:r>
              <a:rPr lang="en-IN" sz="2990" b="0" i="0" u="none" strike="noStrike" baseline="0" dirty="0" err="1" smtClean="0">
                <a:solidFill>
                  <a:srgbClr val="0070C0"/>
                </a:solidFill>
                <a:latin typeface="Rockwell" panose="02060603020205020403" pitchFamily="18" charset="0"/>
              </a:rPr>
              <a:t>hemorrhage</a:t>
            </a:r>
            <a:r>
              <a:rPr lang="en-IN" sz="2990" b="0" i="0" u="none" strike="noStrike" baseline="0" dirty="0" smtClean="0">
                <a:solidFill>
                  <a:srgbClr val="0070C0"/>
                </a:solidFill>
                <a:latin typeface="Rockwell" panose="02060603020205020403" pitchFamily="18" charset="0"/>
              </a:rPr>
              <a:t>, usually affects</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children living in endemic areas and is most likely to occur</a:t>
            </a:r>
            <a:r>
              <a:rPr lang="en-IN" sz="2990" b="0" i="0" u="none" strike="noStrike" dirty="0" smtClean="0">
                <a:solidFill>
                  <a:srgbClr val="0070C0"/>
                </a:solidFill>
                <a:latin typeface="Rockwell" panose="02060603020205020403" pitchFamily="18" charset="0"/>
              </a:rPr>
              <a:t> </a:t>
            </a:r>
            <a:r>
              <a:rPr lang="en-IN" sz="2990" b="0" i="0" u="none" strike="noStrike" baseline="0" dirty="0" smtClean="0">
                <a:solidFill>
                  <a:srgbClr val="0070C0"/>
                </a:solidFill>
                <a:latin typeface="Rockwell" panose="02060603020205020403" pitchFamily="18" charset="0"/>
              </a:rPr>
              <a:t>in secondary infections and in infections with serotype 2. </a:t>
            </a:r>
            <a:endParaRPr lang="en-IN" sz="2990" dirty="0">
              <a:solidFill>
                <a:srgbClr val="0070C0"/>
              </a:solidFill>
              <a:latin typeface="Rockwell" panose="02060603020205020403"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3315423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93976"/>
          </a:xfrm>
          <a:prstGeom prst="rect">
            <a:avLst/>
          </a:prstGeom>
        </p:spPr>
        <p:txBody>
          <a:bodyPr wrap="square">
            <a:spAutoFit/>
          </a:bodyPr>
          <a:lstStyle/>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A</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few days into the illness, signs of </a:t>
            </a:r>
            <a:r>
              <a:rPr lang="en-IN" sz="3000" b="0" i="0" u="none" strike="noStrike" baseline="0" dirty="0" err="1" smtClean="0">
                <a:solidFill>
                  <a:srgbClr val="0070C0"/>
                </a:solidFill>
                <a:latin typeface="Rockwell" panose="02060603020205020403" pitchFamily="18" charset="0"/>
              </a:rPr>
              <a:t>hemorrhage</a:t>
            </a:r>
            <a:r>
              <a:rPr lang="en-IN" sz="3000" b="0" i="0" u="none" strike="noStrike" baseline="0" dirty="0" smtClean="0">
                <a:solidFill>
                  <a:srgbClr val="0070C0"/>
                </a:solidFill>
                <a:latin typeface="Rockwell" panose="02060603020205020403" pitchFamily="18" charset="0"/>
              </a:rPr>
              <a:t> such as</a:t>
            </a:r>
            <a:r>
              <a:rPr lang="en-IN" sz="3000" dirty="0">
                <a:solidFill>
                  <a:srgbClr val="0070C0"/>
                </a:solidFill>
                <a:latin typeface="Rockwell" panose="02060603020205020403" pitchFamily="18" charset="0"/>
              </a:rPr>
              <a:t> </a:t>
            </a:r>
            <a:r>
              <a:rPr lang="en-IN" sz="3000" b="0" i="0" u="none" strike="noStrike" baseline="0" dirty="0" err="1" smtClean="0">
                <a:solidFill>
                  <a:srgbClr val="0070C0"/>
                </a:solidFill>
                <a:latin typeface="Rockwell" panose="02060603020205020403" pitchFamily="18" charset="0"/>
              </a:rPr>
              <a:t>ecchymoses</a:t>
            </a:r>
            <a:r>
              <a:rPr lang="en-IN" sz="3000" b="0" i="0" u="none" strike="noStrike" baseline="0" dirty="0" smtClean="0">
                <a:solidFill>
                  <a:srgbClr val="0070C0"/>
                </a:solidFill>
                <a:latin typeface="Rockwell" panose="02060603020205020403" pitchFamily="18" charset="0"/>
              </a:rPr>
              <a:t>,</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gastrointestinal bleeding, and epistaxis appear.</a:t>
            </a:r>
          </a:p>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Symptoms found more often among the dengue </a:t>
            </a:r>
            <a:r>
              <a:rPr lang="en-IN" sz="3000" b="0" i="0" u="none" strike="noStrike" baseline="0" dirty="0" err="1" smtClean="0">
                <a:solidFill>
                  <a:srgbClr val="0070C0"/>
                </a:solidFill>
                <a:latin typeface="Rockwell" panose="02060603020205020403" pitchFamily="18" charset="0"/>
              </a:rPr>
              <a:t>hemorrhagic</a:t>
            </a:r>
            <a:r>
              <a:rPr lang="en-IN" sz="3000" dirty="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fever subset of patients include restlessness, epistaxis,</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and abdominal pain. </a:t>
            </a:r>
          </a:p>
          <a:p>
            <a:pPr marL="457200" indent="-457200" algn="just">
              <a:buFont typeface="Wingdings" panose="05000000000000000000" pitchFamily="2" charset="2"/>
              <a:buChar char="Ø"/>
            </a:pPr>
            <a:r>
              <a:rPr lang="en-IN" sz="3000" b="0" i="0" u="none" strike="noStrike" baseline="0" dirty="0" err="1" smtClean="0">
                <a:solidFill>
                  <a:srgbClr val="0070C0"/>
                </a:solidFill>
                <a:latin typeface="Rockwell" panose="02060603020205020403" pitchFamily="18" charset="0"/>
              </a:rPr>
              <a:t>Gastroenterologic</a:t>
            </a:r>
            <a:r>
              <a:rPr lang="en-IN" sz="3000" b="0" i="0" u="none" strike="noStrike" baseline="0" dirty="0" smtClean="0">
                <a:solidFill>
                  <a:srgbClr val="0070C0"/>
                </a:solidFill>
                <a:latin typeface="Rockwell" panose="02060603020205020403" pitchFamily="18" charset="0"/>
              </a:rPr>
              <a:t> complications,</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including </a:t>
            </a:r>
            <a:r>
              <a:rPr lang="en-IN" sz="3000" b="0" i="0" u="none" strike="noStrike" baseline="0" dirty="0" err="1" smtClean="0">
                <a:solidFill>
                  <a:srgbClr val="0070C0"/>
                </a:solidFill>
                <a:latin typeface="Rockwell" panose="02060603020205020403" pitchFamily="18" charset="0"/>
              </a:rPr>
              <a:t>hemorrhage</a:t>
            </a:r>
            <a:r>
              <a:rPr lang="en-IN" sz="3000" b="0" i="0" u="none" strike="noStrike" baseline="0" dirty="0" smtClean="0">
                <a:solidFill>
                  <a:srgbClr val="0070C0"/>
                </a:solidFill>
                <a:latin typeface="Rockwell" panose="02060603020205020403" pitchFamily="18" charset="0"/>
              </a:rPr>
              <a:t>, tenderness, and ascites, are more</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common with dengue </a:t>
            </a:r>
            <a:r>
              <a:rPr lang="en-IN" sz="3000" b="0" i="0" u="none" strike="noStrike" baseline="0" dirty="0" err="1" smtClean="0">
                <a:solidFill>
                  <a:srgbClr val="0070C0"/>
                </a:solidFill>
                <a:latin typeface="Rockwell" panose="02060603020205020403" pitchFamily="18" charset="0"/>
              </a:rPr>
              <a:t>hemorrhagic</a:t>
            </a:r>
            <a:r>
              <a:rPr lang="en-IN" sz="3000" b="0" i="0" u="none" strike="noStrike" baseline="0" dirty="0" smtClean="0">
                <a:solidFill>
                  <a:srgbClr val="0070C0"/>
                </a:solidFill>
                <a:latin typeface="Rockwell" panose="02060603020205020403" pitchFamily="18" charset="0"/>
              </a:rPr>
              <a:t> fever and often require</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intensive care observation. Severe dengue occurs </a:t>
            </a:r>
            <a:r>
              <a:rPr lang="en-IN" sz="3000" b="0" i="0" u="none" strike="noStrike" baseline="0" dirty="0" err="1" smtClean="0">
                <a:solidFill>
                  <a:srgbClr val="0070C0"/>
                </a:solidFill>
                <a:latin typeface="Rockwell" panose="02060603020205020403" pitchFamily="18" charset="0"/>
              </a:rPr>
              <a:t>morecommonly</a:t>
            </a:r>
            <a:r>
              <a:rPr lang="en-IN" sz="3000" b="0" i="0" u="none" strike="noStrike" baseline="0" dirty="0" smtClean="0">
                <a:solidFill>
                  <a:srgbClr val="0070C0"/>
                </a:solidFill>
                <a:latin typeface="Rockwell" panose="02060603020205020403" pitchFamily="18" charset="0"/>
              </a:rPr>
              <a:t> among HIV-infected persons, although initial</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presentations do not differ by HIV status. </a:t>
            </a:r>
          </a:p>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Severe dengue is</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associated with older age and with other underlying conditions</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including cardiovascular disease, stroke, diabetes,</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respiratory disease, and kidney disease.</a:t>
            </a:r>
            <a:endParaRPr lang="en-IN" sz="3000" dirty="0">
              <a:solidFill>
                <a:srgbClr val="0070C0"/>
              </a:solidFill>
              <a:latin typeface="Rockwell" panose="02060603020205020403"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3553203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835685" cy="6340197"/>
          </a:xfrm>
          <a:prstGeom prst="rect">
            <a:avLst/>
          </a:prstGeom>
        </p:spPr>
        <p:txBody>
          <a:bodyPr wrap="square">
            <a:spAutoFit/>
          </a:bodyPr>
          <a:lstStyle/>
          <a:p>
            <a:pPr marL="457200" indent="-457200" algn="just">
              <a:buFont typeface="Wingdings" panose="05000000000000000000" pitchFamily="2" charset="2"/>
              <a:buChar char="Ø"/>
            </a:pPr>
            <a:r>
              <a:rPr lang="en-IN" sz="2900" b="0" i="0" u="none" strike="noStrike" baseline="0" dirty="0" smtClean="0">
                <a:solidFill>
                  <a:srgbClr val="0070C0"/>
                </a:solidFill>
                <a:latin typeface="Rockwell" panose="02060603020205020403" pitchFamily="18" charset="0"/>
              </a:rPr>
              <a:t>A subset of patients (more often girls than boys) often</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with secondary infection, may progress to severe dengue,</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which is defined by the presence of plasma leakage, </a:t>
            </a:r>
            <a:r>
              <a:rPr lang="en-IN" sz="2900" b="0" i="0" u="none" strike="noStrike" baseline="0" dirty="0" err="1" smtClean="0">
                <a:solidFill>
                  <a:srgbClr val="0070C0"/>
                </a:solidFill>
                <a:latin typeface="Rockwell" panose="02060603020205020403" pitchFamily="18" charset="0"/>
              </a:rPr>
              <a:t>hemorrhage</a:t>
            </a:r>
            <a:r>
              <a:rPr lang="en-IN" sz="2900" b="0" i="0" u="none" strike="noStrike" baseline="0" dirty="0" smtClean="0">
                <a:solidFill>
                  <a:srgbClr val="0070C0"/>
                </a:solidFill>
                <a:latin typeface="Rockwell" panose="02060603020205020403" pitchFamily="18" charset="0"/>
              </a:rPr>
              <a:t>,</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or organ involvement (typically liver, heart, CNS).</a:t>
            </a:r>
          </a:p>
          <a:p>
            <a:pPr marL="457200" indent="-457200" algn="just">
              <a:buFont typeface="Wingdings" panose="05000000000000000000" pitchFamily="2" charset="2"/>
              <a:buChar char="Ø"/>
            </a:pPr>
            <a:r>
              <a:rPr lang="en-IN" sz="2900" b="0" i="0" u="none" strike="noStrike" baseline="0" dirty="0" smtClean="0">
                <a:solidFill>
                  <a:srgbClr val="0070C0"/>
                </a:solidFill>
                <a:latin typeface="Rockwell" panose="02060603020205020403" pitchFamily="18" charset="0"/>
              </a:rPr>
              <a:t>Acute fever, </a:t>
            </a:r>
            <a:r>
              <a:rPr lang="en-IN" sz="2900" b="0" i="0" u="none" strike="noStrike" baseline="0" dirty="0" err="1" smtClean="0">
                <a:solidFill>
                  <a:srgbClr val="0070C0"/>
                </a:solidFill>
                <a:latin typeface="Rockwell" panose="02060603020205020403" pitchFamily="18" charset="0"/>
              </a:rPr>
              <a:t>hemorrhagic</a:t>
            </a:r>
            <a:r>
              <a:rPr lang="en-IN" sz="2900" b="0" i="0" u="none" strike="noStrike" baseline="0" dirty="0" smtClean="0">
                <a:solidFill>
                  <a:srgbClr val="0070C0"/>
                </a:solidFill>
                <a:latin typeface="Rockwell" panose="02060603020205020403" pitchFamily="18" charset="0"/>
              </a:rPr>
              <a:t> manifestations, and marked</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capillary leak may be prominent, with the latter manifesting</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as pleural effusions and ascites, and there is a tendency</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for shock to develop. </a:t>
            </a:r>
          </a:p>
          <a:p>
            <a:pPr marL="457200" indent="-457200" algn="just">
              <a:buFont typeface="Wingdings" panose="05000000000000000000" pitchFamily="2" charset="2"/>
              <a:buChar char="Ø"/>
            </a:pPr>
            <a:r>
              <a:rPr lang="en-IN" sz="2900" b="0" i="0" u="none" strike="noStrike" baseline="0" dirty="0" smtClean="0">
                <a:solidFill>
                  <a:srgbClr val="0070C0"/>
                </a:solidFill>
                <a:latin typeface="Rockwell" panose="02060603020205020403" pitchFamily="18" charset="0"/>
              </a:rPr>
              <a:t>Continuous abdominal</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pain with vomiting, bleeding, a decrease in the level of</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consciousness, rash, </a:t>
            </a:r>
            <a:r>
              <a:rPr lang="en-IN" sz="2900" b="0" i="0" u="none" strike="noStrike" baseline="0" dirty="0" err="1" smtClean="0">
                <a:solidFill>
                  <a:srgbClr val="0070C0"/>
                </a:solidFill>
                <a:latin typeface="Rockwell" panose="02060603020205020403" pitchFamily="18" charset="0"/>
              </a:rPr>
              <a:t>conjunctival</a:t>
            </a:r>
            <a:r>
              <a:rPr lang="en-IN" sz="2900" b="0" i="0" u="none" strike="noStrike" baseline="0" dirty="0" smtClean="0">
                <a:solidFill>
                  <a:srgbClr val="0070C0"/>
                </a:solidFill>
                <a:latin typeface="Rockwell" panose="02060603020205020403" pitchFamily="18" charset="0"/>
              </a:rPr>
              <a:t> congestion, and hypothermia</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should raise concern about dengue shock syndrome.</a:t>
            </a:r>
          </a:p>
          <a:p>
            <a:pPr marL="457200" indent="-457200" algn="just">
              <a:buFont typeface="Wingdings" panose="05000000000000000000" pitchFamily="2" charset="2"/>
              <a:buChar char="Ø"/>
            </a:pPr>
            <a:r>
              <a:rPr lang="en-IN" sz="2900" b="0" i="0" u="none" strike="noStrike" baseline="0" dirty="0" smtClean="0">
                <a:solidFill>
                  <a:srgbClr val="0070C0"/>
                </a:solidFill>
                <a:latin typeface="Rockwell" panose="02060603020205020403" pitchFamily="18" charset="0"/>
              </a:rPr>
              <a:t>Acute kidney injury in dengue largely occurs with</a:t>
            </a:r>
            <a:r>
              <a:rPr lang="en-IN" sz="2900" b="0" i="0" u="none" strike="noStrike" dirty="0" smtClean="0">
                <a:solidFill>
                  <a:srgbClr val="0070C0"/>
                </a:solidFill>
                <a:latin typeface="Rockwell" panose="02060603020205020403" pitchFamily="18" charset="0"/>
              </a:rPr>
              <a:t> </a:t>
            </a:r>
            <a:r>
              <a:rPr lang="en-IN" sz="2900" b="0" i="0" u="none" strike="noStrike" baseline="0" dirty="0" smtClean="0">
                <a:solidFill>
                  <a:srgbClr val="0070C0"/>
                </a:solidFill>
                <a:latin typeface="Rockwell" panose="02060603020205020403" pitchFamily="18" charset="0"/>
              </a:rPr>
              <a:t>dengue shock syndrome and shows a high mortality. </a:t>
            </a: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2378405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1015663"/>
          </a:xfrm>
          <a:prstGeom prst="rect">
            <a:avLst/>
          </a:prstGeom>
        </p:spPr>
        <p:txBody>
          <a:bodyPr wrap="square">
            <a:spAutoFit/>
          </a:bodyPr>
          <a:lstStyle/>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While</a:t>
            </a:r>
            <a:r>
              <a:rPr lang="en-IN" sz="3000"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acute severe hepatitis can occur with dengue, concomitant</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other </a:t>
            </a:r>
            <a:r>
              <a:rPr lang="en-IN" sz="3000" b="0" i="0" u="none" strike="noStrike" baseline="0" dirty="0" err="1" smtClean="0">
                <a:solidFill>
                  <a:srgbClr val="0070C0"/>
                </a:solidFill>
                <a:latin typeface="Rockwell" panose="02060603020205020403" pitchFamily="18" charset="0"/>
              </a:rPr>
              <a:t>hepatotropic</a:t>
            </a:r>
            <a:r>
              <a:rPr lang="en-IN" sz="3000" b="0" i="0" u="none" strike="noStrike" baseline="0" dirty="0" smtClean="0">
                <a:solidFill>
                  <a:srgbClr val="0070C0"/>
                </a:solidFill>
                <a:latin typeface="Rockwell" panose="02060603020205020403" pitchFamily="18" charset="0"/>
              </a:rPr>
              <a:t> agents are usually responsible.</a:t>
            </a:r>
            <a:endParaRPr lang="en-IN" sz="3000" dirty="0">
              <a:solidFill>
                <a:srgbClr val="0070C0"/>
              </a:solidFill>
              <a:latin typeface="Rockwell" panose="02060603020205020403" pitchFamily="18" charset="0"/>
            </a:endParaRPr>
          </a:p>
        </p:txBody>
      </p:sp>
      <p:sp>
        <p:nvSpPr>
          <p:cNvPr id="3" name="Rectangle 2"/>
          <p:cNvSpPr/>
          <p:nvPr/>
        </p:nvSpPr>
        <p:spPr>
          <a:xfrm>
            <a:off x="0" y="2123247"/>
            <a:ext cx="12192000" cy="3785652"/>
          </a:xfrm>
          <a:prstGeom prst="rect">
            <a:avLst/>
          </a:prstGeom>
        </p:spPr>
        <p:txBody>
          <a:bodyPr wrap="square">
            <a:spAutoFit/>
          </a:bodyPr>
          <a:lstStyle/>
          <a:p>
            <a:pPr algn="just"/>
            <a:r>
              <a:rPr lang="en-IN" sz="3000" b="1" dirty="0" smtClean="0">
                <a:solidFill>
                  <a:srgbClr val="C00000"/>
                </a:solidFill>
                <a:latin typeface="Rockwell" panose="02060603020205020403" pitchFamily="18" charset="0"/>
              </a:rPr>
              <a:t>Laboratory </a:t>
            </a:r>
            <a:r>
              <a:rPr lang="en-IN" sz="3000" b="1" dirty="0">
                <a:solidFill>
                  <a:srgbClr val="C00000"/>
                </a:solidFill>
                <a:latin typeface="Rockwell" panose="02060603020205020403" pitchFamily="18" charset="0"/>
              </a:rPr>
              <a:t>Findings</a:t>
            </a:r>
          </a:p>
          <a:p>
            <a:pPr marL="457200" indent="-457200" algn="just">
              <a:buFont typeface="Wingdings" panose="05000000000000000000" pitchFamily="2" charset="2"/>
              <a:buChar char="Ø"/>
            </a:pPr>
            <a:r>
              <a:rPr lang="en-IN" sz="3000" dirty="0">
                <a:solidFill>
                  <a:srgbClr val="00B0F0"/>
                </a:solidFill>
                <a:latin typeface="Rockwell" panose="02060603020205020403" pitchFamily="18" charset="0"/>
              </a:rPr>
              <a:t>Leukopenia is characteristic, and elevated </a:t>
            </a:r>
            <a:r>
              <a:rPr lang="en-IN" sz="3000" dirty="0" smtClean="0">
                <a:solidFill>
                  <a:srgbClr val="00B0F0"/>
                </a:solidFill>
                <a:latin typeface="Rockwell" panose="02060603020205020403" pitchFamily="18" charset="0"/>
              </a:rPr>
              <a:t>transaminases are </a:t>
            </a:r>
            <a:r>
              <a:rPr lang="en-IN" sz="3000" dirty="0">
                <a:solidFill>
                  <a:srgbClr val="00B0F0"/>
                </a:solidFill>
                <a:latin typeface="Rockwell" panose="02060603020205020403" pitchFamily="18" charset="0"/>
              </a:rPr>
              <a:t>found frequently in dengue fever. </a:t>
            </a:r>
            <a:endParaRPr lang="en-IN" sz="3000" dirty="0" smtClean="0">
              <a:solidFill>
                <a:srgbClr val="00B0F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00B0F0"/>
                </a:solidFill>
                <a:latin typeface="Rockwell" panose="02060603020205020403" pitchFamily="18" charset="0"/>
              </a:rPr>
              <a:t>Thrombocytopenia (seen </a:t>
            </a:r>
            <a:r>
              <a:rPr lang="en-IN" sz="3000" dirty="0">
                <a:solidFill>
                  <a:srgbClr val="00B0F0"/>
                </a:solidFill>
                <a:latin typeface="Rockwell" panose="02060603020205020403" pitchFamily="18" charset="0"/>
              </a:rPr>
              <a:t>more often with serotype 2 and more severe </a:t>
            </a:r>
            <a:r>
              <a:rPr lang="en-IN" sz="3000" dirty="0" smtClean="0">
                <a:solidFill>
                  <a:srgbClr val="00B0F0"/>
                </a:solidFill>
                <a:latin typeface="Rockwell" panose="02060603020205020403" pitchFamily="18" charset="0"/>
              </a:rPr>
              <a:t>among diabetic </a:t>
            </a:r>
            <a:r>
              <a:rPr lang="en-IN" sz="3000" dirty="0">
                <a:solidFill>
                  <a:srgbClr val="00B0F0"/>
                </a:solidFill>
                <a:latin typeface="Rockwell" panose="02060603020205020403" pitchFamily="18" charset="0"/>
              </a:rPr>
              <a:t>patients in whom dengue develops), </a:t>
            </a:r>
            <a:r>
              <a:rPr lang="en-IN" sz="3000" dirty="0" smtClean="0">
                <a:solidFill>
                  <a:srgbClr val="00B0F0"/>
                </a:solidFill>
                <a:latin typeface="Rockwell" panose="02060603020205020403" pitchFamily="18" charset="0"/>
              </a:rPr>
              <a:t>increased fibrinolysis</a:t>
            </a:r>
            <a:r>
              <a:rPr lang="en-IN" sz="3000" dirty="0">
                <a:solidFill>
                  <a:srgbClr val="00B0F0"/>
                </a:solidFill>
                <a:latin typeface="Rockwell" panose="02060603020205020403" pitchFamily="18" charset="0"/>
              </a:rPr>
              <a:t>, and </a:t>
            </a:r>
            <a:r>
              <a:rPr lang="en-IN" sz="3000" dirty="0" err="1">
                <a:solidFill>
                  <a:srgbClr val="00B0F0"/>
                </a:solidFill>
                <a:latin typeface="Rockwell" panose="02060603020205020403" pitchFamily="18" charset="0"/>
              </a:rPr>
              <a:t>hemoconcentration</a:t>
            </a:r>
            <a:r>
              <a:rPr lang="en-IN" sz="3000" dirty="0">
                <a:solidFill>
                  <a:srgbClr val="00B0F0"/>
                </a:solidFill>
                <a:latin typeface="Rockwell" panose="02060603020205020403" pitchFamily="18" charset="0"/>
              </a:rPr>
              <a:t> occur more often </a:t>
            </a:r>
            <a:r>
              <a:rPr lang="en-IN" sz="3000" dirty="0" smtClean="0">
                <a:solidFill>
                  <a:srgbClr val="00B0F0"/>
                </a:solidFill>
                <a:latin typeface="Rockwell" panose="02060603020205020403" pitchFamily="18" charset="0"/>
              </a:rPr>
              <a:t>in the </a:t>
            </a:r>
            <a:r>
              <a:rPr lang="en-IN" sz="3000" dirty="0" err="1">
                <a:solidFill>
                  <a:srgbClr val="00B0F0"/>
                </a:solidFill>
                <a:latin typeface="Rockwell" panose="02060603020205020403" pitchFamily="18" charset="0"/>
              </a:rPr>
              <a:t>hemorrhagic</a:t>
            </a:r>
            <a:r>
              <a:rPr lang="en-IN" sz="3000" dirty="0">
                <a:solidFill>
                  <a:srgbClr val="00B0F0"/>
                </a:solidFill>
                <a:latin typeface="Rockwell" panose="02060603020205020403" pitchFamily="18" charset="0"/>
              </a:rPr>
              <a:t> form of the disease. </a:t>
            </a:r>
            <a:endParaRPr lang="en-IN" sz="3000" dirty="0" smtClean="0">
              <a:solidFill>
                <a:srgbClr val="00B0F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00B0F0"/>
                </a:solidFill>
                <a:latin typeface="Rockwell" panose="02060603020205020403" pitchFamily="18" charset="0"/>
              </a:rPr>
              <a:t>Liver </a:t>
            </a:r>
            <a:r>
              <a:rPr lang="en-IN" sz="3000" dirty="0">
                <a:solidFill>
                  <a:srgbClr val="00B0F0"/>
                </a:solidFill>
                <a:latin typeface="Rockwell" panose="02060603020205020403" pitchFamily="18" charset="0"/>
              </a:rPr>
              <a:t>biochemical </a:t>
            </a:r>
            <a:r>
              <a:rPr lang="en-IN" sz="3000" dirty="0" smtClean="0">
                <a:solidFill>
                  <a:srgbClr val="00B0F0"/>
                </a:solidFill>
                <a:latin typeface="Rockwell" panose="02060603020205020403" pitchFamily="18" charset="0"/>
              </a:rPr>
              <a:t>test abnormalities </a:t>
            </a:r>
            <a:r>
              <a:rPr lang="en-IN" sz="3000" dirty="0">
                <a:solidFill>
                  <a:srgbClr val="00B0F0"/>
                </a:solidFill>
                <a:latin typeface="Rockwell" panose="02060603020205020403" pitchFamily="18" charset="0"/>
              </a:rPr>
              <a:t>are nearly universal.</a:t>
            </a:r>
          </a:p>
        </p:txBody>
      </p:sp>
      <p:pic>
        <p:nvPicPr>
          <p:cNvPr id="4" name="Picture 3"/>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430099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marL="457200" indent="-457200" algn="just">
              <a:buFont typeface="Wingdings" panose="05000000000000000000" pitchFamily="2" charset="2"/>
              <a:buChar char="Ø"/>
            </a:pPr>
            <a:r>
              <a:rPr lang="en-IN" sz="2950" dirty="0" smtClean="0">
                <a:solidFill>
                  <a:srgbClr val="00B0F0"/>
                </a:solidFill>
                <a:latin typeface="Rockwell" panose="02060603020205020403" pitchFamily="18" charset="0"/>
              </a:rPr>
              <a:t>Thrombocytopenia, plasma </a:t>
            </a:r>
            <a:r>
              <a:rPr lang="en-IN" sz="2950" dirty="0">
                <a:solidFill>
                  <a:srgbClr val="00B0F0"/>
                </a:solidFill>
                <a:latin typeface="Rockwell" panose="02060603020205020403" pitchFamily="18" charset="0"/>
              </a:rPr>
              <a:t>leakage, and acute hepatitis are identified as </a:t>
            </a:r>
            <a:r>
              <a:rPr lang="en-IN" sz="2950" dirty="0" smtClean="0">
                <a:solidFill>
                  <a:srgbClr val="00B0F0"/>
                </a:solidFill>
                <a:latin typeface="Rockwell" panose="02060603020205020403" pitchFamily="18" charset="0"/>
              </a:rPr>
              <a:t>predictors of </a:t>
            </a:r>
            <a:r>
              <a:rPr lang="en-IN" sz="2950" dirty="0">
                <a:solidFill>
                  <a:srgbClr val="00B0F0"/>
                </a:solidFill>
                <a:latin typeface="Rockwell" panose="02060603020205020403" pitchFamily="18" charset="0"/>
              </a:rPr>
              <a:t>severe manifestations of dengue and higher mortality.</a:t>
            </a:r>
          </a:p>
          <a:p>
            <a:pPr marL="457200" indent="-457200" algn="just">
              <a:buFont typeface="Wingdings" panose="05000000000000000000" pitchFamily="2" charset="2"/>
              <a:buChar char="Ø"/>
            </a:pPr>
            <a:r>
              <a:rPr lang="en-IN" sz="2950" dirty="0">
                <a:solidFill>
                  <a:srgbClr val="00B0F0"/>
                </a:solidFill>
                <a:latin typeface="Rockwell" panose="02060603020205020403" pitchFamily="18" charset="0"/>
              </a:rPr>
              <a:t>The nonspecific nature of the illness </a:t>
            </a:r>
            <a:r>
              <a:rPr lang="en-IN" sz="2950" dirty="0" smtClean="0">
                <a:solidFill>
                  <a:srgbClr val="00B0F0"/>
                </a:solidFill>
                <a:latin typeface="Rockwell" panose="02060603020205020403" pitchFamily="18" charset="0"/>
              </a:rPr>
              <a:t>mandates laboratory </a:t>
            </a:r>
            <a:r>
              <a:rPr lang="en-IN" sz="2950" dirty="0">
                <a:solidFill>
                  <a:srgbClr val="00B0F0"/>
                </a:solidFill>
                <a:latin typeface="Rockwell" panose="02060603020205020403" pitchFamily="18" charset="0"/>
              </a:rPr>
              <a:t>verification for diagnosis, usually with </a:t>
            </a:r>
            <a:r>
              <a:rPr lang="en-IN" sz="2950" dirty="0" err="1">
                <a:solidFill>
                  <a:srgbClr val="00B0F0"/>
                </a:solidFill>
                <a:latin typeface="Rockwell" panose="02060603020205020403" pitchFamily="18" charset="0"/>
              </a:rPr>
              <a:t>IgM</a:t>
            </a:r>
            <a:r>
              <a:rPr lang="en-IN" sz="2950" dirty="0">
                <a:solidFill>
                  <a:srgbClr val="00B0F0"/>
                </a:solidFill>
                <a:latin typeface="Rockwell" panose="02060603020205020403" pitchFamily="18" charset="0"/>
              </a:rPr>
              <a:t> </a:t>
            </a:r>
            <a:r>
              <a:rPr lang="en-IN" sz="2950" dirty="0" smtClean="0">
                <a:solidFill>
                  <a:srgbClr val="00B0F0"/>
                </a:solidFill>
                <a:latin typeface="Rockwell" panose="02060603020205020403" pitchFamily="18" charset="0"/>
              </a:rPr>
              <a:t>and </a:t>
            </a:r>
            <a:r>
              <a:rPr lang="en-IN" sz="2950" dirty="0" err="1" smtClean="0">
                <a:solidFill>
                  <a:srgbClr val="00B0F0"/>
                </a:solidFill>
                <a:latin typeface="Rockwell" panose="02060603020205020403" pitchFamily="18" charset="0"/>
              </a:rPr>
              <a:t>IgG</a:t>
            </a:r>
            <a:r>
              <a:rPr lang="en-IN" sz="2950" dirty="0" smtClean="0">
                <a:solidFill>
                  <a:srgbClr val="00B0F0"/>
                </a:solidFill>
                <a:latin typeface="Rockwell" panose="02060603020205020403" pitchFamily="18" charset="0"/>
              </a:rPr>
              <a:t> </a:t>
            </a:r>
            <a:r>
              <a:rPr lang="en-IN" sz="2950" dirty="0">
                <a:solidFill>
                  <a:srgbClr val="00B0F0"/>
                </a:solidFill>
                <a:latin typeface="Rockwell" panose="02060603020205020403" pitchFamily="18" charset="0"/>
              </a:rPr>
              <a:t>ELISAs after the febrile </a:t>
            </a:r>
            <a:r>
              <a:rPr lang="en-IN" sz="2950" dirty="0" smtClean="0">
                <a:solidFill>
                  <a:srgbClr val="00B0F0"/>
                </a:solidFill>
                <a:latin typeface="Rockwell" panose="02060603020205020403" pitchFamily="18" charset="0"/>
              </a:rPr>
              <a:t>phase.</a:t>
            </a:r>
          </a:p>
          <a:p>
            <a:pPr marL="457200" indent="-457200" algn="just">
              <a:buFont typeface="Wingdings" panose="05000000000000000000" pitchFamily="2" charset="2"/>
              <a:buChar char="Ø"/>
            </a:pPr>
            <a:r>
              <a:rPr lang="en-IN" sz="2950" dirty="0">
                <a:solidFill>
                  <a:srgbClr val="00B0F0"/>
                </a:solidFill>
                <a:latin typeface="Rockwell" panose="02060603020205020403" pitchFamily="18" charset="0"/>
              </a:rPr>
              <a:t>Virus may be </a:t>
            </a:r>
            <a:r>
              <a:rPr lang="en-IN" sz="2950" dirty="0" smtClean="0">
                <a:solidFill>
                  <a:srgbClr val="00B0F0"/>
                </a:solidFill>
                <a:latin typeface="Rockwell" panose="02060603020205020403" pitchFamily="18" charset="0"/>
              </a:rPr>
              <a:t>recovered from </a:t>
            </a:r>
            <a:r>
              <a:rPr lang="en-IN" sz="2950" dirty="0">
                <a:solidFill>
                  <a:srgbClr val="00B0F0"/>
                </a:solidFill>
                <a:latin typeface="Rockwell" panose="02060603020205020403" pitchFamily="18" charset="0"/>
              </a:rPr>
              <a:t>the blood during the acute phase. PCR or detection </a:t>
            </a:r>
            <a:r>
              <a:rPr lang="en-IN" sz="2950" dirty="0" smtClean="0">
                <a:solidFill>
                  <a:srgbClr val="00B0F0"/>
                </a:solidFill>
                <a:latin typeface="Rockwell" panose="02060603020205020403" pitchFamily="18" charset="0"/>
              </a:rPr>
              <a:t>of the </a:t>
            </a:r>
            <a:r>
              <a:rPr lang="en-IN" sz="2950" dirty="0">
                <a:solidFill>
                  <a:srgbClr val="00B0F0"/>
                </a:solidFill>
                <a:latin typeface="Rockwell" panose="02060603020205020403" pitchFamily="18" charset="0"/>
              </a:rPr>
              <a:t>specific viral protein NS1 by ELISA may be </a:t>
            </a:r>
            <a:r>
              <a:rPr lang="en-IN" sz="2950" dirty="0" smtClean="0">
                <a:solidFill>
                  <a:srgbClr val="00B0F0"/>
                </a:solidFill>
                <a:latin typeface="Rockwell" panose="02060603020205020403" pitchFamily="18" charset="0"/>
              </a:rPr>
              <a:t>diagnostic during </a:t>
            </a:r>
            <a:r>
              <a:rPr lang="en-IN" sz="2950" dirty="0">
                <a:solidFill>
                  <a:srgbClr val="00B0F0"/>
                </a:solidFill>
                <a:latin typeface="Rockwell" panose="02060603020205020403" pitchFamily="18" charset="0"/>
              </a:rPr>
              <a:t>the first few days of infection and may be </a:t>
            </a:r>
            <a:r>
              <a:rPr lang="en-IN" sz="2950" dirty="0" smtClean="0">
                <a:solidFill>
                  <a:srgbClr val="00B0F0"/>
                </a:solidFill>
                <a:latin typeface="Rockwell" panose="02060603020205020403" pitchFamily="18" charset="0"/>
              </a:rPr>
              <a:t>appropriate for </a:t>
            </a:r>
            <a:r>
              <a:rPr lang="en-IN" sz="2950" dirty="0">
                <a:solidFill>
                  <a:srgbClr val="00B0F0"/>
                </a:solidFill>
                <a:latin typeface="Rockwell" panose="02060603020205020403" pitchFamily="18" charset="0"/>
              </a:rPr>
              <a:t>febrile </a:t>
            </a:r>
            <a:r>
              <a:rPr lang="en-IN" sz="2950" dirty="0" err="1">
                <a:solidFill>
                  <a:srgbClr val="00B0F0"/>
                </a:solidFill>
                <a:latin typeface="Rockwell" panose="02060603020205020403" pitchFamily="18" charset="0"/>
              </a:rPr>
              <a:t>travelers</a:t>
            </a:r>
            <a:r>
              <a:rPr lang="en-IN" sz="2950" dirty="0" smtClean="0">
                <a:solidFill>
                  <a:srgbClr val="00B0F0"/>
                </a:solidFill>
                <a:latin typeface="Rockwell" panose="02060603020205020403" pitchFamily="18" charset="0"/>
              </a:rPr>
              <a:t>.</a:t>
            </a:r>
          </a:p>
          <a:p>
            <a:pPr marL="457200" indent="-457200" algn="just">
              <a:buFont typeface="Wingdings" panose="05000000000000000000" pitchFamily="2" charset="2"/>
              <a:buChar char="Ø"/>
            </a:pPr>
            <a:r>
              <a:rPr lang="en-IN" sz="2950" dirty="0">
                <a:solidFill>
                  <a:srgbClr val="00B0F0"/>
                </a:solidFill>
                <a:latin typeface="Rockwell" panose="02060603020205020403" pitchFamily="18" charset="0"/>
              </a:rPr>
              <a:t>Laboratory confirmation can be made from a single acute-phase serum specimen obtained early (≤7 days after fever onset) in the illness by detecting viral genomic sequences with </a:t>
            </a:r>
            <a:r>
              <a:rPr lang="en-IN" sz="2950" dirty="0" err="1">
                <a:solidFill>
                  <a:srgbClr val="7030A0"/>
                </a:solidFill>
                <a:latin typeface="Rockwell" panose="02060603020205020403" pitchFamily="18" charset="0"/>
              </a:rPr>
              <a:t>rRT</a:t>
            </a:r>
            <a:r>
              <a:rPr lang="en-IN" sz="2950" dirty="0">
                <a:solidFill>
                  <a:srgbClr val="7030A0"/>
                </a:solidFill>
                <a:latin typeface="Rockwell" panose="02060603020205020403" pitchFamily="18" charset="0"/>
              </a:rPr>
              <a:t>-PCR</a:t>
            </a:r>
            <a:r>
              <a:rPr lang="en-IN" sz="2950" dirty="0">
                <a:solidFill>
                  <a:srgbClr val="00B0F0"/>
                </a:solidFill>
                <a:latin typeface="Rockwell" panose="02060603020205020403" pitchFamily="18" charset="0"/>
              </a:rPr>
              <a:t> or </a:t>
            </a:r>
            <a:r>
              <a:rPr lang="en-IN" sz="2950" dirty="0">
                <a:solidFill>
                  <a:srgbClr val="7030A0"/>
                </a:solidFill>
                <a:latin typeface="Rockwell" panose="02060603020205020403" pitchFamily="18" charset="0"/>
              </a:rPr>
              <a:t>dengue </a:t>
            </a:r>
            <a:r>
              <a:rPr lang="en-IN" sz="2950" dirty="0" err="1">
                <a:solidFill>
                  <a:srgbClr val="7030A0"/>
                </a:solidFill>
                <a:latin typeface="Rockwell" panose="02060603020205020403" pitchFamily="18" charset="0"/>
              </a:rPr>
              <a:t>nonstructural</a:t>
            </a:r>
            <a:r>
              <a:rPr lang="en-IN" sz="2950" dirty="0">
                <a:solidFill>
                  <a:srgbClr val="7030A0"/>
                </a:solidFill>
                <a:latin typeface="Rockwell" panose="02060603020205020403" pitchFamily="18" charset="0"/>
              </a:rPr>
              <a:t> protein 1 (NS1) </a:t>
            </a:r>
            <a:r>
              <a:rPr lang="en-IN" sz="2950" dirty="0">
                <a:solidFill>
                  <a:srgbClr val="00B0F0"/>
                </a:solidFill>
                <a:latin typeface="Rockwell" panose="02060603020205020403" pitchFamily="18" charset="0"/>
              </a:rPr>
              <a:t>antigen by immunoassay.</a:t>
            </a: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2064953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marL="457200" indent="-457200" algn="just">
              <a:buFont typeface="Wingdings" panose="05000000000000000000" pitchFamily="2" charset="2"/>
              <a:buChar char="Ø"/>
            </a:pPr>
            <a:r>
              <a:rPr lang="en-IN" sz="3000" dirty="0">
                <a:solidFill>
                  <a:srgbClr val="00B0F0"/>
                </a:solidFill>
                <a:latin typeface="Rockwell" panose="02060603020205020403" pitchFamily="18" charset="0"/>
              </a:rPr>
              <a:t>Immunohistochemistry for </a:t>
            </a:r>
            <a:r>
              <a:rPr lang="en-IN" sz="3000" dirty="0" smtClean="0">
                <a:solidFill>
                  <a:srgbClr val="00B0F0"/>
                </a:solidFill>
                <a:latin typeface="Rockwell" panose="02060603020205020403" pitchFamily="18" charset="0"/>
              </a:rPr>
              <a:t>antigen detection </a:t>
            </a:r>
            <a:r>
              <a:rPr lang="en-IN" sz="3000" dirty="0">
                <a:solidFill>
                  <a:srgbClr val="00B0F0"/>
                </a:solidFill>
                <a:latin typeface="Rockwell" panose="02060603020205020403" pitchFamily="18" charset="0"/>
              </a:rPr>
              <a:t>in tissue samples and dried blood spots can </a:t>
            </a:r>
            <a:r>
              <a:rPr lang="en-IN" sz="3000" dirty="0" smtClean="0">
                <a:solidFill>
                  <a:srgbClr val="00B0F0"/>
                </a:solidFill>
                <a:latin typeface="Rockwell" panose="02060603020205020403" pitchFamily="18" charset="0"/>
              </a:rPr>
              <a:t>also be </a:t>
            </a:r>
            <a:r>
              <a:rPr lang="en-IN" sz="3000" dirty="0">
                <a:solidFill>
                  <a:srgbClr val="00B0F0"/>
                </a:solidFill>
                <a:latin typeface="Rockwell" panose="02060603020205020403" pitchFamily="18" charset="0"/>
              </a:rPr>
              <a:t>used. </a:t>
            </a:r>
            <a:endParaRPr lang="en-IN" sz="3000" dirty="0" smtClean="0">
              <a:solidFill>
                <a:srgbClr val="00B0F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00B0F0"/>
                </a:solidFill>
                <a:latin typeface="Rockwell" panose="02060603020205020403" pitchFamily="18" charset="0"/>
              </a:rPr>
              <a:t>Because </a:t>
            </a:r>
            <a:r>
              <a:rPr lang="en-IN" sz="3000" dirty="0">
                <a:solidFill>
                  <a:srgbClr val="00B0F0"/>
                </a:solidFill>
                <a:latin typeface="Rockwell" panose="02060603020205020403" pitchFamily="18" charset="0"/>
              </a:rPr>
              <a:t>the erythrocyte sedimentation rate </a:t>
            </a:r>
            <a:r>
              <a:rPr lang="en-IN" sz="3000" dirty="0" smtClean="0">
                <a:solidFill>
                  <a:srgbClr val="00B0F0"/>
                </a:solidFill>
                <a:latin typeface="Rockwell" panose="02060603020205020403" pitchFamily="18" charset="0"/>
              </a:rPr>
              <a:t>is normal </a:t>
            </a:r>
            <a:r>
              <a:rPr lang="en-IN" sz="3000" dirty="0">
                <a:solidFill>
                  <a:srgbClr val="00B0F0"/>
                </a:solidFill>
                <a:latin typeface="Rockwell" panose="02060603020205020403" pitchFamily="18" charset="0"/>
              </a:rPr>
              <a:t>in most cases, elevation may suggest an </a:t>
            </a:r>
            <a:r>
              <a:rPr lang="en-IN" sz="3000" dirty="0" smtClean="0">
                <a:solidFill>
                  <a:srgbClr val="00B0F0"/>
                </a:solidFill>
                <a:latin typeface="Rockwell" panose="02060603020205020403" pitchFamily="18" charset="0"/>
              </a:rPr>
              <a:t>alternative diagnosis</a:t>
            </a:r>
            <a:r>
              <a:rPr lang="en-IN" sz="3000" dirty="0">
                <a:solidFill>
                  <a:srgbClr val="00B0F0"/>
                </a:solidFill>
                <a:latin typeface="Rockwell" panose="02060603020205020403" pitchFamily="18" charset="0"/>
              </a:rPr>
              <a:t>. </a:t>
            </a:r>
            <a:endParaRPr lang="en-IN" sz="3000" dirty="0" smtClean="0">
              <a:solidFill>
                <a:srgbClr val="00B0F0"/>
              </a:solidFill>
              <a:latin typeface="Rockwell" panose="02060603020205020403" pitchFamily="18" charset="0"/>
            </a:endParaRPr>
          </a:p>
          <a:p>
            <a:pPr marL="457200" indent="-457200" algn="just">
              <a:buFont typeface="Wingdings" panose="05000000000000000000" pitchFamily="2" charset="2"/>
              <a:buChar char="Ø"/>
            </a:pPr>
            <a:r>
              <a:rPr lang="en-IN" sz="3000" dirty="0">
                <a:solidFill>
                  <a:srgbClr val="00B0F0"/>
                </a:solidFill>
                <a:latin typeface="Rockwell" panose="02060603020205020403" pitchFamily="18" charset="0"/>
              </a:rPr>
              <a:t>Later in the illness (≥4 days after fever onset), </a:t>
            </a:r>
            <a:r>
              <a:rPr lang="en-IN" sz="3000" dirty="0" err="1">
                <a:solidFill>
                  <a:srgbClr val="7030A0"/>
                </a:solidFill>
                <a:latin typeface="Rockwell" panose="02060603020205020403" pitchFamily="18" charset="0"/>
              </a:rPr>
              <a:t>IgM</a:t>
            </a:r>
            <a:r>
              <a:rPr lang="en-IN" sz="3000" dirty="0">
                <a:solidFill>
                  <a:srgbClr val="7030A0"/>
                </a:solidFill>
                <a:latin typeface="Rockwell" panose="02060603020205020403" pitchFamily="18" charset="0"/>
              </a:rPr>
              <a:t> </a:t>
            </a:r>
            <a:r>
              <a:rPr lang="en-IN" sz="3000" dirty="0">
                <a:solidFill>
                  <a:srgbClr val="00B0F0"/>
                </a:solidFill>
                <a:latin typeface="Rockwell" panose="02060603020205020403" pitchFamily="18" charset="0"/>
              </a:rPr>
              <a:t>against dengue virus can be detected with </a:t>
            </a:r>
            <a:r>
              <a:rPr lang="en-IN" sz="3000" dirty="0" smtClean="0">
                <a:solidFill>
                  <a:srgbClr val="7030A0"/>
                </a:solidFill>
                <a:latin typeface="Rockwell" panose="02060603020205020403" pitchFamily="18" charset="0"/>
              </a:rPr>
              <a:t>MAC-ELISA</a:t>
            </a:r>
            <a:r>
              <a:rPr lang="en-IN" sz="3000" dirty="0" smtClean="0">
                <a:solidFill>
                  <a:srgbClr val="00B0F0"/>
                </a:solidFill>
                <a:latin typeface="Rockwell" panose="02060603020205020403" pitchFamily="18" charset="0"/>
              </a:rPr>
              <a:t> </a:t>
            </a:r>
            <a:r>
              <a:rPr lang="en-IN" sz="2800" dirty="0" smtClean="0">
                <a:solidFill>
                  <a:srgbClr val="7030A0"/>
                </a:solidFill>
                <a:latin typeface="Rockwell" panose="02060603020205020403" pitchFamily="18" charset="0"/>
              </a:rPr>
              <a:t>(Membrane Attack Complex). </a:t>
            </a:r>
          </a:p>
          <a:p>
            <a:pPr marL="457200" indent="-457200" algn="just">
              <a:buFont typeface="Wingdings" panose="05000000000000000000" pitchFamily="2" charset="2"/>
              <a:buChar char="Ø"/>
            </a:pPr>
            <a:r>
              <a:rPr lang="en-IN" sz="3000" dirty="0" smtClean="0">
                <a:solidFill>
                  <a:srgbClr val="00B0F0"/>
                </a:solidFill>
                <a:latin typeface="Rockwell" panose="02060603020205020403" pitchFamily="18" charset="0"/>
              </a:rPr>
              <a:t>For </a:t>
            </a:r>
            <a:r>
              <a:rPr lang="en-IN" sz="3000" dirty="0">
                <a:solidFill>
                  <a:srgbClr val="00B0F0"/>
                </a:solidFill>
                <a:latin typeface="Rockwell" panose="02060603020205020403" pitchFamily="18" charset="0"/>
              </a:rPr>
              <a:t>patients presenting during the first week after fever onset, diagnostic testing should include a test for dengue virus </a:t>
            </a:r>
            <a:r>
              <a:rPr lang="en-IN" sz="3000" dirty="0">
                <a:solidFill>
                  <a:srgbClr val="7030A0"/>
                </a:solidFill>
                <a:latin typeface="Rockwell" panose="02060603020205020403" pitchFamily="18" charset="0"/>
              </a:rPr>
              <a:t>(rRT-PCR or NS1) and </a:t>
            </a:r>
            <a:r>
              <a:rPr lang="en-IN" sz="3000" dirty="0" err="1">
                <a:solidFill>
                  <a:srgbClr val="7030A0"/>
                </a:solidFill>
                <a:latin typeface="Rockwell" panose="02060603020205020403" pitchFamily="18" charset="0"/>
              </a:rPr>
              <a:t>IgM</a:t>
            </a:r>
            <a:r>
              <a:rPr lang="en-IN" sz="3000" dirty="0" smtClean="0">
                <a:solidFill>
                  <a:srgbClr val="00B0F0"/>
                </a:solidFill>
                <a:latin typeface="Rockwell" panose="02060603020205020403" pitchFamily="18" charset="0"/>
              </a:rPr>
              <a:t>. </a:t>
            </a:r>
            <a:r>
              <a:rPr lang="en-IN" sz="2800" dirty="0" smtClean="0">
                <a:solidFill>
                  <a:srgbClr val="7030A0"/>
                </a:solidFill>
                <a:latin typeface="Rockwell" panose="02060603020205020403" pitchFamily="18" charset="0"/>
              </a:rPr>
              <a:t>(real- time </a:t>
            </a:r>
            <a:r>
              <a:rPr lang="fr-FR" sz="2800" dirty="0">
                <a:solidFill>
                  <a:srgbClr val="7030A0"/>
                </a:solidFill>
                <a:latin typeface="Rockwell" panose="02060603020205020403" pitchFamily="18" charset="0"/>
              </a:rPr>
              <a:t>Reverse transcription </a:t>
            </a:r>
            <a:r>
              <a:rPr lang="fr-FR" sz="2800" dirty="0" err="1">
                <a:solidFill>
                  <a:srgbClr val="7030A0"/>
                </a:solidFill>
                <a:latin typeface="Rockwell" panose="02060603020205020403" pitchFamily="18" charset="0"/>
              </a:rPr>
              <a:t>polymerase</a:t>
            </a:r>
            <a:r>
              <a:rPr lang="fr-FR" sz="2800" dirty="0">
                <a:solidFill>
                  <a:srgbClr val="7030A0"/>
                </a:solidFill>
                <a:latin typeface="Rockwell" panose="02060603020205020403" pitchFamily="18" charset="0"/>
              </a:rPr>
              <a:t> </a:t>
            </a:r>
            <a:r>
              <a:rPr lang="fr-FR" sz="2800" dirty="0" err="1">
                <a:solidFill>
                  <a:srgbClr val="7030A0"/>
                </a:solidFill>
                <a:latin typeface="Rockwell" panose="02060603020205020403" pitchFamily="18" charset="0"/>
              </a:rPr>
              <a:t>chain</a:t>
            </a:r>
            <a:r>
              <a:rPr lang="fr-FR" sz="2800" dirty="0">
                <a:solidFill>
                  <a:srgbClr val="7030A0"/>
                </a:solidFill>
                <a:latin typeface="Rockwell" panose="02060603020205020403" pitchFamily="18" charset="0"/>
              </a:rPr>
              <a:t> </a:t>
            </a:r>
            <a:r>
              <a:rPr lang="fr-FR" sz="2800" dirty="0" err="1" smtClean="0">
                <a:solidFill>
                  <a:srgbClr val="7030A0"/>
                </a:solidFill>
                <a:latin typeface="Rockwell" panose="02060603020205020403" pitchFamily="18" charset="0"/>
              </a:rPr>
              <a:t>reaction</a:t>
            </a:r>
            <a:r>
              <a:rPr lang="fr-FR" sz="2800" dirty="0" smtClean="0">
                <a:solidFill>
                  <a:srgbClr val="7030A0"/>
                </a:solidFill>
                <a:latin typeface="Rockwell" panose="02060603020205020403" pitchFamily="18" charset="0"/>
              </a:rPr>
              <a:t>)</a:t>
            </a:r>
            <a:endParaRPr lang="en-IN" sz="2800" dirty="0">
              <a:solidFill>
                <a:srgbClr val="7030A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00B0F0"/>
                </a:solidFill>
                <a:latin typeface="Rockwell" panose="02060603020205020403" pitchFamily="18" charset="0"/>
              </a:rPr>
              <a:t>Chest </a:t>
            </a:r>
            <a:r>
              <a:rPr lang="en-IN" sz="3000" dirty="0">
                <a:solidFill>
                  <a:srgbClr val="00B0F0"/>
                </a:solidFill>
                <a:latin typeface="Rockwell" panose="02060603020205020403" pitchFamily="18" charset="0"/>
              </a:rPr>
              <a:t>radiographs in dengue </a:t>
            </a:r>
            <a:r>
              <a:rPr lang="en-IN" sz="3000" dirty="0" err="1">
                <a:solidFill>
                  <a:srgbClr val="00B0F0"/>
                </a:solidFill>
                <a:latin typeface="Rockwell" panose="02060603020205020403" pitchFamily="18" charset="0"/>
              </a:rPr>
              <a:t>hemorrhagic</a:t>
            </a:r>
            <a:r>
              <a:rPr lang="en-IN" sz="3000" dirty="0">
                <a:solidFill>
                  <a:srgbClr val="00B0F0"/>
                </a:solidFill>
                <a:latin typeface="Rockwell" panose="02060603020205020403" pitchFamily="18" charset="0"/>
              </a:rPr>
              <a:t> </a:t>
            </a:r>
            <a:r>
              <a:rPr lang="en-IN" sz="3000" dirty="0" smtClean="0">
                <a:solidFill>
                  <a:srgbClr val="00B0F0"/>
                </a:solidFill>
                <a:latin typeface="Rockwell" panose="02060603020205020403" pitchFamily="18" charset="0"/>
              </a:rPr>
              <a:t>fever show </a:t>
            </a:r>
            <a:r>
              <a:rPr lang="en-IN" sz="3000" dirty="0">
                <a:solidFill>
                  <a:srgbClr val="00B0F0"/>
                </a:solidFill>
                <a:latin typeface="Rockwell" panose="02060603020205020403" pitchFamily="18" charset="0"/>
              </a:rPr>
              <a:t>infiltrates and effusions, which follow the course </a:t>
            </a:r>
            <a:r>
              <a:rPr lang="en-IN" sz="3000" dirty="0" smtClean="0">
                <a:solidFill>
                  <a:srgbClr val="00B0F0"/>
                </a:solidFill>
                <a:latin typeface="Rockwell" panose="02060603020205020403" pitchFamily="18" charset="0"/>
              </a:rPr>
              <a:t>of laboratory </a:t>
            </a:r>
            <a:r>
              <a:rPr lang="en-IN" sz="3000" dirty="0">
                <a:solidFill>
                  <a:srgbClr val="00B0F0"/>
                </a:solidFill>
                <a:latin typeface="Rockwell" panose="02060603020205020403" pitchFamily="18" charset="0"/>
              </a:rPr>
              <a:t>abnormalities.</a:t>
            </a: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2628751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
        <p:nvSpPr>
          <p:cNvPr id="4" name="Rectangle 3"/>
          <p:cNvSpPr/>
          <p:nvPr/>
        </p:nvSpPr>
        <p:spPr>
          <a:xfrm>
            <a:off x="0" y="0"/>
            <a:ext cx="12192000" cy="6093976"/>
          </a:xfrm>
          <a:prstGeom prst="rect">
            <a:avLst/>
          </a:prstGeom>
        </p:spPr>
        <p:txBody>
          <a:bodyPr wrap="square">
            <a:spAutoFit/>
          </a:bodyPr>
          <a:lstStyle/>
          <a:p>
            <a:pPr algn="just"/>
            <a:r>
              <a:rPr lang="en-IN" sz="3000" b="1" dirty="0">
                <a:solidFill>
                  <a:srgbClr val="002060"/>
                </a:solidFill>
                <a:latin typeface="Rockwell" panose="02060603020205020403" pitchFamily="18" charset="0"/>
              </a:rPr>
              <a:t>Dengue </a:t>
            </a:r>
            <a:r>
              <a:rPr lang="en-IN" sz="3000" b="1" dirty="0" err="1">
                <a:solidFill>
                  <a:srgbClr val="002060"/>
                </a:solidFill>
                <a:latin typeface="Rockwell" panose="02060603020205020403" pitchFamily="18" charset="0"/>
              </a:rPr>
              <a:t>Hemorrhagic</a:t>
            </a:r>
            <a:r>
              <a:rPr lang="en-IN" sz="3000" b="1" dirty="0">
                <a:solidFill>
                  <a:srgbClr val="002060"/>
                </a:solidFill>
                <a:latin typeface="Rockwell" panose="02060603020205020403" pitchFamily="18" charset="0"/>
              </a:rPr>
              <a:t> </a:t>
            </a:r>
            <a:r>
              <a:rPr lang="en-IN" sz="3000" b="1" dirty="0" smtClean="0">
                <a:solidFill>
                  <a:srgbClr val="002060"/>
                </a:solidFill>
                <a:latin typeface="Rockwell" panose="02060603020205020403" pitchFamily="18" charset="0"/>
              </a:rPr>
              <a:t>Fever &amp; Shock Syndrome</a:t>
            </a:r>
          </a:p>
          <a:p>
            <a:pPr algn="just"/>
            <a:endParaRPr lang="en-IN" sz="3000" b="1" dirty="0">
              <a:solidFill>
                <a:srgbClr val="002060"/>
              </a:solidFill>
              <a:latin typeface="Rockwell" panose="02060603020205020403" pitchFamily="18" charset="0"/>
            </a:endParaRPr>
          </a:p>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DHF is primarily a disease of children under the age of 15 years, although it may also occur in </a:t>
            </a:r>
            <a:r>
              <a:rPr lang="en-IN" sz="3000" dirty="0" smtClean="0">
                <a:solidFill>
                  <a:srgbClr val="C00000"/>
                </a:solidFill>
                <a:latin typeface="Rockwell" panose="02060603020205020403" pitchFamily="18" charset="0"/>
              </a:rPr>
              <a:t>adults. </a:t>
            </a: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It </a:t>
            </a:r>
            <a:r>
              <a:rPr lang="en-IN" sz="3000" dirty="0">
                <a:solidFill>
                  <a:srgbClr val="C00000"/>
                </a:solidFill>
                <a:latin typeface="Rockwell" panose="02060603020205020403" pitchFamily="18" charset="0"/>
              </a:rPr>
              <a:t>is characterized by sudden onset of fever, which usually lasts for 2 to 7 days, and a variety of nonspecific signs and </a:t>
            </a:r>
            <a:r>
              <a:rPr lang="en-IN" sz="3000" dirty="0" smtClean="0">
                <a:solidFill>
                  <a:srgbClr val="C00000"/>
                </a:solidFill>
                <a:latin typeface="Rockwell" panose="02060603020205020403" pitchFamily="18" charset="0"/>
              </a:rPr>
              <a:t>symptoms.</a:t>
            </a:r>
          </a:p>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During the acute phase of illness, it is difficult to distinguish DHF from dengue fever and other illnesses found in tropical areas.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The </a:t>
            </a:r>
            <a:r>
              <a:rPr lang="en-IN" sz="3000" dirty="0">
                <a:solidFill>
                  <a:srgbClr val="C00000"/>
                </a:solidFill>
                <a:latin typeface="Rockwell" panose="02060603020205020403" pitchFamily="18" charset="0"/>
              </a:rPr>
              <a:t>differential diagnoses during the acute phase of illness should include measles, rubella, influenza, typhoid, leptospirosis, malaria, other viral </a:t>
            </a:r>
            <a:r>
              <a:rPr lang="en-IN" sz="3000" dirty="0" err="1">
                <a:solidFill>
                  <a:srgbClr val="C00000"/>
                </a:solidFill>
                <a:latin typeface="Rockwell" panose="02060603020205020403" pitchFamily="18" charset="0"/>
              </a:rPr>
              <a:t>hemorrhagic</a:t>
            </a:r>
            <a:r>
              <a:rPr lang="en-IN" sz="3000" dirty="0">
                <a:solidFill>
                  <a:srgbClr val="C00000"/>
                </a:solidFill>
                <a:latin typeface="Rockwell" panose="02060603020205020403" pitchFamily="18" charset="0"/>
              </a:rPr>
              <a:t> fevers, and any other disease that may present in the acute phase as a nonspecific viral syndrome. </a:t>
            </a:r>
            <a:endParaRPr lang="en-IN" sz="3000" b="0" i="0" dirty="0">
              <a:solidFill>
                <a:srgbClr val="C00000"/>
              </a:solidFill>
              <a:effectLst/>
              <a:latin typeface="Rockwell" panose="02060603020205020403" pitchFamily="18" charset="0"/>
            </a:endParaRPr>
          </a:p>
        </p:txBody>
      </p:sp>
    </p:spTree>
    <p:extLst>
      <p:ext uri="{BB962C8B-B14F-4D97-AF65-F5344CB8AC3E}">
        <p14:creationId xmlns:p14="http://schemas.microsoft.com/office/powerpoint/2010/main" val="435208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just"/>
            <a:r>
              <a:rPr lang="en-IN" sz="3000" cap="all" dirty="0">
                <a:solidFill>
                  <a:srgbClr val="002060"/>
                </a:solidFill>
                <a:latin typeface="Rockwell" panose="02060603020205020403" pitchFamily="18" charset="0"/>
              </a:rPr>
              <a:t>PATHOGENESIS</a:t>
            </a:r>
          </a:p>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The pathogenesis of DHF and DSS is still controversial.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Two </a:t>
            </a:r>
            <a:r>
              <a:rPr lang="en-IN" sz="3000" dirty="0">
                <a:solidFill>
                  <a:srgbClr val="C00000"/>
                </a:solidFill>
                <a:latin typeface="Rockwell" panose="02060603020205020403" pitchFamily="18" charset="0"/>
              </a:rPr>
              <a:t>theories, which are not mutually exclusive, are frequently cited to explain the </a:t>
            </a:r>
            <a:r>
              <a:rPr lang="en-IN" sz="3000" dirty="0" err="1">
                <a:solidFill>
                  <a:srgbClr val="C00000"/>
                </a:solidFill>
                <a:latin typeface="Rockwell" panose="02060603020205020403" pitchFamily="18" charset="0"/>
              </a:rPr>
              <a:t>pathogenetic</a:t>
            </a:r>
            <a:r>
              <a:rPr lang="en-IN" sz="3000" dirty="0">
                <a:solidFill>
                  <a:srgbClr val="C00000"/>
                </a:solidFill>
                <a:latin typeface="Rockwell" panose="02060603020205020403" pitchFamily="18" charset="0"/>
              </a:rPr>
              <a:t> changes that occur in DHF and DSS.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The </a:t>
            </a:r>
            <a:r>
              <a:rPr lang="en-IN" sz="3000" dirty="0">
                <a:solidFill>
                  <a:srgbClr val="C00000"/>
                </a:solidFill>
                <a:latin typeface="Rockwell" panose="02060603020205020403" pitchFamily="18" charset="0"/>
              </a:rPr>
              <a:t>most commonly accepted is known as the secondary-infection or immune enhancement hypothesis </a:t>
            </a:r>
            <a:r>
              <a:rPr lang="en-IN" sz="3000" dirty="0" smtClean="0">
                <a:solidFill>
                  <a:srgbClr val="C00000"/>
                </a:solidFill>
                <a:latin typeface="Rockwell" panose="02060603020205020403" pitchFamily="18" charset="0"/>
              </a:rPr>
              <a:t>. </a:t>
            </a: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This </a:t>
            </a:r>
            <a:r>
              <a:rPr lang="en-IN" sz="3000" dirty="0">
                <a:solidFill>
                  <a:srgbClr val="C00000"/>
                </a:solidFill>
                <a:latin typeface="Rockwell" panose="02060603020205020403" pitchFamily="18" charset="0"/>
              </a:rPr>
              <a:t>hypothesis implies that patients experiencing a second infection with a heterologous dengue virus serotype have a significantly higher risk for developing DHF and </a:t>
            </a:r>
            <a:r>
              <a:rPr lang="en-IN" sz="3000" dirty="0" smtClean="0">
                <a:solidFill>
                  <a:srgbClr val="C00000"/>
                </a:solidFill>
                <a:latin typeface="Rockwell" panose="02060603020205020403" pitchFamily="18" charset="0"/>
              </a:rPr>
              <a:t>DSS. </a:t>
            </a:r>
          </a:p>
          <a:p>
            <a:pPr marL="457200" indent="-457200" algn="just">
              <a:buFont typeface="Wingdings" panose="05000000000000000000" pitchFamily="2" charset="2"/>
              <a:buChar char="Ø"/>
            </a:pPr>
            <a:r>
              <a:rPr lang="en-IN" sz="3000" dirty="0" err="1" smtClean="0">
                <a:solidFill>
                  <a:srgbClr val="C00000"/>
                </a:solidFill>
                <a:latin typeface="Rockwell" panose="02060603020205020403" pitchFamily="18" charset="0"/>
              </a:rPr>
              <a:t>Preexisting</a:t>
            </a:r>
            <a:r>
              <a:rPr lang="en-IN" sz="3000" dirty="0" smtClean="0">
                <a:solidFill>
                  <a:srgbClr val="C00000"/>
                </a:solidFill>
                <a:latin typeface="Rockwell" panose="02060603020205020403" pitchFamily="18" charset="0"/>
              </a:rPr>
              <a:t> </a:t>
            </a:r>
            <a:r>
              <a:rPr lang="en-IN" sz="3000" dirty="0">
                <a:solidFill>
                  <a:srgbClr val="C00000"/>
                </a:solidFill>
                <a:latin typeface="Rockwell" panose="02060603020205020403" pitchFamily="18" charset="0"/>
              </a:rPr>
              <a:t>heterologous dengue antibody recognizes the infecting virus and forms an antigen-antibody complex, which is then bound to and internalized by immunoglobulin Fc receptors on the cell membrane of leukocytes, especially macrophages. </a:t>
            </a:r>
            <a:endParaRPr lang="en-IN" sz="3000" dirty="0" smtClean="0">
              <a:solidFill>
                <a:srgbClr val="C00000"/>
              </a:solidFill>
              <a:latin typeface="Rockwell" panose="02060603020205020403"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1958246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Because the antibody is heterologous, however, the virus is not neutralized and is free to replicate once inside the </a:t>
            </a:r>
            <a:r>
              <a:rPr lang="en-IN" sz="3000" dirty="0" smtClean="0">
                <a:solidFill>
                  <a:srgbClr val="C00000"/>
                </a:solidFill>
                <a:latin typeface="Rockwell" panose="02060603020205020403" pitchFamily="18" charset="0"/>
              </a:rPr>
              <a:t>macrophage.</a:t>
            </a: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Thus</a:t>
            </a:r>
            <a:r>
              <a:rPr lang="en-IN" sz="3000" dirty="0">
                <a:solidFill>
                  <a:srgbClr val="C00000"/>
                </a:solidFill>
                <a:latin typeface="Rockwell" panose="02060603020205020403" pitchFamily="18" charset="0"/>
              </a:rPr>
              <a:t>, it is hypothesized that prior infection, through a process known as antibody-dependent enhancement (ADE), enhances the infection and replication of dengue virus in cells of the mononuclear cell lineage.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It </a:t>
            </a:r>
            <a:r>
              <a:rPr lang="en-IN" sz="3000" dirty="0">
                <a:solidFill>
                  <a:srgbClr val="C00000"/>
                </a:solidFill>
                <a:latin typeface="Rockwell" panose="02060603020205020403" pitchFamily="18" charset="0"/>
              </a:rPr>
              <a:t>is thought that these cells produce and secrete vasoactive mediators in response to dengue infection, which causes increased vascular permeability leading to hypovolemia and shock</a:t>
            </a:r>
            <a:r>
              <a:rPr lang="en-IN" sz="3000" dirty="0" smtClean="0">
                <a:solidFill>
                  <a:srgbClr val="C00000"/>
                </a:solidFill>
                <a:latin typeface="Rockwell" panose="02060603020205020403" pitchFamily="18" charset="0"/>
              </a:rPr>
              <a:t>.</a:t>
            </a:r>
          </a:p>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The other hypothesis assumes that dengue viruses, like all animal viruses, vary and change genetically as a result of selection pressures as they replicate in humans and/or mosquitoes and that there are some virus strains that have greater epidemic potential </a:t>
            </a:r>
            <a:r>
              <a:rPr lang="en-IN" sz="3000" dirty="0" smtClean="0">
                <a:solidFill>
                  <a:srgbClr val="C00000"/>
                </a:solidFill>
                <a:latin typeface="Rockwell" panose="02060603020205020403" pitchFamily="18" charset="0"/>
              </a:rPr>
              <a:t>.</a:t>
            </a:r>
            <a:endParaRPr lang="en-IN" sz="3000" dirty="0">
              <a:solidFill>
                <a:srgbClr val="C00000"/>
              </a:solidFill>
              <a:latin typeface="Rockwell" panose="02060603020205020403"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281530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11" y="798491"/>
            <a:ext cx="12192000" cy="1477328"/>
          </a:xfrm>
          <a:prstGeom prst="rect">
            <a:avLst/>
          </a:prstGeom>
        </p:spPr>
        <p:txBody>
          <a:bodyPr wrap="square">
            <a:spAutoFit/>
          </a:bodyPr>
          <a:lstStyle/>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Phenotypic expression of genetic changes in the virus genome may include increased virus replication and </a:t>
            </a:r>
            <a:r>
              <a:rPr lang="en-IN" sz="3000" dirty="0" err="1">
                <a:solidFill>
                  <a:srgbClr val="C00000"/>
                </a:solidFill>
                <a:latin typeface="Rockwell" panose="02060603020205020403" pitchFamily="18" charset="0"/>
              </a:rPr>
              <a:t>viremia</a:t>
            </a:r>
            <a:r>
              <a:rPr lang="en-IN" sz="3000" dirty="0">
                <a:solidFill>
                  <a:srgbClr val="C00000"/>
                </a:solidFill>
                <a:latin typeface="Rockwell" panose="02060603020205020403" pitchFamily="18" charset="0"/>
              </a:rPr>
              <a:t>, severity of disease (virulence), and epidemic </a:t>
            </a:r>
            <a:r>
              <a:rPr lang="en-IN" sz="3000" dirty="0" smtClean="0">
                <a:solidFill>
                  <a:srgbClr val="C00000"/>
                </a:solidFill>
                <a:latin typeface="Rockwell" panose="02060603020205020403" pitchFamily="18" charset="0"/>
              </a:rPr>
              <a:t>potential.</a:t>
            </a:r>
            <a:endParaRPr lang="en-IN" dirty="0"/>
          </a:p>
        </p:txBody>
      </p:sp>
      <p:sp>
        <p:nvSpPr>
          <p:cNvPr id="4" name="Rectangle 3"/>
          <p:cNvSpPr/>
          <p:nvPr/>
        </p:nvSpPr>
        <p:spPr>
          <a:xfrm>
            <a:off x="115910" y="2838341"/>
            <a:ext cx="11912958" cy="2862322"/>
          </a:xfrm>
          <a:prstGeom prst="rect">
            <a:avLst/>
          </a:prstGeom>
        </p:spPr>
        <p:txBody>
          <a:bodyPr wrap="square">
            <a:spAutoFit/>
          </a:bodyPr>
          <a:lstStyle/>
          <a:p>
            <a:pPr marL="457200" indent="-457200" algn="just">
              <a:buFont typeface="Wingdings" panose="05000000000000000000" pitchFamily="2" charset="2"/>
              <a:buChar char="Ø"/>
            </a:pPr>
            <a:r>
              <a:rPr lang="en-IN" sz="3000" dirty="0">
                <a:solidFill>
                  <a:srgbClr val="0070C0"/>
                </a:solidFill>
                <a:latin typeface="Times New Roman" panose="02020603050405020304" pitchFamily="18" charset="0"/>
              </a:rPr>
              <a:t>The </a:t>
            </a:r>
            <a:r>
              <a:rPr lang="en-IN" sz="3000" dirty="0" err="1">
                <a:solidFill>
                  <a:srgbClr val="0070C0"/>
                </a:solidFill>
                <a:latin typeface="Times New Roman" panose="02020603050405020304" pitchFamily="18" charset="0"/>
              </a:rPr>
              <a:t>pathogenetic</a:t>
            </a:r>
            <a:r>
              <a:rPr lang="en-IN" sz="3000" dirty="0">
                <a:solidFill>
                  <a:srgbClr val="0070C0"/>
                </a:solidFill>
                <a:latin typeface="Times New Roman" panose="02020603050405020304" pitchFamily="18" charset="0"/>
              </a:rPr>
              <a:t> mechanism responsible for the increased vascular permeability observed in DHF and DSS is not known, but it has been suggested that cytokines and chemical mediators such as </a:t>
            </a:r>
            <a:r>
              <a:rPr lang="en-IN" sz="3000" dirty="0" err="1">
                <a:solidFill>
                  <a:srgbClr val="0070C0"/>
                </a:solidFill>
                <a:latin typeface="Times New Roman" panose="02020603050405020304" pitchFamily="18" charset="0"/>
              </a:rPr>
              <a:t>tumor</a:t>
            </a:r>
            <a:r>
              <a:rPr lang="en-IN" sz="3000" dirty="0">
                <a:solidFill>
                  <a:srgbClr val="0070C0"/>
                </a:solidFill>
                <a:latin typeface="Times New Roman" panose="02020603050405020304" pitchFamily="18" charset="0"/>
              </a:rPr>
              <a:t> necrosis factor (TNF), interleukin-1 (IL-1), IL-2, IL-6, platelet-activating factor (PAF), complement activation products C3a and C5a, and histamine may play a role.</a:t>
            </a:r>
          </a:p>
        </p:txBody>
      </p:sp>
      <p:pic>
        <p:nvPicPr>
          <p:cNvPr id="5" name="Picture 4"/>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3690004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2893100"/>
          </a:xfrm>
          <a:prstGeom prst="rect">
            <a:avLst/>
          </a:prstGeom>
        </p:spPr>
        <p:txBody>
          <a:bodyPr wrap="square">
            <a:spAutoFit/>
          </a:bodyPr>
          <a:lstStyle/>
          <a:p>
            <a:r>
              <a:rPr lang="en-IN" sz="3200" b="1" i="0" u="none" strike="noStrike" baseline="0" dirty="0" smtClean="0">
                <a:solidFill>
                  <a:srgbClr val="7030A0"/>
                </a:solidFill>
                <a:latin typeface="Rockwell" panose="02060603020205020403" pitchFamily="18" charset="0"/>
              </a:rPr>
              <a:t>DEFINITION</a:t>
            </a:r>
          </a:p>
          <a:p>
            <a:pPr algn="just"/>
            <a:r>
              <a:rPr lang="en-IN" sz="3000" dirty="0">
                <a:solidFill>
                  <a:srgbClr val="000000"/>
                </a:solidFill>
                <a:latin typeface="Rockwell" panose="02060603020205020403" pitchFamily="18" charset="0"/>
              </a:rPr>
              <a:t>Dengue is an acute febrile illness characterized by severe muscle and </a:t>
            </a:r>
            <a:r>
              <a:rPr lang="en-IN" sz="3000" dirty="0" smtClean="0">
                <a:solidFill>
                  <a:srgbClr val="000000"/>
                </a:solidFill>
                <a:latin typeface="Rockwell" panose="02060603020205020403" pitchFamily="18" charset="0"/>
              </a:rPr>
              <a:t>joint pain</a:t>
            </a:r>
            <a:r>
              <a:rPr lang="en-IN" sz="3000" dirty="0">
                <a:solidFill>
                  <a:srgbClr val="000000"/>
                </a:solidFill>
                <a:latin typeface="Rockwell" panose="02060603020205020403" pitchFamily="18" charset="0"/>
              </a:rPr>
              <a:t>, rash, malaise, and lymphadenopathy. </a:t>
            </a:r>
            <a:endParaRPr lang="en-IN" sz="3000" dirty="0" smtClean="0">
              <a:solidFill>
                <a:srgbClr val="000000"/>
              </a:solidFill>
              <a:latin typeface="Rockwell" panose="02060603020205020403" pitchFamily="18" charset="0"/>
            </a:endParaRPr>
          </a:p>
          <a:p>
            <a:pPr algn="just"/>
            <a:endParaRPr lang="en-IN" sz="3000" dirty="0">
              <a:solidFill>
                <a:srgbClr val="000000"/>
              </a:solidFill>
              <a:latin typeface="Rockwell" panose="02060603020205020403" pitchFamily="18" charset="0"/>
            </a:endParaRPr>
          </a:p>
          <a:p>
            <a:pPr algn="just"/>
            <a:r>
              <a:rPr lang="en-IN" sz="3000" dirty="0" smtClean="0">
                <a:solidFill>
                  <a:srgbClr val="000000"/>
                </a:solidFill>
                <a:latin typeface="Rockwell" panose="02060603020205020403" pitchFamily="18" charset="0"/>
              </a:rPr>
              <a:t>The </a:t>
            </a:r>
            <a:r>
              <a:rPr lang="en-IN" sz="3000" dirty="0">
                <a:solidFill>
                  <a:srgbClr val="000000"/>
                </a:solidFill>
                <a:latin typeface="Rockwell" panose="02060603020205020403" pitchFamily="18" charset="0"/>
              </a:rPr>
              <a:t>severity of the </a:t>
            </a:r>
            <a:r>
              <a:rPr lang="en-IN" sz="3000" dirty="0" smtClean="0">
                <a:solidFill>
                  <a:srgbClr val="000000"/>
                </a:solidFill>
                <a:latin typeface="Rockwell" panose="02060603020205020403" pitchFamily="18" charset="0"/>
              </a:rPr>
              <a:t>musculoskeletal complaints </a:t>
            </a:r>
            <a:r>
              <a:rPr lang="en-IN" sz="3000" dirty="0">
                <a:solidFill>
                  <a:srgbClr val="000000"/>
                </a:solidFill>
                <a:latin typeface="Rockwell" panose="02060603020205020403" pitchFamily="18" charset="0"/>
              </a:rPr>
              <a:t>gave rise to the sobriquet </a:t>
            </a:r>
            <a:r>
              <a:rPr lang="en-IN" sz="3000" b="1" i="1" dirty="0" smtClean="0">
                <a:solidFill>
                  <a:srgbClr val="000000"/>
                </a:solidFill>
                <a:latin typeface="Rockwell" panose="02060603020205020403" pitchFamily="18" charset="0"/>
              </a:rPr>
              <a:t>break bone </a:t>
            </a:r>
            <a:r>
              <a:rPr lang="en-IN" sz="3000" b="1" i="1" dirty="0">
                <a:solidFill>
                  <a:srgbClr val="000000"/>
                </a:solidFill>
                <a:latin typeface="Rockwell" panose="02060603020205020403" pitchFamily="18" charset="0"/>
              </a:rPr>
              <a:t>fever</a:t>
            </a:r>
            <a:r>
              <a:rPr lang="en-IN" sz="3000" b="1" dirty="0">
                <a:solidFill>
                  <a:srgbClr val="000000"/>
                </a:solidFill>
                <a:latin typeface="Rockwell" panose="02060603020205020403" pitchFamily="18" charset="0"/>
              </a:rPr>
              <a:t>.</a:t>
            </a:r>
            <a:endParaRPr lang="en-IN" sz="3000" b="1" dirty="0">
              <a:latin typeface="Rockwell" panose="02060603020205020403" pitchFamily="18" charset="0"/>
            </a:endParaRPr>
          </a:p>
        </p:txBody>
      </p:sp>
      <p:sp>
        <p:nvSpPr>
          <p:cNvPr id="4" name="Rectangle 3"/>
          <p:cNvSpPr/>
          <p:nvPr/>
        </p:nvSpPr>
        <p:spPr>
          <a:xfrm>
            <a:off x="0" y="3034692"/>
            <a:ext cx="12192000" cy="3323987"/>
          </a:xfrm>
          <a:prstGeom prst="rect">
            <a:avLst/>
          </a:prstGeom>
        </p:spPr>
        <p:txBody>
          <a:bodyPr wrap="square">
            <a:spAutoFit/>
          </a:bodyPr>
          <a:lstStyle/>
          <a:p>
            <a:pPr algn="just"/>
            <a:r>
              <a:rPr lang="en-IN" sz="3000" i="0" dirty="0" smtClean="0">
                <a:effectLst/>
                <a:latin typeface="Rockwell" panose="02060603020205020403" pitchFamily="18" charset="0"/>
              </a:rPr>
              <a:t>Dengue causes a wide spectrum of disease. This can range from subclinical disease (people may not know they are even infected) to severe flu-like symptoms in those infected. Although less common, some people develop severe dengue, which can be any number of complications associated with severe bleeding, organ impairment and/or plasma leakage. Severe dengue has a higher risk of death when not managed appropriately. </a:t>
            </a:r>
            <a:endParaRPr lang="en-IN" sz="3000" i="0" dirty="0">
              <a:effectLst/>
              <a:latin typeface="Rockwell" panose="02060603020205020403" pitchFamily="18" charset="0"/>
            </a:endParaRPr>
          </a:p>
        </p:txBody>
      </p:sp>
      <p:pic>
        <p:nvPicPr>
          <p:cNvPr id="5" name="Picture 4"/>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1" y="6358634"/>
            <a:ext cx="618186" cy="499366"/>
          </a:xfrm>
          <a:prstGeom prst="rect">
            <a:avLst/>
          </a:prstGeom>
        </p:spPr>
      </p:pic>
    </p:spTree>
    <p:extLst>
      <p:ext uri="{BB962C8B-B14F-4D97-AF65-F5344CB8AC3E}">
        <p14:creationId xmlns:p14="http://schemas.microsoft.com/office/powerpoint/2010/main" val="580400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50006"/>
            <a:ext cx="12192000" cy="4247317"/>
          </a:xfrm>
          <a:prstGeom prst="rect">
            <a:avLst/>
          </a:prstGeom>
        </p:spPr>
        <p:txBody>
          <a:bodyPr wrap="square">
            <a:spAutoFit/>
          </a:bodyPr>
          <a:lstStyle/>
          <a:p>
            <a:pPr marL="457200" indent="-457200" algn="just">
              <a:buFont typeface="Wingdings" panose="05000000000000000000" pitchFamily="2" charset="2"/>
              <a:buChar char="Ø"/>
            </a:pPr>
            <a:r>
              <a:rPr lang="en-IN" sz="3000" dirty="0" smtClean="0">
                <a:solidFill>
                  <a:srgbClr val="0070C0"/>
                </a:solidFill>
                <a:latin typeface="Times New Roman" panose="02020603050405020304" pitchFamily="18" charset="0"/>
              </a:rPr>
              <a:t>CD4</a:t>
            </a:r>
            <a:r>
              <a:rPr lang="en-IN" sz="3000" baseline="30000" dirty="0">
                <a:solidFill>
                  <a:srgbClr val="0070C0"/>
                </a:solidFill>
                <a:latin typeface="Times New Roman" panose="02020603050405020304" pitchFamily="18" charset="0"/>
              </a:rPr>
              <a:t>+</a:t>
            </a:r>
            <a:r>
              <a:rPr lang="en-IN" sz="3000" dirty="0">
                <a:solidFill>
                  <a:srgbClr val="0070C0"/>
                </a:solidFill>
                <a:latin typeface="Times New Roman" panose="02020603050405020304" pitchFamily="18" charset="0"/>
              </a:rPr>
              <a:t> T lymphocytes produce a number of cytokines, including gamma interferon (IFN-γ), IL-2, IL-4, IL-5, IL-6, IL-10, and </a:t>
            </a:r>
            <a:r>
              <a:rPr lang="en-IN" sz="3000" dirty="0" err="1">
                <a:solidFill>
                  <a:srgbClr val="0070C0"/>
                </a:solidFill>
                <a:latin typeface="Times New Roman" panose="02020603050405020304" pitchFamily="18" charset="0"/>
              </a:rPr>
              <a:t>lymphotoxin</a:t>
            </a:r>
            <a:r>
              <a:rPr lang="en-IN" sz="3000" dirty="0">
                <a:solidFill>
                  <a:srgbClr val="0070C0"/>
                </a:solidFill>
                <a:latin typeface="Times New Roman" panose="02020603050405020304" pitchFamily="18" charset="0"/>
              </a:rPr>
              <a:t>. </a:t>
            </a:r>
            <a:endParaRPr lang="en-IN" sz="3000" dirty="0" smtClean="0">
              <a:solidFill>
                <a:srgbClr val="0070C0"/>
              </a:solidFill>
              <a:latin typeface="Times New Roman" panose="02020603050405020304" pitchFamily="18" charset="0"/>
            </a:endParaRPr>
          </a:p>
          <a:p>
            <a:pPr marL="457200" indent="-457200" algn="just">
              <a:buFont typeface="Wingdings" panose="05000000000000000000" pitchFamily="2" charset="2"/>
              <a:buChar char="Ø"/>
            </a:pPr>
            <a:r>
              <a:rPr lang="en-IN" sz="3000" dirty="0" smtClean="0">
                <a:solidFill>
                  <a:srgbClr val="0070C0"/>
                </a:solidFill>
                <a:latin typeface="Times New Roman" panose="02020603050405020304" pitchFamily="18" charset="0"/>
              </a:rPr>
              <a:t>Moreover</a:t>
            </a:r>
            <a:r>
              <a:rPr lang="en-IN" sz="3000" dirty="0">
                <a:solidFill>
                  <a:srgbClr val="0070C0"/>
                </a:solidFill>
                <a:latin typeface="Times New Roman" panose="02020603050405020304" pitchFamily="18" charset="0"/>
              </a:rPr>
              <a:t>, monocytes/macrophages which are infected by dengue viruses produce TNF, IL-1, IL-1B, IL-6, and PAF. </a:t>
            </a:r>
            <a:endParaRPr lang="en-IN" sz="3000" dirty="0" smtClean="0">
              <a:solidFill>
                <a:srgbClr val="0070C0"/>
              </a:solidFill>
              <a:latin typeface="Times New Roman" panose="02020603050405020304" pitchFamily="18" charset="0"/>
            </a:endParaRPr>
          </a:p>
          <a:p>
            <a:pPr marL="457200" indent="-457200" algn="just">
              <a:buFont typeface="Wingdings" panose="05000000000000000000" pitchFamily="2" charset="2"/>
              <a:buChar char="Ø"/>
            </a:pPr>
            <a:r>
              <a:rPr lang="en-IN" sz="3000" dirty="0" smtClean="0">
                <a:solidFill>
                  <a:srgbClr val="0070C0"/>
                </a:solidFill>
                <a:latin typeface="Times New Roman" panose="02020603050405020304" pitchFamily="18" charset="0"/>
              </a:rPr>
              <a:t>Finally</a:t>
            </a:r>
            <a:r>
              <a:rPr lang="en-IN" sz="3000" dirty="0">
                <a:solidFill>
                  <a:srgbClr val="0070C0"/>
                </a:solidFill>
                <a:latin typeface="Times New Roman" panose="02020603050405020304" pitchFamily="18" charset="0"/>
              </a:rPr>
              <a:t>, cytokine and chemical mediator production is induced by other cytokines. </a:t>
            </a:r>
            <a:endParaRPr lang="en-IN" sz="3000" dirty="0" smtClean="0">
              <a:solidFill>
                <a:srgbClr val="0070C0"/>
              </a:solidFill>
              <a:latin typeface="Times New Roman" panose="02020603050405020304" pitchFamily="18" charset="0"/>
            </a:endParaRPr>
          </a:p>
          <a:p>
            <a:pPr marL="457200" indent="-457200" algn="just">
              <a:buFont typeface="Wingdings" panose="05000000000000000000" pitchFamily="2" charset="2"/>
              <a:buChar char="Ø"/>
            </a:pPr>
            <a:r>
              <a:rPr lang="en-IN" sz="3000" dirty="0" smtClean="0">
                <a:solidFill>
                  <a:srgbClr val="0070C0"/>
                </a:solidFill>
                <a:latin typeface="Times New Roman" panose="02020603050405020304" pitchFamily="18" charset="0"/>
              </a:rPr>
              <a:t>Thus</a:t>
            </a:r>
            <a:r>
              <a:rPr lang="en-IN" sz="3000" dirty="0">
                <a:solidFill>
                  <a:srgbClr val="0070C0"/>
                </a:solidFill>
                <a:latin typeface="Times New Roman" panose="02020603050405020304" pitchFamily="18" charset="0"/>
              </a:rPr>
              <a:t>, once cytokines are produced, a complex network of induction may further increase the levels of cytokines and chemical mediators, resulting in even higher levels with synergistic effects on vascular permeability</a:t>
            </a:r>
            <a:endParaRPr lang="en-IN" sz="3000" b="0" i="0" dirty="0">
              <a:solidFill>
                <a:srgbClr val="0070C0"/>
              </a:solidFill>
              <a:effectLst/>
              <a:latin typeface="Times New Roman" panose="02020603050405020304"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2693942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
        <p:nvSpPr>
          <p:cNvPr id="3" name="Rectangle 2"/>
          <p:cNvSpPr/>
          <p:nvPr/>
        </p:nvSpPr>
        <p:spPr>
          <a:xfrm>
            <a:off x="0" y="965915"/>
            <a:ext cx="12192000" cy="4708981"/>
          </a:xfrm>
          <a:prstGeom prst="rect">
            <a:avLst/>
          </a:prstGeom>
        </p:spPr>
        <p:txBody>
          <a:bodyPr wrap="square">
            <a:spAutoFit/>
          </a:bodyPr>
          <a:lstStyle/>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Children frequently have concurrent infections with other viruses and bacteria causing upper respiratory symptoms.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There </a:t>
            </a:r>
            <a:r>
              <a:rPr lang="en-IN" sz="3000" dirty="0">
                <a:solidFill>
                  <a:srgbClr val="C00000"/>
                </a:solidFill>
                <a:latin typeface="Rockwell" panose="02060603020205020403" pitchFamily="18" charset="0"/>
              </a:rPr>
              <a:t>is no pathognomonic sign or symptom for DHF during the acute stage; on the other hand, as fever remits, characteristic manifestations of plasma leakage appear, making accurate clinical diagnosis possible in many </a:t>
            </a:r>
            <a:r>
              <a:rPr lang="en-IN" sz="3000" dirty="0" smtClean="0">
                <a:solidFill>
                  <a:srgbClr val="C00000"/>
                </a:solidFill>
                <a:latin typeface="Rockwell" panose="02060603020205020403" pitchFamily="18" charset="0"/>
              </a:rPr>
              <a:t>cases.</a:t>
            </a:r>
            <a:endParaRPr lang="en-IN" sz="3000" dirty="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The illness often begins with a sudden rise in temperature accompanied by facial flush and other flu-like symptoms.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The </a:t>
            </a:r>
            <a:r>
              <a:rPr lang="en-IN" sz="3000" dirty="0">
                <a:solidFill>
                  <a:srgbClr val="C00000"/>
                </a:solidFill>
                <a:latin typeface="Rockwell" panose="02060603020205020403" pitchFamily="18" charset="0"/>
              </a:rPr>
              <a:t>fever usually continues for two to seven days and can be as high as 41°C, possibly with convulsions and other complications.</a:t>
            </a:r>
          </a:p>
        </p:txBody>
      </p:sp>
    </p:spTree>
    <p:extLst>
      <p:ext uri="{BB962C8B-B14F-4D97-AF65-F5344CB8AC3E}">
        <p14:creationId xmlns:p14="http://schemas.microsoft.com/office/powerpoint/2010/main" val="1966498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
        <p:nvSpPr>
          <p:cNvPr id="3" name="Rectangle 2"/>
          <p:cNvSpPr/>
          <p:nvPr/>
        </p:nvSpPr>
        <p:spPr>
          <a:xfrm>
            <a:off x="0" y="334851"/>
            <a:ext cx="12192000" cy="5632311"/>
          </a:xfrm>
          <a:prstGeom prst="rect">
            <a:avLst/>
          </a:prstGeom>
        </p:spPr>
        <p:txBody>
          <a:bodyPr wrap="square">
            <a:spAutoFit/>
          </a:bodyPr>
          <a:lstStyle/>
          <a:p>
            <a:pPr marL="457200" indent="-457200" algn="just">
              <a:buFont typeface="Wingdings" panose="05000000000000000000" pitchFamily="2" charset="2"/>
              <a:buChar char="Ø"/>
            </a:pPr>
            <a:r>
              <a:rPr lang="en-IN" sz="3000" dirty="0">
                <a:solidFill>
                  <a:srgbClr val="C00000"/>
                </a:solidFill>
                <a:latin typeface="Rockwell" panose="02060603020205020403" pitchFamily="18" charset="0"/>
              </a:rPr>
              <a:t>In moderate DHF cases, all signs and symptoms abate after the fever subsides.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In </a:t>
            </a:r>
            <a:r>
              <a:rPr lang="en-IN" sz="3000" dirty="0">
                <a:solidFill>
                  <a:srgbClr val="C00000"/>
                </a:solidFill>
                <a:latin typeface="Rockwell" panose="02060603020205020403" pitchFamily="18" charset="0"/>
              </a:rPr>
              <a:t>severe cases, the patient's condition may suddenly deteriorate after a few days of fever; the temperature drops, followed by signs of circulatory failure, and the patient may rapidly go into a critical state of shock.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The </a:t>
            </a:r>
            <a:r>
              <a:rPr lang="en-IN" sz="3000" dirty="0">
                <a:solidFill>
                  <a:srgbClr val="C00000"/>
                </a:solidFill>
                <a:latin typeface="Rockwell" panose="02060603020205020403" pitchFamily="18" charset="0"/>
              </a:rPr>
              <a:t>Dengue Shock Syndrome (DSS) is characterized by bleeding that may appear as tiny spots of blood on the skin (</a:t>
            </a:r>
            <a:r>
              <a:rPr lang="en-IN" sz="3000" dirty="0" err="1">
                <a:solidFill>
                  <a:srgbClr val="C00000"/>
                </a:solidFill>
                <a:latin typeface="Rockwell" panose="02060603020205020403" pitchFamily="18" charset="0"/>
              </a:rPr>
              <a:t>petechiae</a:t>
            </a:r>
            <a:r>
              <a:rPr lang="en-IN" sz="3000" dirty="0">
                <a:solidFill>
                  <a:srgbClr val="C00000"/>
                </a:solidFill>
                <a:latin typeface="Rockwell" panose="02060603020205020403" pitchFamily="18" charset="0"/>
              </a:rPr>
              <a:t>) and larger patches of blood under the skin (</a:t>
            </a:r>
            <a:r>
              <a:rPr lang="en-IN" sz="3000" dirty="0" err="1">
                <a:solidFill>
                  <a:srgbClr val="C00000"/>
                </a:solidFill>
                <a:latin typeface="Rockwell" panose="02060603020205020403" pitchFamily="18" charset="0"/>
              </a:rPr>
              <a:t>ecchymoses</a:t>
            </a:r>
            <a:r>
              <a:rPr lang="en-IN" sz="3000" dirty="0">
                <a:solidFill>
                  <a:srgbClr val="C00000"/>
                </a:solidFill>
                <a:latin typeface="Rockwell" panose="02060603020205020403" pitchFamily="18" charset="0"/>
              </a:rPr>
              <a:t>).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Minor </a:t>
            </a:r>
            <a:r>
              <a:rPr lang="en-IN" sz="3000" dirty="0">
                <a:solidFill>
                  <a:srgbClr val="C00000"/>
                </a:solidFill>
                <a:latin typeface="Rockwell" panose="02060603020205020403" pitchFamily="18" charset="0"/>
              </a:rPr>
              <a:t>injuries may cause bleeding </a:t>
            </a:r>
            <a:r>
              <a:rPr lang="en-IN" sz="3000" dirty="0" smtClean="0">
                <a:solidFill>
                  <a:srgbClr val="C00000"/>
                </a:solidFill>
                <a:latin typeface="Rockwell" panose="02060603020205020403" pitchFamily="18" charset="0"/>
              </a:rPr>
              <a:t>. </a:t>
            </a: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Shock </a:t>
            </a:r>
            <a:r>
              <a:rPr lang="en-IN" sz="3000" dirty="0">
                <a:solidFill>
                  <a:srgbClr val="C00000"/>
                </a:solidFill>
                <a:latin typeface="Rockwell" panose="02060603020205020403" pitchFamily="18" charset="0"/>
              </a:rPr>
              <a:t>may cause death within 12 to 24 hours. </a:t>
            </a:r>
            <a:endParaRPr lang="en-IN" sz="3000" dirty="0" smtClean="0">
              <a:solidFill>
                <a:srgbClr val="C00000"/>
              </a:solidFill>
              <a:latin typeface="Rockwell" panose="02060603020205020403" pitchFamily="18" charset="0"/>
            </a:endParaRPr>
          </a:p>
          <a:p>
            <a:pPr marL="457200" indent="-457200" algn="just">
              <a:buFont typeface="Wingdings" panose="05000000000000000000" pitchFamily="2" charset="2"/>
              <a:buChar char="Ø"/>
            </a:pPr>
            <a:r>
              <a:rPr lang="en-IN" sz="3000" dirty="0" smtClean="0">
                <a:solidFill>
                  <a:srgbClr val="C00000"/>
                </a:solidFill>
                <a:latin typeface="Rockwell" panose="02060603020205020403" pitchFamily="18" charset="0"/>
              </a:rPr>
              <a:t>Patients </a:t>
            </a:r>
            <a:r>
              <a:rPr lang="en-IN" sz="3000" dirty="0">
                <a:solidFill>
                  <a:srgbClr val="C00000"/>
                </a:solidFill>
                <a:latin typeface="Rockwell" panose="02060603020205020403" pitchFamily="18" charset="0"/>
              </a:rPr>
              <a:t>can recover following appropriate medical </a:t>
            </a:r>
            <a:r>
              <a:rPr lang="en-IN" sz="3000" dirty="0" smtClean="0">
                <a:solidFill>
                  <a:srgbClr val="C00000"/>
                </a:solidFill>
                <a:latin typeface="Rockwell" panose="02060603020205020403" pitchFamily="18" charset="0"/>
              </a:rPr>
              <a:t>treatment.</a:t>
            </a:r>
            <a:endParaRPr lang="en-IN" sz="3000" dirty="0">
              <a:solidFill>
                <a:srgbClr val="C00000"/>
              </a:solidFill>
              <a:latin typeface="Rockwell" panose="02060603020205020403" pitchFamily="18" charset="0"/>
            </a:endParaRPr>
          </a:p>
        </p:txBody>
      </p:sp>
    </p:spTree>
    <p:extLst>
      <p:ext uri="{BB962C8B-B14F-4D97-AF65-F5344CB8AC3E}">
        <p14:creationId xmlns:p14="http://schemas.microsoft.com/office/powerpoint/2010/main" val="122766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
        <p:nvSpPr>
          <p:cNvPr id="3" name="Rectangle 2"/>
          <p:cNvSpPr/>
          <p:nvPr/>
        </p:nvSpPr>
        <p:spPr>
          <a:xfrm>
            <a:off x="0" y="0"/>
            <a:ext cx="12192000" cy="6555641"/>
          </a:xfrm>
          <a:prstGeom prst="rect">
            <a:avLst/>
          </a:prstGeom>
        </p:spPr>
        <p:txBody>
          <a:bodyPr wrap="square">
            <a:spAutoFit/>
          </a:bodyPr>
          <a:lstStyle/>
          <a:p>
            <a:pPr marL="457200" indent="-457200">
              <a:buFont typeface="Wingdings" panose="05000000000000000000" pitchFamily="2" charset="2"/>
              <a:buChar char="Ø"/>
            </a:pPr>
            <a:r>
              <a:rPr lang="en-IN" sz="3000" dirty="0">
                <a:solidFill>
                  <a:srgbClr val="7030A0"/>
                </a:solidFill>
                <a:latin typeface="Rockwell" panose="02060603020205020403" pitchFamily="18" charset="0"/>
              </a:rPr>
              <a:t>Generalized time course of the events associated with DF, DHF and DSS. The incubation period before the development of signs of infection generally ranges from 4 to 7 </a:t>
            </a:r>
            <a:r>
              <a:rPr lang="en-IN" sz="3000" dirty="0" smtClean="0">
                <a:solidFill>
                  <a:srgbClr val="7030A0"/>
                </a:solidFill>
                <a:latin typeface="Rockwell" panose="02060603020205020403" pitchFamily="18" charset="0"/>
              </a:rPr>
              <a:t>days.</a:t>
            </a:r>
          </a:p>
          <a:p>
            <a:endParaRPr lang="en-IN" sz="3000" dirty="0" smtClean="0">
              <a:latin typeface="Rockwell" panose="02060603020205020403" pitchFamily="18" charset="0"/>
            </a:endParaRPr>
          </a:p>
          <a:p>
            <a:pPr marL="457200" indent="-457200">
              <a:buFont typeface="Wingdings" panose="05000000000000000000" pitchFamily="2" charset="2"/>
              <a:buChar char="Ø"/>
            </a:pPr>
            <a:r>
              <a:rPr lang="en-IN" sz="3000" i="1" dirty="0" smtClean="0">
                <a:solidFill>
                  <a:srgbClr val="C00000"/>
                </a:solidFill>
                <a:latin typeface="Rockwell" panose="02060603020205020403" pitchFamily="18" charset="0"/>
              </a:rPr>
              <a:t>Recognition </a:t>
            </a:r>
            <a:r>
              <a:rPr lang="en-IN" sz="3000" i="1" dirty="0">
                <a:solidFill>
                  <a:srgbClr val="C00000"/>
                </a:solidFill>
                <a:latin typeface="Rockwell" panose="02060603020205020403" pitchFamily="18" charset="0"/>
              </a:rPr>
              <a:t>of Dengue Haemorrhagic Fever (DHF)</a:t>
            </a:r>
            <a:r>
              <a:rPr lang="en-IN" sz="3000" dirty="0">
                <a:solidFill>
                  <a:srgbClr val="C00000"/>
                </a:solidFill>
                <a:latin typeface="Rockwell" panose="02060603020205020403" pitchFamily="18" charset="0"/>
              </a:rPr>
              <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Symptoms similar to dengue fever plus, any one of the following:</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Severe and continuous pain in abdomen</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Bleeding from the nose, mouth and gums or skin bruising</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Frequent vomiting with or without blood</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Black stools, like coal tar</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Excessive thirst (dry mouth)</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Pale, cold skin</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Restlessness, or sleepiness</a:t>
            </a:r>
            <a:r>
              <a:rPr lang="en-IN" sz="3000" dirty="0">
                <a:solidFill>
                  <a:srgbClr val="000000"/>
                </a:solidFill>
                <a:latin typeface="Rockwell" panose="02060603020205020403" pitchFamily="18" charset="0"/>
              </a:rPr>
              <a:t/>
            </a:r>
            <a:br>
              <a:rPr lang="en-IN" sz="3000" dirty="0">
                <a:solidFill>
                  <a:srgbClr val="000000"/>
                </a:solidFill>
                <a:latin typeface="Rockwell" panose="02060603020205020403" pitchFamily="18" charset="0"/>
              </a:rPr>
            </a:br>
            <a:endParaRPr lang="en-IN" sz="3000" dirty="0">
              <a:solidFill>
                <a:srgbClr val="000000"/>
              </a:solidFill>
              <a:latin typeface="Rockwell" panose="02060603020205020403" pitchFamily="18" charset="0"/>
            </a:endParaRPr>
          </a:p>
        </p:txBody>
      </p:sp>
    </p:spTree>
    <p:extLst>
      <p:ext uri="{BB962C8B-B14F-4D97-AF65-F5344CB8AC3E}">
        <p14:creationId xmlns:p14="http://schemas.microsoft.com/office/powerpoint/2010/main" val="1452567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
        <p:nvSpPr>
          <p:cNvPr id="3" name="Rectangle 2"/>
          <p:cNvSpPr/>
          <p:nvPr/>
        </p:nvSpPr>
        <p:spPr>
          <a:xfrm>
            <a:off x="0" y="0"/>
            <a:ext cx="12192000" cy="1938992"/>
          </a:xfrm>
          <a:prstGeom prst="rect">
            <a:avLst/>
          </a:prstGeom>
        </p:spPr>
        <p:txBody>
          <a:bodyPr wrap="square">
            <a:spAutoFit/>
          </a:bodyPr>
          <a:lstStyle/>
          <a:p>
            <a:r>
              <a:rPr lang="en-IN" sz="3000" i="1" dirty="0">
                <a:solidFill>
                  <a:srgbClr val="C00000"/>
                </a:solidFill>
                <a:latin typeface="Rockwell" panose="02060603020205020403" pitchFamily="18" charset="0"/>
              </a:rPr>
              <a:t>Dengue shock syndrome is defined as dengue </a:t>
            </a:r>
            <a:r>
              <a:rPr lang="en-IN" sz="3000" i="1" dirty="0" err="1">
                <a:solidFill>
                  <a:srgbClr val="C00000"/>
                </a:solidFill>
                <a:latin typeface="Rockwell" panose="02060603020205020403" pitchFamily="18" charset="0"/>
              </a:rPr>
              <a:t>hemorrhagic</a:t>
            </a:r>
            <a:r>
              <a:rPr lang="en-IN" sz="3000" i="1" dirty="0">
                <a:solidFill>
                  <a:srgbClr val="C00000"/>
                </a:solidFill>
                <a:latin typeface="Rockwell" panose="02060603020205020403" pitchFamily="18" charset="0"/>
              </a:rPr>
              <a:t> fever plus:</a:t>
            </a:r>
            <a:r>
              <a:rPr lang="en-IN" sz="3000" dirty="0">
                <a:solidFill>
                  <a:srgbClr val="C00000"/>
                </a:solidFill>
                <a:latin typeface="Rockwell" panose="02060603020205020403" pitchFamily="18" charset="0"/>
              </a:rPr>
              <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Weak rapid pulse</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Narrow pulse pressure (less than 20 mm Hg)</a:t>
            </a:r>
            <a:br>
              <a:rPr lang="en-IN" sz="3000" dirty="0">
                <a:solidFill>
                  <a:srgbClr val="C00000"/>
                </a:solidFill>
                <a:latin typeface="Rockwell" panose="02060603020205020403" pitchFamily="18" charset="0"/>
              </a:rPr>
            </a:br>
            <a:r>
              <a:rPr lang="en-IN" sz="3000" dirty="0">
                <a:solidFill>
                  <a:srgbClr val="C00000"/>
                </a:solidFill>
                <a:latin typeface="Rockwell" panose="02060603020205020403" pitchFamily="18" charset="0"/>
              </a:rPr>
              <a:t>- Cold, clammy skin and restlessness.</a:t>
            </a:r>
          </a:p>
        </p:txBody>
      </p:sp>
      <p:pic>
        <p:nvPicPr>
          <p:cNvPr id="1026" name="Picture 2" descr="http://www.denguevirusnet.com/images/Timecour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2737" y="2091294"/>
            <a:ext cx="9337183" cy="4479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8679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
        <p:nvSpPr>
          <p:cNvPr id="3" name="Rectangle 2"/>
          <p:cNvSpPr/>
          <p:nvPr/>
        </p:nvSpPr>
        <p:spPr>
          <a:xfrm>
            <a:off x="2672363" y="9175"/>
            <a:ext cx="3284111" cy="58235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lumMod val="95000"/>
                    <a:lumOff val="5000"/>
                  </a:schemeClr>
                </a:solidFill>
                <a:latin typeface="Rockwell" panose="02060603020205020403" pitchFamily="18" charset="0"/>
              </a:rPr>
              <a:t>Dengue Virus Infection</a:t>
            </a:r>
            <a:endParaRPr lang="en-IN" sz="2000" b="1" dirty="0">
              <a:solidFill>
                <a:schemeClr val="tx1">
                  <a:lumMod val="95000"/>
                  <a:lumOff val="5000"/>
                </a:schemeClr>
              </a:solidFill>
              <a:latin typeface="Rockwell" panose="02060603020205020403" pitchFamily="18" charset="0"/>
            </a:endParaRPr>
          </a:p>
        </p:txBody>
      </p:sp>
      <p:sp>
        <p:nvSpPr>
          <p:cNvPr id="4" name="Rectangle 3"/>
          <p:cNvSpPr/>
          <p:nvPr/>
        </p:nvSpPr>
        <p:spPr>
          <a:xfrm>
            <a:off x="927278" y="1062926"/>
            <a:ext cx="2150773" cy="379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lumMod val="95000"/>
                    <a:lumOff val="5000"/>
                  </a:schemeClr>
                </a:solidFill>
                <a:latin typeface="Rockwell" panose="02060603020205020403" pitchFamily="18" charset="0"/>
              </a:rPr>
              <a:t>Asymptomatic</a:t>
            </a:r>
            <a:endParaRPr lang="en-IN" sz="2000" b="1" dirty="0">
              <a:solidFill>
                <a:schemeClr val="tx1">
                  <a:lumMod val="95000"/>
                  <a:lumOff val="5000"/>
                </a:schemeClr>
              </a:solidFill>
              <a:latin typeface="Rockwell" panose="02060603020205020403" pitchFamily="18" charset="0"/>
            </a:endParaRPr>
          </a:p>
        </p:txBody>
      </p:sp>
      <p:sp>
        <p:nvSpPr>
          <p:cNvPr id="5" name="Rectangle 4"/>
          <p:cNvSpPr/>
          <p:nvPr/>
        </p:nvSpPr>
        <p:spPr>
          <a:xfrm>
            <a:off x="5748172" y="1062926"/>
            <a:ext cx="1985493" cy="379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lumMod val="95000"/>
                    <a:lumOff val="5000"/>
                  </a:schemeClr>
                </a:solidFill>
                <a:latin typeface="Rockwell" panose="02060603020205020403" pitchFamily="18" charset="0"/>
              </a:rPr>
              <a:t>Symptomatic</a:t>
            </a:r>
            <a:r>
              <a:rPr lang="en-IN" dirty="0" smtClean="0"/>
              <a:t> </a:t>
            </a:r>
            <a:endParaRPr lang="en-IN" dirty="0"/>
          </a:p>
        </p:txBody>
      </p:sp>
      <p:sp>
        <p:nvSpPr>
          <p:cNvPr id="9" name="Rectangle 8"/>
          <p:cNvSpPr/>
          <p:nvPr/>
        </p:nvSpPr>
        <p:spPr>
          <a:xfrm>
            <a:off x="141669" y="2864503"/>
            <a:ext cx="2711002" cy="70688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latin typeface="Rockwell" panose="02060603020205020403" pitchFamily="18" charset="0"/>
              </a:rPr>
              <a:t>Undifferentiated fever(Viral Syndrome)</a:t>
            </a:r>
            <a:endParaRPr lang="en-IN" b="1" dirty="0">
              <a:latin typeface="Rockwell" panose="02060603020205020403" pitchFamily="18" charset="0"/>
            </a:endParaRPr>
          </a:p>
        </p:txBody>
      </p:sp>
      <p:sp>
        <p:nvSpPr>
          <p:cNvPr id="10" name="Rectangle 9"/>
          <p:cNvSpPr/>
          <p:nvPr/>
        </p:nvSpPr>
        <p:spPr>
          <a:xfrm>
            <a:off x="3223913" y="2864503"/>
            <a:ext cx="2524259" cy="70688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latin typeface="Rockwell" panose="02060603020205020403" pitchFamily="18" charset="0"/>
              </a:rPr>
              <a:t>Dengue Fever Syndrome</a:t>
            </a:r>
            <a:endParaRPr lang="en-IN" b="1" dirty="0">
              <a:latin typeface="Rockwell" panose="02060603020205020403" pitchFamily="18" charset="0"/>
            </a:endParaRPr>
          </a:p>
        </p:txBody>
      </p:sp>
      <p:sp>
        <p:nvSpPr>
          <p:cNvPr id="11" name="Rectangle 10"/>
          <p:cNvSpPr/>
          <p:nvPr/>
        </p:nvSpPr>
        <p:spPr>
          <a:xfrm>
            <a:off x="7933386" y="2864503"/>
            <a:ext cx="3002339" cy="70688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latin typeface="Rockwell" panose="02060603020205020403" pitchFamily="18" charset="0"/>
              </a:rPr>
              <a:t>Dengue Haemorrhagic Fever (Plasma Leakage)</a:t>
            </a:r>
            <a:endParaRPr lang="en-IN" b="1" dirty="0">
              <a:latin typeface="Rockwell" panose="02060603020205020403" pitchFamily="18" charset="0"/>
            </a:endParaRPr>
          </a:p>
        </p:txBody>
      </p:sp>
      <p:sp>
        <p:nvSpPr>
          <p:cNvPr id="12" name="Rectangle 11"/>
          <p:cNvSpPr/>
          <p:nvPr/>
        </p:nvSpPr>
        <p:spPr>
          <a:xfrm>
            <a:off x="2385806" y="4607094"/>
            <a:ext cx="1770845" cy="70688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chemeClr val="bg1"/>
                </a:solidFill>
                <a:latin typeface="Rockwell" panose="02060603020205020403" pitchFamily="18" charset="0"/>
              </a:rPr>
              <a:t>Without </a:t>
            </a:r>
          </a:p>
          <a:p>
            <a:pPr algn="ctr"/>
            <a:r>
              <a:rPr lang="en-IN" b="1" dirty="0" smtClean="0">
                <a:solidFill>
                  <a:schemeClr val="bg1"/>
                </a:solidFill>
                <a:latin typeface="Rockwell" panose="02060603020205020403" pitchFamily="18" charset="0"/>
              </a:rPr>
              <a:t>Haemorrhage</a:t>
            </a:r>
            <a:endParaRPr lang="en-IN" b="1" dirty="0">
              <a:solidFill>
                <a:schemeClr val="bg1"/>
              </a:solidFill>
              <a:latin typeface="Rockwell" panose="02060603020205020403" pitchFamily="18" charset="0"/>
            </a:endParaRPr>
          </a:p>
        </p:txBody>
      </p:sp>
      <p:sp>
        <p:nvSpPr>
          <p:cNvPr id="13" name="Rectangle 12"/>
          <p:cNvSpPr/>
          <p:nvPr/>
        </p:nvSpPr>
        <p:spPr>
          <a:xfrm>
            <a:off x="4686833" y="4607095"/>
            <a:ext cx="1814847" cy="70688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latin typeface="Rockwell" panose="02060603020205020403" pitchFamily="18" charset="0"/>
              </a:rPr>
              <a:t>With unusual Haemorrhage</a:t>
            </a:r>
            <a:endParaRPr lang="en-IN" b="1" dirty="0">
              <a:latin typeface="Rockwell" panose="02060603020205020403" pitchFamily="18" charset="0"/>
            </a:endParaRPr>
          </a:p>
        </p:txBody>
      </p:sp>
      <p:sp>
        <p:nvSpPr>
          <p:cNvPr id="14" name="Rectangle 13"/>
          <p:cNvSpPr/>
          <p:nvPr/>
        </p:nvSpPr>
        <p:spPr>
          <a:xfrm>
            <a:off x="7031862" y="4607093"/>
            <a:ext cx="2176532" cy="73763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latin typeface="Rockwell" panose="02060603020205020403" pitchFamily="18" charset="0"/>
              </a:rPr>
              <a:t>No Shock</a:t>
            </a:r>
            <a:endParaRPr lang="en-IN" b="1" dirty="0">
              <a:latin typeface="Rockwell" panose="02060603020205020403" pitchFamily="18" charset="0"/>
            </a:endParaRPr>
          </a:p>
        </p:txBody>
      </p:sp>
      <p:sp>
        <p:nvSpPr>
          <p:cNvPr id="15" name="Rectangle 14"/>
          <p:cNvSpPr/>
          <p:nvPr/>
        </p:nvSpPr>
        <p:spPr>
          <a:xfrm>
            <a:off x="9547099" y="4607092"/>
            <a:ext cx="2293900" cy="706885"/>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latin typeface="Rockwell" panose="02060603020205020403" pitchFamily="18" charset="0"/>
              </a:rPr>
              <a:t>Dengue Shock Syndrome</a:t>
            </a:r>
            <a:endParaRPr lang="en-IN" b="1" dirty="0">
              <a:latin typeface="Rockwell" panose="02060603020205020403" pitchFamily="18" charset="0"/>
            </a:endParaRPr>
          </a:p>
        </p:txBody>
      </p:sp>
      <p:sp>
        <p:nvSpPr>
          <p:cNvPr id="16" name="Rectangle 15"/>
          <p:cNvSpPr/>
          <p:nvPr/>
        </p:nvSpPr>
        <p:spPr>
          <a:xfrm>
            <a:off x="3424703" y="6165463"/>
            <a:ext cx="2524259" cy="44285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solidFill>
                  <a:schemeClr val="bg1"/>
                </a:solidFill>
                <a:latin typeface="Rockwell" panose="02060603020205020403" pitchFamily="18" charset="0"/>
              </a:rPr>
              <a:t>Dengue Fever</a:t>
            </a:r>
            <a:endParaRPr lang="en-IN" sz="2000" dirty="0">
              <a:solidFill>
                <a:schemeClr val="bg1"/>
              </a:solidFill>
              <a:latin typeface="Rockwell" panose="02060603020205020403" pitchFamily="18" charset="0"/>
            </a:endParaRPr>
          </a:p>
        </p:txBody>
      </p:sp>
      <p:sp>
        <p:nvSpPr>
          <p:cNvPr id="17" name="Rectangle 16"/>
          <p:cNvSpPr/>
          <p:nvPr/>
        </p:nvSpPr>
        <p:spPr>
          <a:xfrm>
            <a:off x="7351688" y="6159704"/>
            <a:ext cx="3713411" cy="44146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latin typeface="Rockwell" panose="02060603020205020403" pitchFamily="18" charset="0"/>
              </a:rPr>
              <a:t>Dengue Haemorrhagic Fever</a:t>
            </a:r>
            <a:endParaRPr lang="en-IN" sz="2000" dirty="0">
              <a:latin typeface="Rockwell" panose="02060603020205020403" pitchFamily="18" charset="0"/>
            </a:endParaRPr>
          </a:p>
        </p:txBody>
      </p:sp>
      <p:cxnSp>
        <p:nvCxnSpPr>
          <p:cNvPr id="19" name="Straight Arrow Connector 18"/>
          <p:cNvCxnSpPr/>
          <p:nvPr/>
        </p:nvCxnSpPr>
        <p:spPr>
          <a:xfrm>
            <a:off x="11192563" y="6358634"/>
            <a:ext cx="648436"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71229" y="785611"/>
            <a:ext cx="208637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357607" y="785611"/>
            <a:ext cx="731954" cy="220646"/>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672363" y="785611"/>
            <a:ext cx="626233" cy="23324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314418" y="591526"/>
            <a:ext cx="0" cy="19408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643348" y="1442434"/>
            <a:ext cx="0" cy="19408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708813" y="5344732"/>
            <a:ext cx="0" cy="2871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073754" y="1636519"/>
            <a:ext cx="4297" cy="34468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078051" y="1636519"/>
            <a:ext cx="6272011"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118573" y="1981200"/>
            <a:ext cx="2086378"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9338891" y="1636519"/>
            <a:ext cx="11171" cy="1128399"/>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4204951" y="1981200"/>
            <a:ext cx="0" cy="820566"/>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118573" y="1981200"/>
            <a:ext cx="0" cy="820566"/>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314418" y="3571388"/>
            <a:ext cx="0" cy="31803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298596" y="3889420"/>
            <a:ext cx="208637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5372087" y="3872602"/>
            <a:ext cx="4" cy="66970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3298596" y="3872602"/>
            <a:ext cx="4" cy="66970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9432404" y="3571388"/>
            <a:ext cx="0" cy="318032"/>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503910" y="3889420"/>
            <a:ext cx="2086378"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a:off x="10590288" y="3872602"/>
            <a:ext cx="4" cy="669702"/>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8503906" y="3872602"/>
            <a:ext cx="4" cy="669702"/>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588654" y="5628068"/>
            <a:ext cx="9402455" cy="38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1991109" y="5344732"/>
            <a:ext cx="0" cy="2871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2601533" y="5344732"/>
            <a:ext cx="0" cy="2871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6085263" y="6428349"/>
            <a:ext cx="62355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6825802" y="6428349"/>
            <a:ext cx="412119"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H="1">
            <a:off x="2279561" y="6386890"/>
            <a:ext cx="1088261"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11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1527"/>
            <a:ext cx="12080383" cy="3539430"/>
          </a:xfrm>
          <a:prstGeom prst="rect">
            <a:avLst/>
          </a:prstGeom>
        </p:spPr>
        <p:txBody>
          <a:bodyPr wrap="square">
            <a:spAutoFit/>
          </a:bodyPr>
          <a:lstStyle/>
          <a:p>
            <a:pPr algn="just"/>
            <a:r>
              <a:rPr lang="en-IN" sz="3200" i="0" dirty="0" smtClean="0">
                <a:solidFill>
                  <a:srgbClr val="0070C0"/>
                </a:solidFill>
                <a:effectLst/>
                <a:latin typeface="Rockwell" panose="02060603020205020403" pitchFamily="18" charset="0"/>
              </a:rPr>
              <a:t>Dengue virus is transmitted by female mosquitoes mainly of the species </a:t>
            </a:r>
            <a:r>
              <a:rPr lang="en-IN" sz="3200" b="1" i="1" dirty="0" err="1" smtClean="0">
                <a:solidFill>
                  <a:srgbClr val="0070C0"/>
                </a:solidFill>
                <a:effectLst/>
                <a:latin typeface="Rockwell" panose="02060603020205020403" pitchFamily="18" charset="0"/>
              </a:rPr>
              <a:t>Aedes</a:t>
            </a:r>
            <a:r>
              <a:rPr lang="en-IN" sz="3200" b="1" i="1" dirty="0" smtClean="0">
                <a:solidFill>
                  <a:srgbClr val="0070C0"/>
                </a:solidFill>
                <a:effectLst/>
                <a:latin typeface="Rockwell" panose="02060603020205020403" pitchFamily="18" charset="0"/>
              </a:rPr>
              <a:t> </a:t>
            </a:r>
            <a:r>
              <a:rPr lang="en-IN" sz="3200" b="1" i="1" dirty="0" err="1" smtClean="0">
                <a:solidFill>
                  <a:srgbClr val="0070C0"/>
                </a:solidFill>
                <a:effectLst/>
                <a:latin typeface="Rockwell" panose="02060603020205020403" pitchFamily="18" charset="0"/>
              </a:rPr>
              <a:t>aegypti</a:t>
            </a:r>
            <a:r>
              <a:rPr lang="en-IN" sz="3200" i="0" dirty="0" smtClean="0">
                <a:solidFill>
                  <a:srgbClr val="0070C0"/>
                </a:solidFill>
                <a:effectLst/>
                <a:latin typeface="Rockwell" panose="02060603020205020403" pitchFamily="18" charset="0"/>
              </a:rPr>
              <a:t> and, to a lesser extent, </a:t>
            </a:r>
            <a:r>
              <a:rPr lang="en-IN" sz="3200" b="1" i="1" dirty="0" err="1" smtClean="0">
                <a:solidFill>
                  <a:srgbClr val="0070C0"/>
                </a:solidFill>
                <a:effectLst/>
                <a:latin typeface="Rockwell" panose="02060603020205020403" pitchFamily="18" charset="0"/>
              </a:rPr>
              <a:t>Ae</a:t>
            </a:r>
            <a:r>
              <a:rPr lang="en-IN" sz="3200" b="1" i="1" dirty="0" smtClean="0">
                <a:solidFill>
                  <a:srgbClr val="0070C0"/>
                </a:solidFill>
                <a:effectLst/>
                <a:latin typeface="Rockwell" panose="02060603020205020403" pitchFamily="18" charset="0"/>
              </a:rPr>
              <a:t>. </a:t>
            </a:r>
            <a:r>
              <a:rPr lang="en-IN" sz="3200" b="1" i="1" dirty="0" err="1" smtClean="0">
                <a:solidFill>
                  <a:srgbClr val="0070C0"/>
                </a:solidFill>
                <a:effectLst/>
                <a:latin typeface="Rockwell" panose="02060603020205020403" pitchFamily="18" charset="0"/>
              </a:rPr>
              <a:t>albopictus</a:t>
            </a:r>
            <a:r>
              <a:rPr lang="en-IN" sz="3200" i="0" dirty="0" smtClean="0">
                <a:solidFill>
                  <a:srgbClr val="0070C0"/>
                </a:solidFill>
                <a:effectLst/>
                <a:latin typeface="Rockwell" panose="02060603020205020403" pitchFamily="18" charset="0"/>
              </a:rPr>
              <a:t>. These mosquitoes are also vectors of </a:t>
            </a:r>
            <a:r>
              <a:rPr lang="en-IN" sz="3200" b="1" i="0" dirty="0" err="1" smtClean="0">
                <a:solidFill>
                  <a:srgbClr val="0070C0"/>
                </a:solidFill>
                <a:effectLst/>
                <a:latin typeface="Rockwell" panose="02060603020205020403" pitchFamily="18" charset="0"/>
              </a:rPr>
              <a:t>chikungunya</a:t>
            </a:r>
            <a:r>
              <a:rPr lang="en-IN" sz="3200" b="1" i="0" dirty="0" smtClean="0">
                <a:solidFill>
                  <a:srgbClr val="0070C0"/>
                </a:solidFill>
                <a:effectLst/>
                <a:latin typeface="Rockwell" panose="02060603020205020403" pitchFamily="18" charset="0"/>
              </a:rPr>
              <a:t>, yellow fever and </a:t>
            </a:r>
            <a:r>
              <a:rPr lang="en-IN" sz="3200" b="1" i="0" dirty="0" err="1" smtClean="0">
                <a:solidFill>
                  <a:srgbClr val="0070C0"/>
                </a:solidFill>
                <a:effectLst/>
                <a:latin typeface="Rockwell" panose="02060603020205020403" pitchFamily="18" charset="0"/>
              </a:rPr>
              <a:t>Zika</a:t>
            </a:r>
            <a:r>
              <a:rPr lang="en-IN" sz="3200" b="1" i="0" dirty="0" smtClean="0">
                <a:solidFill>
                  <a:srgbClr val="0070C0"/>
                </a:solidFill>
                <a:effectLst/>
                <a:latin typeface="Rockwell" panose="02060603020205020403" pitchFamily="18" charset="0"/>
              </a:rPr>
              <a:t> viruses</a:t>
            </a:r>
            <a:r>
              <a:rPr lang="en-IN" sz="3200" i="0" dirty="0" smtClean="0">
                <a:solidFill>
                  <a:srgbClr val="0070C0"/>
                </a:solidFill>
                <a:effectLst/>
                <a:latin typeface="Rockwell" panose="02060603020205020403" pitchFamily="18" charset="0"/>
              </a:rPr>
              <a:t>. Dengue is widespread throughout the tropics, with local variations in risk influenced by rainfall, temperature, relative humidity and unplanned rapid urbanization.</a:t>
            </a:r>
            <a:endParaRPr lang="en-IN" sz="3200" dirty="0">
              <a:solidFill>
                <a:srgbClr val="0070C0"/>
              </a:solidFill>
              <a:latin typeface="Rockwell" panose="02060603020205020403"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1" y="6358634"/>
            <a:ext cx="618186" cy="499366"/>
          </a:xfrm>
          <a:prstGeom prst="rect">
            <a:avLst/>
          </a:prstGeom>
        </p:spPr>
      </p:pic>
    </p:spTree>
    <p:extLst>
      <p:ext uri="{BB962C8B-B14F-4D97-AF65-F5344CB8AC3E}">
        <p14:creationId xmlns:p14="http://schemas.microsoft.com/office/powerpoint/2010/main" val="4087764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04553"/>
            <a:ext cx="12192000" cy="4247317"/>
          </a:xfrm>
          <a:prstGeom prst="rect">
            <a:avLst/>
          </a:prstGeom>
        </p:spPr>
        <p:txBody>
          <a:bodyPr wrap="square">
            <a:spAutoFit/>
          </a:bodyPr>
          <a:lstStyle/>
          <a:p>
            <a:pPr algn="just"/>
            <a:r>
              <a:rPr lang="en-IN" sz="3000" b="0" i="0" dirty="0" smtClean="0">
                <a:solidFill>
                  <a:srgbClr val="0070C0"/>
                </a:solidFill>
                <a:effectLst/>
                <a:latin typeface="Rockwell" panose="02060603020205020403" pitchFamily="18" charset="0"/>
              </a:rPr>
              <a:t>Dengue is caused by a virus of the </a:t>
            </a:r>
            <a:r>
              <a:rPr lang="en-IN" sz="3000" b="0" i="0" dirty="0" err="1" smtClean="0">
                <a:solidFill>
                  <a:srgbClr val="0070C0"/>
                </a:solidFill>
                <a:effectLst/>
                <a:latin typeface="Rockwell" panose="02060603020205020403" pitchFamily="18" charset="0"/>
              </a:rPr>
              <a:t>Flaviviridae</a:t>
            </a:r>
            <a:r>
              <a:rPr lang="en-IN" sz="3000" b="0" i="0" dirty="0" smtClean="0">
                <a:solidFill>
                  <a:srgbClr val="0070C0"/>
                </a:solidFill>
                <a:effectLst/>
                <a:latin typeface="Rockwell" panose="02060603020205020403" pitchFamily="18" charset="0"/>
              </a:rPr>
              <a:t> family and there are four distinct, but closely related, serotypes of the virus that cause dengue (DENV-1, DENV-2, DENV-3 and DENV-4). </a:t>
            </a:r>
          </a:p>
          <a:p>
            <a:pPr algn="just"/>
            <a:r>
              <a:rPr lang="en-IN" sz="3000" b="0" i="0" dirty="0" smtClean="0">
                <a:solidFill>
                  <a:srgbClr val="0070C0"/>
                </a:solidFill>
                <a:effectLst/>
                <a:latin typeface="Rockwell" panose="02060603020205020403" pitchFamily="18" charset="0"/>
              </a:rPr>
              <a:t>Recovery from infection is believed to provide lifelong immunity against that serotype. </a:t>
            </a:r>
          </a:p>
          <a:p>
            <a:pPr algn="just"/>
            <a:r>
              <a:rPr lang="en-IN" sz="3000" b="0" i="0" dirty="0" smtClean="0">
                <a:solidFill>
                  <a:srgbClr val="0070C0"/>
                </a:solidFill>
                <a:effectLst/>
                <a:latin typeface="Rockwell" panose="02060603020205020403" pitchFamily="18" charset="0"/>
              </a:rPr>
              <a:t>However, cross-immunity to the other serotypes after recovery is only partial, and temporary. </a:t>
            </a:r>
          </a:p>
          <a:p>
            <a:pPr algn="just"/>
            <a:r>
              <a:rPr lang="en-IN" sz="3000" b="0" i="0" dirty="0" smtClean="0">
                <a:solidFill>
                  <a:srgbClr val="0070C0"/>
                </a:solidFill>
                <a:effectLst/>
                <a:latin typeface="Rockwell" panose="02060603020205020403" pitchFamily="18" charset="0"/>
              </a:rPr>
              <a:t>Subsequent infections (secondary infection) by other serotypes increase the risk of developing severe dengue.</a:t>
            </a:r>
            <a:endParaRPr lang="en-IN" sz="3000" dirty="0">
              <a:solidFill>
                <a:srgbClr val="0070C0"/>
              </a:solidFill>
              <a:latin typeface="Rockwell" panose="02060603020205020403"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1" y="6358634"/>
            <a:ext cx="618186" cy="499366"/>
          </a:xfrm>
          <a:prstGeom prst="rect">
            <a:avLst/>
          </a:prstGeom>
        </p:spPr>
      </p:pic>
    </p:spTree>
    <p:extLst>
      <p:ext uri="{BB962C8B-B14F-4D97-AF65-F5344CB8AC3E}">
        <p14:creationId xmlns:p14="http://schemas.microsoft.com/office/powerpoint/2010/main" val="44577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6124754"/>
          </a:xfrm>
          <a:prstGeom prst="rect">
            <a:avLst/>
          </a:prstGeom>
        </p:spPr>
        <p:txBody>
          <a:bodyPr wrap="square">
            <a:spAutoFit/>
          </a:bodyPr>
          <a:lstStyle/>
          <a:p>
            <a:r>
              <a:rPr lang="en-IN" sz="3200" b="1" i="0" dirty="0" smtClean="0">
                <a:solidFill>
                  <a:srgbClr val="7030A0"/>
                </a:solidFill>
                <a:effectLst/>
                <a:latin typeface="Rockwell" panose="02060603020205020403" pitchFamily="18" charset="0"/>
              </a:rPr>
              <a:t>Transmission</a:t>
            </a:r>
          </a:p>
          <a:p>
            <a:pPr algn="just"/>
            <a:r>
              <a:rPr lang="en-IN" sz="3000" b="1" dirty="0">
                <a:solidFill>
                  <a:srgbClr val="0070C0"/>
                </a:solidFill>
                <a:latin typeface="Rockwell" panose="02060603020205020403" pitchFamily="18" charset="0"/>
              </a:rPr>
              <a:t>Mosquito-to-human transmission</a:t>
            </a:r>
          </a:p>
          <a:p>
            <a:pPr algn="just"/>
            <a:r>
              <a:rPr lang="en-IN" sz="3000" dirty="0">
                <a:solidFill>
                  <a:srgbClr val="0070C0"/>
                </a:solidFill>
                <a:latin typeface="Rockwell" panose="02060603020205020403" pitchFamily="18" charset="0"/>
              </a:rPr>
              <a:t>The virus is transmitted to humans through the bites of infected </a:t>
            </a:r>
            <a:r>
              <a:rPr lang="en-IN" sz="3000" dirty="0" smtClean="0">
                <a:solidFill>
                  <a:srgbClr val="0070C0"/>
                </a:solidFill>
                <a:latin typeface="Rockwell" panose="02060603020205020403" pitchFamily="18" charset="0"/>
              </a:rPr>
              <a:t>female mosquitoes</a:t>
            </a:r>
            <a:r>
              <a:rPr lang="en-IN" sz="3000" dirty="0">
                <a:solidFill>
                  <a:srgbClr val="0070C0"/>
                </a:solidFill>
                <a:latin typeface="Rockwell" panose="02060603020205020403" pitchFamily="18" charset="0"/>
              </a:rPr>
              <a:t>, primarily the </a:t>
            </a:r>
            <a:r>
              <a:rPr lang="en-IN" sz="3000" b="1" dirty="0" err="1">
                <a:solidFill>
                  <a:srgbClr val="7030A0"/>
                </a:solidFill>
                <a:latin typeface="Rockwell" panose="02060603020205020403" pitchFamily="18" charset="0"/>
              </a:rPr>
              <a:t>Aedes</a:t>
            </a:r>
            <a:r>
              <a:rPr lang="en-IN" sz="3000" b="1" dirty="0">
                <a:solidFill>
                  <a:srgbClr val="7030A0"/>
                </a:solidFill>
                <a:latin typeface="Rockwell" panose="02060603020205020403" pitchFamily="18" charset="0"/>
              </a:rPr>
              <a:t> </a:t>
            </a:r>
            <a:r>
              <a:rPr lang="en-IN" sz="3000" b="1" dirty="0" err="1">
                <a:solidFill>
                  <a:srgbClr val="7030A0"/>
                </a:solidFill>
                <a:latin typeface="Rockwell" panose="02060603020205020403" pitchFamily="18" charset="0"/>
              </a:rPr>
              <a:t>aegypti</a:t>
            </a:r>
            <a:r>
              <a:rPr lang="en-IN" sz="3000" b="1" dirty="0">
                <a:solidFill>
                  <a:srgbClr val="7030A0"/>
                </a:solidFill>
                <a:latin typeface="Rockwell" panose="02060603020205020403" pitchFamily="18" charset="0"/>
              </a:rPr>
              <a:t> mosquito</a:t>
            </a:r>
            <a:r>
              <a:rPr lang="en-IN" sz="3000" dirty="0">
                <a:solidFill>
                  <a:srgbClr val="0070C0"/>
                </a:solidFill>
                <a:latin typeface="Rockwell" panose="02060603020205020403" pitchFamily="18" charset="0"/>
              </a:rPr>
              <a:t>. Other species within </a:t>
            </a:r>
            <a:r>
              <a:rPr lang="en-IN" sz="3000" dirty="0" smtClean="0">
                <a:solidFill>
                  <a:srgbClr val="0070C0"/>
                </a:solidFill>
                <a:latin typeface="Rockwell" panose="02060603020205020403" pitchFamily="18" charset="0"/>
              </a:rPr>
              <a:t>the </a:t>
            </a:r>
            <a:r>
              <a:rPr lang="en-IN" sz="3000" b="1" dirty="0" err="1">
                <a:solidFill>
                  <a:srgbClr val="7030A0"/>
                </a:solidFill>
                <a:latin typeface="Rockwell" panose="02060603020205020403" pitchFamily="18" charset="0"/>
              </a:rPr>
              <a:t>Aedes</a:t>
            </a:r>
            <a:r>
              <a:rPr lang="en-IN" sz="3000" b="1" dirty="0">
                <a:solidFill>
                  <a:srgbClr val="7030A0"/>
                </a:solidFill>
                <a:latin typeface="Rockwell" panose="02060603020205020403" pitchFamily="18" charset="0"/>
              </a:rPr>
              <a:t> genus </a:t>
            </a:r>
            <a:r>
              <a:rPr lang="en-IN" sz="3000" dirty="0">
                <a:solidFill>
                  <a:srgbClr val="0070C0"/>
                </a:solidFill>
                <a:latin typeface="Rockwell" panose="02060603020205020403" pitchFamily="18" charset="0"/>
              </a:rPr>
              <a:t>can also act as vectors, but their contribution is secondary  </a:t>
            </a:r>
            <a:r>
              <a:rPr lang="en-IN" sz="3000" dirty="0" smtClean="0">
                <a:solidFill>
                  <a:srgbClr val="0070C0"/>
                </a:solidFill>
                <a:latin typeface="Rockwell" panose="02060603020205020403" pitchFamily="18" charset="0"/>
              </a:rPr>
              <a:t>to </a:t>
            </a:r>
            <a:r>
              <a:rPr lang="en-IN" sz="3000" b="1" dirty="0" err="1">
                <a:solidFill>
                  <a:srgbClr val="7030A0"/>
                </a:solidFill>
                <a:latin typeface="Rockwell" panose="02060603020205020403" pitchFamily="18" charset="0"/>
              </a:rPr>
              <a:t>Aedes</a:t>
            </a:r>
            <a:r>
              <a:rPr lang="en-IN" sz="3000" b="1" dirty="0">
                <a:solidFill>
                  <a:srgbClr val="7030A0"/>
                </a:solidFill>
                <a:latin typeface="Rockwell" panose="02060603020205020403" pitchFamily="18" charset="0"/>
              </a:rPr>
              <a:t> </a:t>
            </a:r>
            <a:r>
              <a:rPr lang="en-IN" sz="3000" b="1" dirty="0" err="1">
                <a:solidFill>
                  <a:srgbClr val="7030A0"/>
                </a:solidFill>
                <a:latin typeface="Rockwell" panose="02060603020205020403" pitchFamily="18" charset="0"/>
              </a:rPr>
              <a:t>aegypti</a:t>
            </a:r>
            <a:r>
              <a:rPr lang="en-IN" sz="3000" dirty="0" smtClean="0">
                <a:solidFill>
                  <a:srgbClr val="0070C0"/>
                </a:solidFill>
                <a:latin typeface="Rockwell" panose="02060603020205020403" pitchFamily="18" charset="0"/>
              </a:rPr>
              <a:t>.</a:t>
            </a:r>
          </a:p>
          <a:p>
            <a:pPr algn="just"/>
            <a:endParaRPr lang="en-IN" sz="3000" b="1" dirty="0" smtClean="0">
              <a:solidFill>
                <a:srgbClr val="0070C0"/>
              </a:solidFill>
              <a:latin typeface="Rockwell" panose="02060603020205020403" pitchFamily="18" charset="0"/>
            </a:endParaRPr>
          </a:p>
          <a:p>
            <a:pPr algn="just"/>
            <a:r>
              <a:rPr lang="en-IN" sz="3000" b="1" dirty="0" smtClean="0">
                <a:solidFill>
                  <a:srgbClr val="0070C0"/>
                </a:solidFill>
                <a:latin typeface="Rockwell" panose="02060603020205020403" pitchFamily="18" charset="0"/>
              </a:rPr>
              <a:t>Human-to-mosquito transmission</a:t>
            </a:r>
          </a:p>
          <a:p>
            <a:pPr algn="just"/>
            <a:r>
              <a:rPr lang="en-IN" sz="3000" dirty="0" smtClean="0">
                <a:solidFill>
                  <a:srgbClr val="0070C0"/>
                </a:solidFill>
                <a:latin typeface="Rockwell" panose="02060603020205020403" pitchFamily="18" charset="0"/>
              </a:rPr>
              <a:t>Mosquitoes can become infected from people who are </a:t>
            </a:r>
            <a:r>
              <a:rPr lang="en-IN" sz="3000" dirty="0" err="1" smtClean="0">
                <a:solidFill>
                  <a:srgbClr val="0070C0"/>
                </a:solidFill>
                <a:latin typeface="Rockwell" panose="02060603020205020403" pitchFamily="18" charset="0"/>
              </a:rPr>
              <a:t>viremic</a:t>
            </a:r>
            <a:r>
              <a:rPr lang="en-IN" sz="3000" dirty="0" smtClean="0">
                <a:solidFill>
                  <a:srgbClr val="0070C0"/>
                </a:solidFill>
                <a:latin typeface="Rockwell" panose="02060603020205020403" pitchFamily="18" charset="0"/>
              </a:rPr>
              <a:t> with </a:t>
            </a:r>
            <a:r>
              <a:rPr lang="en-IN" sz="3000" dirty="0" smtClean="0">
                <a:solidFill>
                  <a:srgbClr val="7030A0"/>
                </a:solidFill>
                <a:latin typeface="Rockwell" panose="02060603020205020403" pitchFamily="18" charset="0"/>
              </a:rPr>
              <a:t>DENV. </a:t>
            </a:r>
            <a:r>
              <a:rPr lang="en-IN" sz="3000" dirty="0" smtClean="0">
                <a:solidFill>
                  <a:srgbClr val="0070C0"/>
                </a:solidFill>
                <a:latin typeface="Rockwell" panose="02060603020205020403" pitchFamily="18" charset="0"/>
              </a:rPr>
              <a:t>This can be someone who has a symptomatic dengue infection, someone who is yet to have a symptomatic infection (they are pre-symptomatic), but also people who show no signs of illness as well (they are asymptomatic)</a:t>
            </a:r>
            <a:endParaRPr lang="en-IN" sz="3000" dirty="0">
              <a:solidFill>
                <a:srgbClr val="0070C0"/>
              </a:solidFill>
              <a:latin typeface="Rockwell" panose="02060603020205020403"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1" y="6358634"/>
            <a:ext cx="618186" cy="499366"/>
          </a:xfrm>
          <a:prstGeom prst="rect">
            <a:avLst/>
          </a:prstGeom>
        </p:spPr>
      </p:pic>
    </p:spTree>
    <p:extLst>
      <p:ext uri="{BB962C8B-B14F-4D97-AF65-F5344CB8AC3E}">
        <p14:creationId xmlns:p14="http://schemas.microsoft.com/office/powerpoint/2010/main" val="2202882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2400657"/>
          </a:xfrm>
          <a:prstGeom prst="rect">
            <a:avLst/>
          </a:prstGeom>
        </p:spPr>
        <p:txBody>
          <a:bodyPr wrap="square">
            <a:spAutoFit/>
          </a:bodyPr>
          <a:lstStyle/>
          <a:p>
            <a:r>
              <a:rPr lang="en-IN" sz="3000" b="1" i="0" dirty="0" smtClean="0">
                <a:solidFill>
                  <a:srgbClr val="7030A0"/>
                </a:solidFill>
                <a:effectLst/>
                <a:latin typeface="Rockwell" panose="02060603020205020403" pitchFamily="18" charset="0"/>
              </a:rPr>
              <a:t>Other modes of transmission</a:t>
            </a:r>
          </a:p>
          <a:p>
            <a:pPr algn="just"/>
            <a:r>
              <a:rPr lang="en-IN" sz="3000" i="0" dirty="0" smtClean="0">
                <a:solidFill>
                  <a:srgbClr val="00B0F0"/>
                </a:solidFill>
                <a:effectLst/>
                <a:latin typeface="Rockwell" panose="02060603020205020403" pitchFamily="18" charset="0"/>
              </a:rPr>
              <a:t>possibility of maternal transmission (from a pregnant mother to her baby). When a mother does have a DENV infection when she is pregnant, babies may suffer from </a:t>
            </a:r>
            <a:r>
              <a:rPr lang="en-IN" sz="3000" i="0" dirty="0" smtClean="0">
                <a:solidFill>
                  <a:srgbClr val="002060"/>
                </a:solidFill>
                <a:effectLst/>
                <a:latin typeface="Rockwell" panose="02060603020205020403" pitchFamily="18" charset="0"/>
              </a:rPr>
              <a:t>pre-term birth, low birth weight, and </a:t>
            </a:r>
            <a:r>
              <a:rPr lang="en-IN" sz="3000" i="0" dirty="0" err="1" smtClean="0">
                <a:solidFill>
                  <a:srgbClr val="002060"/>
                </a:solidFill>
                <a:effectLst/>
                <a:latin typeface="Rockwell" panose="02060603020205020403" pitchFamily="18" charset="0"/>
              </a:rPr>
              <a:t>fetal</a:t>
            </a:r>
            <a:r>
              <a:rPr lang="en-IN" sz="3000" i="0" dirty="0" smtClean="0">
                <a:solidFill>
                  <a:srgbClr val="002060"/>
                </a:solidFill>
                <a:effectLst/>
                <a:latin typeface="Rockwell" panose="02060603020205020403" pitchFamily="18" charset="0"/>
              </a:rPr>
              <a:t> distress</a:t>
            </a:r>
          </a:p>
        </p:txBody>
      </p:sp>
      <p:sp>
        <p:nvSpPr>
          <p:cNvPr id="5" name="Rectangle 4"/>
          <p:cNvSpPr/>
          <p:nvPr/>
        </p:nvSpPr>
        <p:spPr>
          <a:xfrm>
            <a:off x="0" y="2709750"/>
            <a:ext cx="12192000" cy="3323987"/>
          </a:xfrm>
          <a:prstGeom prst="rect">
            <a:avLst/>
          </a:prstGeom>
        </p:spPr>
        <p:txBody>
          <a:bodyPr wrap="square">
            <a:spAutoFit/>
          </a:bodyPr>
          <a:lstStyle/>
          <a:p>
            <a:pPr algn="ctr"/>
            <a:r>
              <a:rPr lang="en-IN" sz="3000" b="1" i="0" dirty="0" smtClean="0">
                <a:solidFill>
                  <a:srgbClr val="7030A0"/>
                </a:solidFill>
                <a:effectLst/>
                <a:latin typeface="Rockwell" panose="02060603020205020403" pitchFamily="18" charset="0"/>
              </a:rPr>
              <a:t>Vector Ecology</a:t>
            </a:r>
          </a:p>
          <a:p>
            <a:pPr algn="just"/>
            <a:r>
              <a:rPr lang="en-IN" sz="3000" b="0" i="0" dirty="0" smtClean="0">
                <a:solidFill>
                  <a:srgbClr val="00B0F0"/>
                </a:solidFill>
                <a:effectLst/>
                <a:latin typeface="Rockwell" panose="02060603020205020403" pitchFamily="18" charset="0"/>
              </a:rPr>
              <a:t>The </a:t>
            </a:r>
            <a:r>
              <a:rPr lang="en-IN" sz="3000" b="0" i="0" dirty="0" err="1" smtClean="0">
                <a:solidFill>
                  <a:srgbClr val="00B0F0"/>
                </a:solidFill>
                <a:effectLst/>
                <a:latin typeface="Rockwell" panose="02060603020205020403" pitchFamily="18" charset="0"/>
              </a:rPr>
              <a:t>Aedes</a:t>
            </a:r>
            <a:r>
              <a:rPr lang="en-IN" sz="3000" b="0" i="0" dirty="0" smtClean="0">
                <a:solidFill>
                  <a:srgbClr val="00B0F0"/>
                </a:solidFill>
                <a:effectLst/>
                <a:latin typeface="Rockwell" panose="02060603020205020403" pitchFamily="18" charset="0"/>
              </a:rPr>
              <a:t> </a:t>
            </a:r>
            <a:r>
              <a:rPr lang="en-IN" sz="3000" b="0" i="0" dirty="0" err="1" smtClean="0">
                <a:solidFill>
                  <a:srgbClr val="00B0F0"/>
                </a:solidFill>
                <a:effectLst/>
                <a:latin typeface="Rockwell" panose="02060603020205020403" pitchFamily="18" charset="0"/>
              </a:rPr>
              <a:t>aegypti</a:t>
            </a:r>
            <a:r>
              <a:rPr lang="en-IN" sz="3000" b="0" i="0" dirty="0" smtClean="0">
                <a:solidFill>
                  <a:srgbClr val="00B0F0"/>
                </a:solidFill>
                <a:effectLst/>
                <a:latin typeface="Rockwell" panose="02060603020205020403" pitchFamily="18" charset="0"/>
              </a:rPr>
              <a:t> mosquito is considered the primary vector of </a:t>
            </a:r>
            <a:r>
              <a:rPr lang="en-IN" sz="3000" b="0" i="0" dirty="0" smtClean="0">
                <a:solidFill>
                  <a:srgbClr val="7030A0"/>
                </a:solidFill>
                <a:effectLst/>
                <a:latin typeface="Rockwell" panose="02060603020205020403" pitchFamily="18" charset="0"/>
              </a:rPr>
              <a:t>DENV.</a:t>
            </a:r>
            <a:r>
              <a:rPr lang="en-IN" sz="3000" b="0" i="0" dirty="0" smtClean="0">
                <a:solidFill>
                  <a:srgbClr val="00B0F0"/>
                </a:solidFill>
                <a:effectLst/>
                <a:latin typeface="Rockwell" panose="02060603020205020403" pitchFamily="18" charset="0"/>
              </a:rPr>
              <a:t> It lives in urban habitats and breeds mostly in man-made containers. </a:t>
            </a:r>
            <a:r>
              <a:rPr lang="en-IN" sz="3000" b="0" i="1" dirty="0" err="1" smtClean="0">
                <a:solidFill>
                  <a:srgbClr val="7030A0"/>
                </a:solidFill>
                <a:effectLst/>
                <a:latin typeface="Rockwell" panose="02060603020205020403" pitchFamily="18" charset="0"/>
              </a:rPr>
              <a:t>Ae</a:t>
            </a:r>
            <a:r>
              <a:rPr lang="en-IN" sz="3000" b="0" i="1" dirty="0" smtClean="0">
                <a:solidFill>
                  <a:srgbClr val="7030A0"/>
                </a:solidFill>
                <a:effectLst/>
                <a:latin typeface="Rockwell" panose="02060603020205020403" pitchFamily="18" charset="0"/>
              </a:rPr>
              <a:t>. </a:t>
            </a:r>
            <a:r>
              <a:rPr lang="en-IN" sz="3000" b="0" i="1" dirty="0" err="1" smtClean="0">
                <a:solidFill>
                  <a:srgbClr val="7030A0"/>
                </a:solidFill>
                <a:effectLst/>
                <a:latin typeface="Rockwell" panose="02060603020205020403" pitchFamily="18" charset="0"/>
              </a:rPr>
              <a:t>aegypti</a:t>
            </a:r>
            <a:r>
              <a:rPr lang="en-IN" sz="3000" b="0" i="1" dirty="0" smtClean="0">
                <a:solidFill>
                  <a:srgbClr val="7030A0"/>
                </a:solidFill>
                <a:effectLst/>
                <a:latin typeface="Rockwell" panose="02060603020205020403" pitchFamily="18" charset="0"/>
              </a:rPr>
              <a:t> </a:t>
            </a:r>
            <a:r>
              <a:rPr lang="en-IN" sz="3000" b="0" i="0" dirty="0" smtClean="0">
                <a:solidFill>
                  <a:srgbClr val="00B0F0"/>
                </a:solidFill>
                <a:effectLst/>
                <a:latin typeface="Rockwell" panose="02060603020205020403" pitchFamily="18" charset="0"/>
              </a:rPr>
              <a:t>is a day-time feeder; its peak biting periods are early in the morning and in the evening before. Once a female has laid her eggs, these eggs can remain viable for several months, and will hatch when they in contact with water.</a:t>
            </a:r>
            <a:endParaRPr lang="en-IN" sz="3000" b="0" i="0" dirty="0">
              <a:solidFill>
                <a:srgbClr val="00B0F0"/>
              </a:solidFill>
              <a:effectLst/>
              <a:latin typeface="Rockwell" panose="02060603020205020403" pitchFamily="18" charset="0"/>
            </a:endParaRPr>
          </a:p>
        </p:txBody>
      </p:sp>
      <p:pic>
        <p:nvPicPr>
          <p:cNvPr id="4" name="Picture 3"/>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1" y="6358634"/>
            <a:ext cx="618186" cy="499366"/>
          </a:xfrm>
          <a:prstGeom prst="rect">
            <a:avLst/>
          </a:prstGeom>
        </p:spPr>
      </p:pic>
    </p:spTree>
    <p:extLst>
      <p:ext uri="{BB962C8B-B14F-4D97-AF65-F5344CB8AC3E}">
        <p14:creationId xmlns:p14="http://schemas.microsoft.com/office/powerpoint/2010/main" val="1309815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7647"/>
            <a:ext cx="8840562" cy="553998"/>
          </a:xfrm>
          <a:prstGeom prst="rect">
            <a:avLst/>
          </a:prstGeom>
        </p:spPr>
        <p:txBody>
          <a:bodyPr wrap="none">
            <a:spAutoFit/>
          </a:bodyPr>
          <a:lstStyle/>
          <a:p>
            <a:pPr fontAlgn="base"/>
            <a:r>
              <a:rPr lang="en-IN" sz="3000" b="1" i="0" dirty="0" smtClean="0">
                <a:solidFill>
                  <a:srgbClr val="7030A0"/>
                </a:solidFill>
                <a:effectLst/>
                <a:latin typeface="Rockwell" panose="02060603020205020403" pitchFamily="18" charset="0"/>
              </a:rPr>
              <a:t>THE PATHOGENESIS OF DENV INFECTIONS:</a:t>
            </a:r>
            <a:endParaRPr lang="en-IN" sz="3000" b="1" i="0" dirty="0">
              <a:solidFill>
                <a:srgbClr val="7030A0"/>
              </a:solidFill>
              <a:effectLst/>
              <a:latin typeface="Rockwell" panose="02060603020205020403" pitchFamily="18" charset="0"/>
            </a:endParaRPr>
          </a:p>
        </p:txBody>
      </p:sp>
      <p:sp>
        <p:nvSpPr>
          <p:cNvPr id="3" name="Rectangle 2"/>
          <p:cNvSpPr/>
          <p:nvPr/>
        </p:nvSpPr>
        <p:spPr>
          <a:xfrm>
            <a:off x="0" y="681645"/>
            <a:ext cx="12192000" cy="5170646"/>
          </a:xfrm>
          <a:prstGeom prst="rect">
            <a:avLst/>
          </a:prstGeom>
        </p:spPr>
        <p:txBody>
          <a:bodyPr wrap="square">
            <a:spAutoFit/>
          </a:bodyPr>
          <a:lstStyle/>
          <a:p>
            <a:pPr algn="just"/>
            <a:r>
              <a:rPr lang="en-IN" sz="3000" b="1" dirty="0">
                <a:solidFill>
                  <a:srgbClr val="0070C0"/>
                </a:solidFill>
                <a:latin typeface="Rockwell" panose="02060603020205020403" pitchFamily="18" charset="0"/>
              </a:rPr>
              <a:t>Cells of the immune system</a:t>
            </a:r>
            <a:r>
              <a:rPr lang="en-IN" sz="3000" b="1" dirty="0" smtClean="0">
                <a:solidFill>
                  <a:srgbClr val="0070C0"/>
                </a:solidFill>
                <a:latin typeface="Rockwell" panose="02060603020205020403" pitchFamily="18" charset="0"/>
              </a:rPr>
              <a:t>. </a:t>
            </a:r>
            <a:r>
              <a:rPr lang="en-IN" sz="3000" dirty="0" smtClean="0">
                <a:solidFill>
                  <a:srgbClr val="0070C0"/>
                </a:solidFill>
                <a:latin typeface="Rockwell" panose="02060603020205020403" pitchFamily="18" charset="0"/>
              </a:rPr>
              <a:t>During </a:t>
            </a:r>
            <a:r>
              <a:rPr lang="en-IN" sz="3000" dirty="0">
                <a:solidFill>
                  <a:srgbClr val="0070C0"/>
                </a:solidFill>
                <a:latin typeface="Rockwell" panose="02060603020205020403" pitchFamily="18" charset="0"/>
              </a:rPr>
              <a:t>the feeding of mosquitoes on humans, DENV is presumably injected into the bloodstream, with </a:t>
            </a:r>
            <a:r>
              <a:rPr lang="en-IN" sz="3000" dirty="0" smtClean="0">
                <a:solidFill>
                  <a:srgbClr val="0070C0"/>
                </a:solidFill>
                <a:latin typeface="Rockwell" panose="02060603020205020403" pitchFamily="18" charset="0"/>
              </a:rPr>
              <a:t>spill over </a:t>
            </a:r>
            <a:r>
              <a:rPr lang="en-IN" sz="3000" dirty="0">
                <a:solidFill>
                  <a:srgbClr val="0070C0"/>
                </a:solidFill>
                <a:latin typeface="Rockwell" panose="02060603020205020403" pitchFamily="18" charset="0"/>
              </a:rPr>
              <a:t>in the epidermis and dermis, resulting in infection of immature Langerhans cells (epidermal dendritic cells [</a:t>
            </a:r>
            <a:r>
              <a:rPr lang="en-IN" sz="3000" dirty="0" smtClean="0">
                <a:solidFill>
                  <a:srgbClr val="0070C0"/>
                </a:solidFill>
                <a:latin typeface="Rockwell" panose="02060603020205020403" pitchFamily="18" charset="0"/>
              </a:rPr>
              <a:t>DC</a:t>
            </a:r>
            <a:r>
              <a:rPr lang="en-IN" sz="3000" dirty="0" smtClean="0">
                <a:solidFill>
                  <a:srgbClr val="0070C0"/>
                </a:solidFill>
                <a:latin typeface="Rockwell" panose="02060603020205020403" pitchFamily="18" charset="0"/>
              </a:rPr>
              <a:t>]) and </a:t>
            </a:r>
            <a:r>
              <a:rPr lang="en-IN" sz="3000" dirty="0">
                <a:solidFill>
                  <a:srgbClr val="0070C0"/>
                </a:solidFill>
                <a:latin typeface="Rockwell" panose="02060603020205020403" pitchFamily="18" charset="0"/>
              </a:rPr>
              <a:t>keratinocytes </a:t>
            </a:r>
            <a:r>
              <a:rPr lang="en-IN" sz="3000" dirty="0" smtClean="0">
                <a:solidFill>
                  <a:srgbClr val="0070C0"/>
                </a:solidFill>
                <a:latin typeface="Rockwell" panose="02060603020205020403" pitchFamily="18" charset="0"/>
              </a:rPr>
              <a:t>. </a:t>
            </a:r>
            <a:r>
              <a:rPr lang="en-IN" sz="3000" dirty="0">
                <a:solidFill>
                  <a:srgbClr val="0070C0"/>
                </a:solidFill>
                <a:latin typeface="Rockwell" panose="02060603020205020403" pitchFamily="18" charset="0"/>
              </a:rPr>
              <a:t>Infected cells then migrate from site of infection to lymph nodes, where monocytes and macrophages are recruited, which become targets of infection. Consequently, infection is amplified and virus is disseminated through the lymphatic system. As a result of this primary </a:t>
            </a:r>
            <a:r>
              <a:rPr lang="en-IN" sz="3000" dirty="0" err="1">
                <a:solidFill>
                  <a:srgbClr val="0070C0"/>
                </a:solidFill>
                <a:latin typeface="Rockwell" panose="02060603020205020403" pitchFamily="18" charset="0"/>
              </a:rPr>
              <a:t>viremia</a:t>
            </a:r>
            <a:r>
              <a:rPr lang="en-IN" sz="3000" dirty="0">
                <a:solidFill>
                  <a:srgbClr val="0070C0"/>
                </a:solidFill>
                <a:latin typeface="Rockwell" panose="02060603020205020403" pitchFamily="18" charset="0"/>
              </a:rPr>
              <a:t>, several cells of the mononuclear lineage, including blood-derived </a:t>
            </a:r>
            <a:r>
              <a:rPr lang="en-IN" sz="3000" dirty="0" smtClean="0">
                <a:solidFill>
                  <a:srgbClr val="0070C0"/>
                </a:solidFill>
                <a:latin typeface="Rockwell" panose="02060603020205020403" pitchFamily="18" charset="0"/>
              </a:rPr>
              <a:t>monocytes, myeloid </a:t>
            </a:r>
            <a:r>
              <a:rPr lang="en-IN" sz="3000" dirty="0">
                <a:solidFill>
                  <a:srgbClr val="0070C0"/>
                </a:solidFill>
                <a:latin typeface="Rockwell" panose="02060603020205020403" pitchFamily="18" charset="0"/>
              </a:rPr>
              <a:t>DC </a:t>
            </a:r>
            <a:r>
              <a:rPr lang="en-IN" sz="3000" dirty="0" smtClean="0">
                <a:solidFill>
                  <a:srgbClr val="0070C0"/>
                </a:solidFill>
                <a:latin typeface="Rockwell" panose="02060603020205020403" pitchFamily="18" charset="0"/>
              </a:rPr>
              <a:t>and </a:t>
            </a:r>
            <a:r>
              <a:rPr lang="en-IN" sz="3000" dirty="0">
                <a:solidFill>
                  <a:srgbClr val="0070C0"/>
                </a:solidFill>
                <a:latin typeface="Rockwell" panose="02060603020205020403" pitchFamily="18" charset="0"/>
              </a:rPr>
              <a:t>splenic and liver macrophages </a:t>
            </a:r>
            <a:r>
              <a:rPr lang="en-IN" sz="3000" dirty="0" smtClean="0">
                <a:solidFill>
                  <a:srgbClr val="0070C0"/>
                </a:solidFill>
                <a:latin typeface="Rockwell" panose="02060603020205020403" pitchFamily="18" charset="0"/>
              </a:rPr>
              <a:t>are </a:t>
            </a:r>
            <a:r>
              <a:rPr lang="en-IN" sz="3000" dirty="0">
                <a:solidFill>
                  <a:srgbClr val="0070C0"/>
                </a:solidFill>
                <a:latin typeface="Rockwell" panose="02060603020205020403" pitchFamily="18" charset="0"/>
              </a:rPr>
              <a:t>infected. </a:t>
            </a:r>
          </a:p>
        </p:txBody>
      </p:sp>
      <p:pic>
        <p:nvPicPr>
          <p:cNvPr id="4" name="Picture 3"/>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1" y="6358634"/>
            <a:ext cx="618186" cy="499366"/>
          </a:xfrm>
          <a:prstGeom prst="rect">
            <a:avLst/>
          </a:prstGeom>
        </p:spPr>
      </p:pic>
    </p:spTree>
    <p:extLst>
      <p:ext uri="{BB962C8B-B14F-4D97-AF65-F5344CB8AC3E}">
        <p14:creationId xmlns:p14="http://schemas.microsoft.com/office/powerpoint/2010/main" val="655132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just"/>
            <a:r>
              <a:rPr lang="en-IN" sz="3000" dirty="0">
                <a:solidFill>
                  <a:srgbClr val="0070C0"/>
                </a:solidFill>
                <a:latin typeface="Rockwell" panose="02060603020205020403" pitchFamily="18" charset="0"/>
              </a:rPr>
              <a:t>It should be noted that during secondary infections with heterologous DENV, high concentrations of DENV-specific immunoglobulin G (</a:t>
            </a:r>
            <a:r>
              <a:rPr lang="en-IN" sz="3000" dirty="0" err="1">
                <a:solidFill>
                  <a:srgbClr val="0070C0"/>
                </a:solidFill>
                <a:latin typeface="Rockwell" panose="02060603020205020403" pitchFamily="18" charset="0"/>
              </a:rPr>
              <a:t>IgG</a:t>
            </a:r>
            <a:r>
              <a:rPr lang="en-IN" sz="3000" dirty="0">
                <a:solidFill>
                  <a:srgbClr val="0070C0"/>
                </a:solidFill>
                <a:latin typeface="Rockwell" panose="02060603020205020403" pitchFamily="18" charset="0"/>
              </a:rPr>
              <a:t>) will complex newly produced virus that adheres to and is taken up by mononuclear cells. Following infection, mononuclear cells predominantly die by </a:t>
            </a:r>
            <a:r>
              <a:rPr lang="en-IN" sz="3000" dirty="0" smtClean="0">
                <a:solidFill>
                  <a:srgbClr val="0070C0"/>
                </a:solidFill>
                <a:latin typeface="Rockwell" panose="02060603020205020403" pitchFamily="18" charset="0"/>
              </a:rPr>
              <a:t>apoptosis, while </a:t>
            </a:r>
            <a:r>
              <a:rPr lang="en-IN" sz="3000" dirty="0">
                <a:solidFill>
                  <a:srgbClr val="0070C0"/>
                </a:solidFill>
                <a:latin typeface="Rockwell" panose="02060603020205020403" pitchFamily="18" charset="0"/>
              </a:rPr>
              <a:t>abortively infected or bystander DC are stimulated to produce the bulk of mediators that are involved in inflammatory </a:t>
            </a:r>
            <a:r>
              <a:rPr lang="en-IN" sz="3000" dirty="0" smtClean="0">
                <a:solidFill>
                  <a:srgbClr val="0070C0"/>
                </a:solidFill>
                <a:latin typeface="Rockwell" panose="02060603020205020403" pitchFamily="18" charset="0"/>
              </a:rPr>
              <a:t>and </a:t>
            </a:r>
            <a:r>
              <a:rPr lang="en-IN" sz="3000" dirty="0" err="1">
                <a:solidFill>
                  <a:srgbClr val="0070C0"/>
                </a:solidFill>
                <a:latin typeface="Rockwell" panose="02060603020205020403" pitchFamily="18" charset="0"/>
              </a:rPr>
              <a:t>hemostatic</a:t>
            </a:r>
            <a:r>
              <a:rPr lang="en-IN" sz="3000" dirty="0">
                <a:solidFill>
                  <a:srgbClr val="0070C0"/>
                </a:solidFill>
                <a:latin typeface="Rockwell" panose="02060603020205020403" pitchFamily="18" charset="0"/>
              </a:rPr>
              <a:t> </a:t>
            </a:r>
            <a:r>
              <a:rPr lang="en-IN" sz="3000" dirty="0" smtClean="0">
                <a:solidFill>
                  <a:srgbClr val="0070C0"/>
                </a:solidFill>
                <a:latin typeface="Rockwell" panose="02060603020205020403" pitchFamily="18" charset="0"/>
              </a:rPr>
              <a:t>responses </a:t>
            </a:r>
            <a:r>
              <a:rPr lang="en-IN" sz="3000" dirty="0">
                <a:solidFill>
                  <a:srgbClr val="0070C0"/>
                </a:solidFill>
                <a:latin typeface="Rockwell" panose="02060603020205020403" pitchFamily="18" charset="0"/>
              </a:rPr>
              <a:t>of the host. In this regard, factors that influence the amount of target cells infected, and consequently the levels of </a:t>
            </a:r>
            <a:r>
              <a:rPr lang="en-IN" sz="3000" dirty="0" err="1">
                <a:solidFill>
                  <a:srgbClr val="0070C0"/>
                </a:solidFill>
                <a:latin typeface="Rockwell" panose="02060603020205020403" pitchFamily="18" charset="0"/>
              </a:rPr>
              <a:t>viremia</a:t>
            </a:r>
            <a:r>
              <a:rPr lang="en-IN" sz="3000" dirty="0">
                <a:solidFill>
                  <a:srgbClr val="0070C0"/>
                </a:solidFill>
                <a:latin typeface="Rockwell" panose="02060603020205020403" pitchFamily="18" charset="0"/>
              </a:rPr>
              <a:t>, may determine the ratio of different </a:t>
            </a:r>
            <a:r>
              <a:rPr lang="en-IN" sz="3000" dirty="0" err="1">
                <a:solidFill>
                  <a:srgbClr val="0070C0"/>
                </a:solidFill>
                <a:latin typeface="Rockwell" panose="02060603020205020403" pitchFamily="18" charset="0"/>
              </a:rPr>
              <a:t>proinflammatory</a:t>
            </a:r>
            <a:r>
              <a:rPr lang="en-IN" sz="3000" dirty="0">
                <a:solidFill>
                  <a:srgbClr val="0070C0"/>
                </a:solidFill>
                <a:latin typeface="Rockwell" panose="02060603020205020403" pitchFamily="18" charset="0"/>
              </a:rPr>
              <a:t> and anti-inflammatory cytokines, </a:t>
            </a:r>
            <a:r>
              <a:rPr lang="en-IN" sz="3000" dirty="0" err="1">
                <a:solidFill>
                  <a:srgbClr val="0070C0"/>
                </a:solidFill>
                <a:latin typeface="Rockwell" panose="02060603020205020403" pitchFamily="18" charset="0"/>
              </a:rPr>
              <a:t>chemokines</a:t>
            </a:r>
            <a:r>
              <a:rPr lang="en-IN" sz="3000" dirty="0">
                <a:solidFill>
                  <a:srgbClr val="0070C0"/>
                </a:solidFill>
                <a:latin typeface="Rockwell" panose="02060603020205020403" pitchFamily="18" charset="0"/>
              </a:rPr>
              <a:t>, and other mediators, as well as the way in which the inflammatory response affects the </a:t>
            </a:r>
            <a:r>
              <a:rPr lang="en-IN" sz="3000" dirty="0" err="1">
                <a:solidFill>
                  <a:srgbClr val="0070C0"/>
                </a:solidFill>
                <a:latin typeface="Rockwell" panose="02060603020205020403" pitchFamily="18" charset="0"/>
              </a:rPr>
              <a:t>hemostatic</a:t>
            </a:r>
            <a:r>
              <a:rPr lang="en-IN" sz="3000" dirty="0">
                <a:solidFill>
                  <a:srgbClr val="0070C0"/>
                </a:solidFill>
                <a:latin typeface="Rockwell" panose="02060603020205020403" pitchFamily="18" charset="0"/>
              </a:rPr>
              <a:t> </a:t>
            </a:r>
            <a:r>
              <a:rPr lang="en-IN" sz="3000" dirty="0" smtClean="0">
                <a:solidFill>
                  <a:srgbClr val="0070C0"/>
                </a:solidFill>
                <a:latin typeface="Rockwell" panose="02060603020205020403" pitchFamily="18" charset="0"/>
              </a:rPr>
              <a:t>system. Bone </a:t>
            </a:r>
            <a:r>
              <a:rPr lang="en-IN" sz="3000" dirty="0">
                <a:solidFill>
                  <a:srgbClr val="0070C0"/>
                </a:solidFill>
                <a:latin typeface="Rockwell" panose="02060603020205020403" pitchFamily="18" charset="0"/>
              </a:rPr>
              <a:t>marrow stromal cells have also been shown to be susceptible to </a:t>
            </a:r>
            <a:r>
              <a:rPr lang="en-IN" sz="3000" dirty="0" smtClean="0">
                <a:solidFill>
                  <a:srgbClr val="0070C0"/>
                </a:solidFill>
                <a:latin typeface="Rockwell" panose="02060603020205020403" pitchFamily="18" charset="0"/>
              </a:rPr>
              <a:t>infection.</a:t>
            </a:r>
            <a:endParaRPr lang="en-IN" sz="3000" dirty="0">
              <a:solidFill>
                <a:srgbClr val="0070C0"/>
              </a:solidFill>
              <a:latin typeface="Rockwell" panose="02060603020205020403" pitchFamily="18" charset="0"/>
            </a:endParaRPr>
          </a:p>
        </p:txBody>
      </p:sp>
      <p:pic>
        <p:nvPicPr>
          <p:cNvPr id="3" name="Picture 2"/>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1" y="6358634"/>
            <a:ext cx="618186" cy="499366"/>
          </a:xfrm>
          <a:prstGeom prst="rect">
            <a:avLst/>
          </a:prstGeom>
        </p:spPr>
      </p:pic>
    </p:spTree>
    <p:extLst>
      <p:ext uri="{BB962C8B-B14F-4D97-AF65-F5344CB8AC3E}">
        <p14:creationId xmlns:p14="http://schemas.microsoft.com/office/powerpoint/2010/main" val="365019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4589718" cy="553998"/>
          </a:xfrm>
          <a:prstGeom prst="rect">
            <a:avLst/>
          </a:prstGeom>
        </p:spPr>
        <p:txBody>
          <a:bodyPr wrap="none">
            <a:spAutoFit/>
          </a:bodyPr>
          <a:lstStyle/>
          <a:p>
            <a:r>
              <a:rPr lang="en-IN" sz="3000" b="1" i="0" u="none" strike="noStrike" baseline="0" dirty="0" smtClean="0">
                <a:solidFill>
                  <a:srgbClr val="584190"/>
                </a:solidFill>
                <a:latin typeface="Rockwell" panose="02060603020205020403" pitchFamily="18" charset="0"/>
              </a:rPr>
              <a:t>A. Symptoms and Signs</a:t>
            </a:r>
            <a:endParaRPr lang="en-IN" sz="3000" dirty="0">
              <a:latin typeface="Rockwell" panose="02060603020205020403" pitchFamily="18" charset="0"/>
            </a:endParaRPr>
          </a:p>
        </p:txBody>
      </p:sp>
      <p:sp>
        <p:nvSpPr>
          <p:cNvPr id="4" name="Rectangle 3"/>
          <p:cNvSpPr/>
          <p:nvPr/>
        </p:nvSpPr>
        <p:spPr>
          <a:xfrm>
            <a:off x="0" y="553998"/>
            <a:ext cx="12192000" cy="5632311"/>
          </a:xfrm>
          <a:prstGeom prst="rect">
            <a:avLst/>
          </a:prstGeom>
        </p:spPr>
        <p:txBody>
          <a:bodyPr wrap="square">
            <a:spAutoFit/>
          </a:bodyPr>
          <a:lstStyle/>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A history of travel to a dengue-endemic area within 14 days</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of symptom .</a:t>
            </a:r>
          </a:p>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Dengue infection may range from asymptomatic</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to severe </a:t>
            </a:r>
            <a:r>
              <a:rPr lang="en-IN" sz="3000" b="0" i="0" u="none" strike="noStrike" baseline="0" dirty="0" err="1" smtClean="0">
                <a:solidFill>
                  <a:srgbClr val="0070C0"/>
                </a:solidFill>
                <a:latin typeface="Rockwell" panose="02060603020205020403" pitchFamily="18" charset="0"/>
              </a:rPr>
              <a:t>hemorrhagic</a:t>
            </a:r>
            <a:r>
              <a:rPr lang="en-IN" sz="3000" b="0" i="0" u="none" strike="noStrike" baseline="0" dirty="0" smtClean="0">
                <a:solidFill>
                  <a:srgbClr val="0070C0"/>
                </a:solidFill>
                <a:latin typeface="Rockwell" panose="02060603020205020403" pitchFamily="18" charset="0"/>
              </a:rPr>
              <a:t> fever to fatal shock (</a:t>
            </a:r>
            <a:r>
              <a:rPr lang="en-IN" sz="3000" b="1" i="0" u="none" strike="noStrike" baseline="0" dirty="0" smtClean="0">
                <a:solidFill>
                  <a:srgbClr val="0070C0"/>
                </a:solidFill>
                <a:latin typeface="Rockwell" panose="02060603020205020403" pitchFamily="18" charset="0"/>
              </a:rPr>
              <a:t>dengue shock</a:t>
            </a:r>
            <a:r>
              <a:rPr lang="en-IN" sz="3000" b="1" i="0" u="none" strike="noStrike" dirty="0" smtClean="0">
                <a:solidFill>
                  <a:srgbClr val="0070C0"/>
                </a:solidFill>
                <a:latin typeface="Rockwell" panose="02060603020205020403" pitchFamily="18" charset="0"/>
              </a:rPr>
              <a:t> </a:t>
            </a:r>
            <a:r>
              <a:rPr lang="en-IN" sz="3000" b="1" i="0" u="none" strike="noStrike" baseline="0" dirty="0" smtClean="0">
                <a:solidFill>
                  <a:srgbClr val="0070C0"/>
                </a:solidFill>
                <a:latin typeface="Rockwell" panose="02060603020205020403" pitchFamily="18" charset="0"/>
              </a:rPr>
              <a:t>syndrome</a:t>
            </a:r>
            <a:r>
              <a:rPr lang="en-IN" sz="3000" b="0" i="0" u="none" strike="noStrike" baseline="0" dirty="0" smtClean="0">
                <a:solidFill>
                  <a:srgbClr val="0070C0"/>
                </a:solidFill>
                <a:latin typeface="Rockwell" panose="02060603020205020403" pitchFamily="18" charset="0"/>
              </a:rPr>
              <a:t>).</a:t>
            </a:r>
          </a:p>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Dengue fever is usually a nonspecific, </a:t>
            </a:r>
            <a:r>
              <a:rPr lang="en-IN" sz="3000" b="0" i="0" u="none" strike="noStrike" baseline="0" dirty="0" err="1" smtClean="0">
                <a:solidFill>
                  <a:srgbClr val="0070C0"/>
                </a:solidFill>
                <a:latin typeface="Rockwell" panose="02060603020205020403" pitchFamily="18" charset="0"/>
              </a:rPr>
              <a:t>selflimited</a:t>
            </a:r>
            <a:r>
              <a:rPr lang="en-IN" sz="3000" dirty="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biphasic febrile illness. </a:t>
            </a:r>
          </a:p>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More than half of infected</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children are asymptomatic. </a:t>
            </a:r>
          </a:p>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The illness is more severe and</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begins more suddenly in adults. </a:t>
            </a:r>
          </a:p>
          <a:p>
            <a:pPr marL="457200" indent="-457200" algn="just">
              <a:buFont typeface="Wingdings" panose="05000000000000000000" pitchFamily="2" charset="2"/>
              <a:buChar char="Ø"/>
            </a:pPr>
            <a:r>
              <a:rPr lang="en-IN" sz="3000" b="0" i="0" u="none" strike="noStrike" baseline="0" dirty="0" smtClean="0">
                <a:solidFill>
                  <a:srgbClr val="0070C0"/>
                </a:solidFill>
                <a:latin typeface="Rockwell" panose="02060603020205020403" pitchFamily="18" charset="0"/>
              </a:rPr>
              <a:t>After an incubation period</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of 4–5 days, there is a sudden onset of high fever, chills,</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and “break bone” aching of the head retro-</a:t>
            </a:r>
            <a:r>
              <a:rPr lang="en-IN" sz="3000" b="0" i="0" u="none" strike="noStrike" baseline="0" dirty="0" err="1" smtClean="0">
                <a:solidFill>
                  <a:srgbClr val="0070C0"/>
                </a:solidFill>
                <a:latin typeface="Rockwell" panose="02060603020205020403" pitchFamily="18" charset="0"/>
              </a:rPr>
              <a:t>orbitally</a:t>
            </a:r>
            <a:r>
              <a:rPr lang="en-IN" sz="3000" b="0" i="0" u="none" strike="noStrike" baseline="0" dirty="0" smtClean="0">
                <a:solidFill>
                  <a:srgbClr val="0070C0"/>
                </a:solidFill>
                <a:latin typeface="Rockwell" panose="02060603020205020403" pitchFamily="18" charset="0"/>
              </a:rPr>
              <a:t>,</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back, and extremities accompanied by sore throat, prostration,</a:t>
            </a:r>
            <a:r>
              <a:rPr lang="en-IN" sz="3000" b="0" i="0" u="none" strike="noStrike" dirty="0" smtClean="0">
                <a:solidFill>
                  <a:srgbClr val="0070C0"/>
                </a:solidFill>
                <a:latin typeface="Rockwell" panose="02060603020205020403" pitchFamily="18" charset="0"/>
              </a:rPr>
              <a:t> </a:t>
            </a:r>
            <a:r>
              <a:rPr lang="en-IN" sz="3000" b="0" i="0" u="none" strike="noStrike" baseline="0" dirty="0" smtClean="0">
                <a:solidFill>
                  <a:srgbClr val="0070C0"/>
                </a:solidFill>
                <a:latin typeface="Rockwell" panose="02060603020205020403" pitchFamily="18" charset="0"/>
              </a:rPr>
              <a:t>and malaise. </a:t>
            </a:r>
            <a:endParaRPr lang="en-IN" sz="3000" dirty="0">
              <a:solidFill>
                <a:srgbClr val="0070C0"/>
              </a:solidFill>
              <a:latin typeface="Rockwell" panose="02060603020205020403" pitchFamily="18" charset="0"/>
            </a:endParaRPr>
          </a:p>
        </p:txBody>
      </p:sp>
      <p:pic>
        <p:nvPicPr>
          <p:cNvPr id="5" name="Picture 4"/>
          <p:cNvPicPr>
            <a:picLocks noChangeAspect="1"/>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tretch>
            <a:fillRect/>
          </a:stretch>
        </p:blipFill>
        <p:spPr>
          <a:xfrm>
            <a:off x="0" y="6358634"/>
            <a:ext cx="618186" cy="499366"/>
          </a:xfrm>
          <a:prstGeom prst="rect">
            <a:avLst/>
          </a:prstGeom>
        </p:spPr>
      </p:pic>
    </p:spTree>
    <p:extLst>
      <p:ext uri="{BB962C8B-B14F-4D97-AF65-F5344CB8AC3E}">
        <p14:creationId xmlns:p14="http://schemas.microsoft.com/office/powerpoint/2010/main" val="1116657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TotalTime>
  <Words>2263</Words>
  <Application>Microsoft Office PowerPoint</Application>
  <PresentationFormat>Widescreen</PresentationFormat>
  <Paragraphs>113</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Rockwell</vt:lpstr>
      <vt:lpstr>Times New Roman</vt:lpstr>
      <vt:lpstr>Wingdings</vt:lpstr>
      <vt:lpstr>Office Theme</vt:lpstr>
      <vt:lpstr>DENGUE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DENGUE</dc:title>
  <dc:creator>User</dc:creator>
  <cp:lastModifiedBy>User</cp:lastModifiedBy>
  <cp:revision>26</cp:revision>
  <dcterms:created xsi:type="dcterms:W3CDTF">2020-04-12T05:00:49Z</dcterms:created>
  <dcterms:modified xsi:type="dcterms:W3CDTF">2021-01-08T05:10:28Z</dcterms:modified>
</cp:coreProperties>
</file>