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300" r:id="rId2"/>
    <p:sldId id="301" r:id="rId3"/>
    <p:sldId id="257" r:id="rId4"/>
    <p:sldId id="258" r:id="rId5"/>
    <p:sldId id="259" r:id="rId6"/>
    <p:sldId id="260" r:id="rId7"/>
    <p:sldId id="261" r:id="rId8"/>
    <p:sldId id="262" r:id="rId9"/>
    <p:sldId id="263" r:id="rId10"/>
    <p:sldId id="264" r:id="rId11"/>
    <p:sldId id="270" r:id="rId12"/>
    <p:sldId id="271" r:id="rId13"/>
    <p:sldId id="272" r:id="rId14"/>
    <p:sldId id="273" r:id="rId15"/>
    <p:sldId id="265" r:id="rId16"/>
    <p:sldId id="266" r:id="rId17"/>
    <p:sldId id="267" r:id="rId18"/>
    <p:sldId id="268" r:id="rId19"/>
    <p:sldId id="269"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19ABAD-8009-42FF-B236-0EA2B3FB3AA4}" type="datetimeFigureOut">
              <a:rPr lang="en-IN" smtClean="0"/>
              <a:pPr/>
              <a:t>05-05-2019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E6104-504F-41FF-B14A-2E3B8A94E3FA}" type="slidenum">
              <a:rPr lang="en-IN" smtClean="0"/>
              <a:pPr/>
              <a:t>‹#›</a:t>
            </a:fld>
            <a:endParaRPr lang="en-IN"/>
          </a:p>
        </p:txBody>
      </p:sp>
    </p:spTree>
    <p:extLst>
      <p:ext uri="{BB962C8B-B14F-4D97-AF65-F5344CB8AC3E}">
        <p14:creationId xmlns="" xmlns:p14="http://schemas.microsoft.com/office/powerpoint/2010/main" val="4183883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E</a:t>
            </a:r>
            <a:endParaRPr lang="en-IN"/>
          </a:p>
        </p:txBody>
      </p:sp>
      <p:sp>
        <p:nvSpPr>
          <p:cNvPr id="4" name="Slide Number Placeholder 3"/>
          <p:cNvSpPr>
            <a:spLocks noGrp="1"/>
          </p:cNvSpPr>
          <p:nvPr>
            <p:ph type="sldNum" sz="quarter" idx="10"/>
          </p:nvPr>
        </p:nvSpPr>
        <p:spPr/>
        <p:txBody>
          <a:bodyPr/>
          <a:lstStyle/>
          <a:p>
            <a:fld id="{99CE6104-504F-41FF-B14A-2E3B8A94E3FA}" type="slidenum">
              <a:rPr lang="en-IN" smtClean="0"/>
              <a:pPr/>
              <a:t>19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B89F3E-87D8-4200-A24D-1C8387407F51}" type="datetimeFigureOut">
              <a:rPr lang="en-US" smtClean="0"/>
              <a:pPr/>
              <a:t>05-May-19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45C404B-53BD-4384-9F90-7569D6A7F7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B89F3E-87D8-4200-A24D-1C8387407F51}" type="datetimeFigureOut">
              <a:rPr lang="en-US" smtClean="0"/>
              <a:pPr/>
              <a:t>05-May-19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7B89F3E-87D8-4200-A24D-1C8387407F51}" type="datetimeFigureOut">
              <a:rPr lang="en-US" smtClean="0"/>
              <a:pPr/>
              <a:t>05-May-19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B89F3E-87D8-4200-A24D-1C8387407F51}" type="datetimeFigureOut">
              <a:rPr lang="en-US" smtClean="0"/>
              <a:pPr/>
              <a:t>05-May-19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45C404B-53BD-4384-9F90-7569D6A7F73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B89F3E-87D8-4200-A24D-1C8387407F51}" type="datetimeFigureOut">
              <a:rPr lang="en-US" smtClean="0"/>
              <a:pPr/>
              <a:t>05-May-19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45C404B-53BD-4384-9F90-7569D6A7F7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8458200" cy="1829761"/>
          </a:xfrm>
        </p:spPr>
        <p:txBody>
          <a:bodyPr/>
          <a:lstStyle/>
          <a:p>
            <a:r>
              <a:rPr lang="en-US" b="1" dirty="0" smtClean="0">
                <a:effectLst>
                  <a:outerShdw blurRad="38100" dist="38100" dir="2700000" algn="tl">
                    <a:srgbClr val="000000">
                      <a:alpha val="43137"/>
                    </a:srgbClr>
                  </a:outerShdw>
                </a:effectLst>
              </a:rPr>
              <a:t>DRUG-MEDICINE-REMEDY</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3886200"/>
            <a:ext cx="6858000" cy="1752600"/>
          </a:xfrm>
        </p:spPr>
        <p:txBody>
          <a:bodyPr>
            <a:normAutofit/>
          </a:bodyPr>
          <a:lstStyle/>
          <a:p>
            <a:r>
              <a:rPr lang="en-US" b="1" dirty="0" smtClean="0">
                <a:solidFill>
                  <a:schemeClr val="tx1"/>
                </a:solidFill>
                <a:effectLst>
                  <a:outerShdw blurRad="38100" dist="38100" dir="2700000" algn="tl">
                    <a:srgbClr val="000000">
                      <a:alpha val="43137"/>
                    </a:srgbClr>
                  </a:outerShdw>
                </a:effectLst>
              </a:rPr>
              <a:t>Prepared by</a:t>
            </a:r>
          </a:p>
          <a:p>
            <a:r>
              <a:rPr lang="en-US" b="1" dirty="0" smtClean="0">
                <a:solidFill>
                  <a:schemeClr val="tx1"/>
                </a:solidFill>
                <a:effectLst>
                  <a:outerShdw blurRad="38100" dist="38100" dir="2700000" algn="tl">
                    <a:srgbClr val="000000">
                      <a:alpha val="43137"/>
                    </a:srgbClr>
                  </a:outerShdw>
                </a:effectLst>
              </a:rPr>
              <a:t>DR.SREEJA.S</a:t>
            </a:r>
          </a:p>
          <a:p>
            <a:r>
              <a:rPr lang="en-US" b="1" dirty="0" err="1" smtClean="0">
                <a:solidFill>
                  <a:schemeClr val="tx1"/>
                </a:solidFill>
                <a:effectLst>
                  <a:outerShdw blurRad="38100" dist="38100" dir="2700000" algn="tl">
                    <a:srgbClr val="000000">
                      <a:alpha val="43137"/>
                    </a:srgbClr>
                  </a:outerShdw>
                </a:effectLst>
              </a:rPr>
              <a:t>H.o.D,Dept</a:t>
            </a:r>
            <a:r>
              <a:rPr lang="en-US" b="1" dirty="0" smtClean="0">
                <a:solidFill>
                  <a:schemeClr val="tx1"/>
                </a:solidFill>
                <a:effectLst>
                  <a:outerShdw blurRad="38100" dist="38100" dir="2700000" algn="tl">
                    <a:srgbClr val="000000">
                      <a:alpha val="43137"/>
                    </a:srgbClr>
                  </a:outerShdw>
                </a:effectLst>
              </a:rPr>
              <a:t> of Homoeopathic Pharmacy</a:t>
            </a:r>
            <a:endParaRPr lang="en-US"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drugs which produce abnormally deep sleep. They  take away  the  sensibility in their primary  action  and  increased  sensibility in their secondary action. </a:t>
            </a:r>
            <a:endParaRPr lang="en-IN" dirty="0"/>
          </a:p>
        </p:txBody>
      </p:sp>
      <p:sp>
        <p:nvSpPr>
          <p:cNvPr id="2" name="Title 1"/>
          <p:cNvSpPr>
            <a:spLocks noGrp="1"/>
          </p:cNvSpPr>
          <p:nvPr>
            <p:ph type="title"/>
          </p:nvPr>
        </p:nvSpPr>
        <p:spPr/>
        <p:txBody>
          <a:bodyPr/>
          <a:lstStyle/>
          <a:p>
            <a:pPr algn="ctr"/>
            <a:r>
              <a:rPr lang="en-IN" dirty="0" smtClean="0"/>
              <a:t>NARCOTIC  DRUGS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Non – proprietary Name :- These are the names of homoeopathic medicines which are prepared by a registered homoeopathic medicine manufacturer which is not available in the market or trade. The official name is derived from official homoeopathic pharmacopoeias.</a:t>
            </a:r>
            <a:endParaRPr lang="en-IN" dirty="0"/>
          </a:p>
        </p:txBody>
      </p:sp>
      <p:sp>
        <p:nvSpPr>
          <p:cNvPr id="2" name="Title 1"/>
          <p:cNvSpPr>
            <a:spLocks noGrp="1"/>
          </p:cNvSpPr>
          <p:nvPr>
            <p:ph type="title"/>
          </p:nvPr>
        </p:nvSpPr>
        <p:spPr/>
        <p:txBody>
          <a:bodyPr/>
          <a:lstStyle/>
          <a:p>
            <a:pPr algn="ctr"/>
            <a:r>
              <a:rPr lang="en-US" dirty="0" smtClean="0"/>
              <a:t>NAMING  OF  DRUGS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Proprietary Name :- These are the names of registered medicines that are available in the open market or trade. </a:t>
            </a:r>
            <a:r>
              <a:rPr lang="en-US" dirty="0" err="1" smtClean="0"/>
              <a:t>Eg</a:t>
            </a:r>
            <a:r>
              <a:rPr lang="en-US" dirty="0" smtClean="0"/>
              <a:t>:- </a:t>
            </a:r>
            <a:r>
              <a:rPr lang="en-US" dirty="0" err="1" smtClean="0"/>
              <a:t>kof</a:t>
            </a:r>
            <a:r>
              <a:rPr lang="en-US" dirty="0" smtClean="0"/>
              <a:t> Aid, </a:t>
            </a:r>
            <a:r>
              <a:rPr lang="en-US" dirty="0" err="1" smtClean="0"/>
              <a:t>Arthroil</a:t>
            </a:r>
            <a:r>
              <a:rPr lang="en-US" dirty="0" smtClean="0"/>
              <a:t>, Arnica hair oil. They are patent drugs. Usually contains a mixture of drugs</a:t>
            </a:r>
            <a:r>
              <a:rPr lang="en-US" dirty="0" smtClean="0"/>
              <a:t>.</a:t>
            </a:r>
          </a:p>
          <a:p>
            <a:endParaRPr lang="en-US" dirty="0" smtClean="0"/>
          </a:p>
          <a:p>
            <a:r>
              <a:rPr lang="en-US" dirty="0" err="1" smtClean="0"/>
              <a:t>Pharmacopoeial</a:t>
            </a:r>
            <a:r>
              <a:rPr lang="en-US" dirty="0" smtClean="0"/>
              <a:t> Name:- The drugs which are named as specified in different homoeopathic pharmacopoeias – HPI, HPUS. </a:t>
            </a:r>
            <a:endParaRPr lang="en-IN" dirty="0"/>
          </a:p>
        </p:txBody>
      </p:sp>
      <p:sp>
        <p:nvSpPr>
          <p:cNvPr id="2" name="Title 1"/>
          <p:cNvSpPr>
            <a:spLocks noGrp="1"/>
          </p:cNvSpPr>
          <p:nvPr>
            <p:ph type="title"/>
          </p:nvPr>
        </p:nvSpPr>
        <p:spPr/>
        <p:txBody>
          <a:bodyPr/>
          <a:lstStyle/>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Botanical Name :- Is applicable to drugs of vegetable origin. Is useful in cases when a particular drug is known by different names in different regions and by different languages</a:t>
            </a:r>
            <a:r>
              <a:rPr lang="en-US" dirty="0" smtClean="0"/>
              <a:t>.</a:t>
            </a:r>
          </a:p>
          <a:p>
            <a:endParaRPr lang="en-US" dirty="0" smtClean="0"/>
          </a:p>
          <a:p>
            <a:r>
              <a:rPr lang="en-US" dirty="0" smtClean="0"/>
              <a:t>Zoological Name :- Is applicable to drugs of animal origin. Is useful in cases when a particular animal is known by different names in different areas.</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homoeopathy the scientific name of the drug is used in Latin form.</a:t>
            </a:r>
          </a:p>
          <a:p>
            <a:r>
              <a:rPr lang="en-US" dirty="0" smtClean="0"/>
              <a:t>The abbreviation of a drug has two parts</a:t>
            </a:r>
          </a:p>
          <a:p>
            <a:r>
              <a:rPr lang="en-US" dirty="0" smtClean="0"/>
              <a:t>Root: Is used to indicate where the drug name contain only one part. </a:t>
            </a:r>
            <a:r>
              <a:rPr lang="en-US" dirty="0" err="1" smtClean="0"/>
              <a:t>Eg</a:t>
            </a:r>
            <a:r>
              <a:rPr lang="en-US" dirty="0" smtClean="0"/>
              <a:t>: Op for Opium, </a:t>
            </a:r>
            <a:r>
              <a:rPr lang="en-US" dirty="0" err="1" smtClean="0"/>
              <a:t>Caust</a:t>
            </a:r>
            <a:r>
              <a:rPr lang="en-US" dirty="0" smtClean="0"/>
              <a:t> for </a:t>
            </a:r>
            <a:r>
              <a:rPr lang="en-US" dirty="0" err="1" smtClean="0"/>
              <a:t>Causticum</a:t>
            </a:r>
            <a:r>
              <a:rPr lang="en-US" dirty="0" smtClean="0"/>
              <a:t>.</a:t>
            </a:r>
          </a:p>
          <a:p>
            <a:r>
              <a:rPr lang="en-US" dirty="0" smtClean="0"/>
              <a:t>Extension: Is used to indicate the second part of the drug. </a:t>
            </a:r>
            <a:r>
              <a:rPr lang="en-US" dirty="0" err="1" smtClean="0"/>
              <a:t>Eg</a:t>
            </a:r>
            <a:r>
              <a:rPr lang="en-US" dirty="0" smtClean="0"/>
              <a:t>: </a:t>
            </a:r>
            <a:r>
              <a:rPr lang="en-US" dirty="0" err="1" smtClean="0"/>
              <a:t>carb</a:t>
            </a:r>
            <a:r>
              <a:rPr lang="en-US" dirty="0" smtClean="0"/>
              <a:t> for carbonate, </a:t>
            </a:r>
            <a:r>
              <a:rPr lang="en-US" dirty="0" err="1" smtClean="0"/>
              <a:t>ind</a:t>
            </a:r>
            <a:r>
              <a:rPr lang="en-US" dirty="0" smtClean="0"/>
              <a:t> for </a:t>
            </a:r>
            <a:r>
              <a:rPr lang="en-US" dirty="0" err="1" smtClean="0"/>
              <a:t>indica</a:t>
            </a:r>
            <a:r>
              <a:rPr lang="en-US" dirty="0" smtClean="0"/>
              <a:t>, alba for alba. </a:t>
            </a:r>
          </a:p>
          <a:p>
            <a:endParaRPr lang="en-IN" dirty="0"/>
          </a:p>
        </p:txBody>
      </p:sp>
      <p:sp>
        <p:nvSpPr>
          <p:cNvPr id="2" name="Title 1"/>
          <p:cNvSpPr>
            <a:spLocks noGrp="1"/>
          </p:cNvSpPr>
          <p:nvPr>
            <p:ph type="title"/>
          </p:nvPr>
        </p:nvSpPr>
        <p:spPr/>
        <p:txBody>
          <a:bodyPr/>
          <a:lstStyle/>
          <a:p>
            <a:pPr algn="ctr"/>
            <a:r>
              <a:rPr lang="en-US" dirty="0" smtClean="0"/>
              <a:t>ABBREVIATIONS OF DRUG</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When  a drug has  been  </a:t>
            </a:r>
            <a:r>
              <a:rPr lang="en-IN" dirty="0" err="1" smtClean="0"/>
              <a:t>potentised</a:t>
            </a:r>
            <a:r>
              <a:rPr lang="en-IN" dirty="0" smtClean="0"/>
              <a:t> homoeopathically</a:t>
            </a:r>
          </a:p>
          <a:p>
            <a:r>
              <a:rPr lang="en-IN" dirty="0" smtClean="0"/>
              <a:t>Proved on healthy human beings</a:t>
            </a:r>
          </a:p>
          <a:p>
            <a:pPr lvl="1"/>
            <a:r>
              <a:rPr lang="en-IN" dirty="0" smtClean="0"/>
              <a:t>Both sexes, all ages and different constitutions</a:t>
            </a:r>
          </a:p>
          <a:p>
            <a:pPr lvl="1"/>
            <a:r>
              <a:rPr lang="en-IN" dirty="0" smtClean="0"/>
              <a:t>Producing  signs and symptoms during  drug proving</a:t>
            </a:r>
          </a:p>
          <a:p>
            <a:pPr lvl="1"/>
            <a:r>
              <a:rPr lang="en-IN" dirty="0" smtClean="0"/>
              <a:t>Recorded in </a:t>
            </a:r>
            <a:r>
              <a:rPr lang="en-IN" dirty="0" err="1" smtClean="0"/>
              <a:t>stardard</a:t>
            </a:r>
            <a:r>
              <a:rPr lang="en-IN" dirty="0" smtClean="0"/>
              <a:t> books of </a:t>
            </a:r>
            <a:r>
              <a:rPr lang="en-IN" dirty="0" err="1" smtClean="0"/>
              <a:t>materia</a:t>
            </a:r>
            <a:r>
              <a:rPr lang="en-IN" dirty="0" smtClean="0"/>
              <a:t> </a:t>
            </a:r>
            <a:r>
              <a:rPr lang="en-IN" dirty="0" err="1" smtClean="0"/>
              <a:t>medica</a:t>
            </a:r>
            <a:endParaRPr lang="en-IN" dirty="0" smtClean="0"/>
          </a:p>
          <a:p>
            <a:pPr lvl="1"/>
            <a:r>
              <a:rPr lang="en-IN" dirty="0" smtClean="0"/>
              <a:t>Symptoms collected by drug proving, observed to have cured by medicines during their administration to sick person, during poisonings on humans or animals or symptoms observed accidentally.  </a:t>
            </a:r>
          </a:p>
          <a:p>
            <a:pPr lvl="1"/>
            <a:endParaRPr lang="en-IN" dirty="0" smtClean="0"/>
          </a:p>
        </p:txBody>
      </p:sp>
      <p:sp>
        <p:nvSpPr>
          <p:cNvPr id="2" name="Title 1"/>
          <p:cNvSpPr>
            <a:spLocks noGrp="1"/>
          </p:cNvSpPr>
          <p:nvPr>
            <p:ph type="title"/>
          </p:nvPr>
        </p:nvSpPr>
        <p:spPr/>
        <p:txBody>
          <a:bodyPr/>
          <a:lstStyle/>
          <a:p>
            <a:pPr algn="ctr"/>
            <a:r>
              <a:rPr lang="en-IN" dirty="0" smtClean="0"/>
              <a:t>MEDICINE</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medicine which posses all the active principles of the drug substance from which it has been prepared.</a:t>
            </a:r>
          </a:p>
          <a:p>
            <a:r>
              <a:rPr lang="en-IN" dirty="0" smtClean="0"/>
              <a:t>Capable of curing dynamic diseases.</a:t>
            </a:r>
          </a:p>
          <a:p>
            <a:r>
              <a:rPr lang="en-IN" dirty="0" smtClean="0"/>
              <a:t>Produce the same signs and symptoms by reproving on healthy human beings.</a:t>
            </a:r>
          </a:p>
          <a:p>
            <a:r>
              <a:rPr lang="en-IN" dirty="0" smtClean="0"/>
              <a:t>If the signs and symptoms corresponds to the previous records in </a:t>
            </a:r>
            <a:r>
              <a:rPr lang="en-IN" dirty="0" err="1" smtClean="0"/>
              <a:t>materia</a:t>
            </a:r>
            <a:r>
              <a:rPr lang="en-IN" dirty="0" smtClean="0"/>
              <a:t> </a:t>
            </a:r>
            <a:r>
              <a:rPr lang="en-IN" dirty="0" err="1" smtClean="0"/>
              <a:t>medica</a:t>
            </a:r>
            <a:r>
              <a:rPr lang="en-IN" dirty="0" smtClean="0"/>
              <a:t>.</a:t>
            </a:r>
            <a:endParaRPr lang="en-IN" dirty="0"/>
          </a:p>
        </p:txBody>
      </p:sp>
      <p:sp>
        <p:nvSpPr>
          <p:cNvPr id="2" name="Title 1"/>
          <p:cNvSpPr>
            <a:spLocks noGrp="1"/>
          </p:cNvSpPr>
          <p:nvPr>
            <p:ph type="title"/>
          </p:nvPr>
        </p:nvSpPr>
        <p:spPr/>
        <p:txBody>
          <a:bodyPr/>
          <a:lstStyle/>
          <a:p>
            <a:pPr algn="ctr"/>
            <a:r>
              <a:rPr lang="en-IN" dirty="0" smtClean="0"/>
              <a:t>GENUINE  MEDICINE</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The genuine medicine will definitely be able to cure the natural disease if administered on the basis of symptom similarity.</a:t>
            </a:r>
          </a:p>
          <a:p>
            <a:r>
              <a:rPr lang="en-IN" dirty="0" smtClean="0"/>
              <a:t>Genuine medicines are only the weapons to the hand of the physician.</a:t>
            </a:r>
          </a:p>
          <a:p>
            <a:r>
              <a:rPr lang="en-IN" dirty="0" smtClean="0"/>
              <a:t>The true physician must be provided with genuine medicine so that he may be able to rely upon their therapeutic powers to cure disease. He must make sure that the patient takes the genuine medicine. So he must give the patient the correctly chosen medicine prepared by himself.</a:t>
            </a:r>
            <a:endParaRPr lang="en-IN" dirty="0"/>
          </a:p>
        </p:txBody>
      </p:sp>
      <p:sp>
        <p:nvSpPr>
          <p:cNvPr id="2" name="Title 1"/>
          <p:cNvSpPr>
            <a:spLocks noGrp="1"/>
          </p:cNvSpPr>
          <p:nvPr>
            <p:ph type="title"/>
          </p:nvPr>
        </p:nvSpPr>
        <p:spPr/>
        <p:txBody>
          <a:bodyPr/>
          <a:lstStyle/>
          <a:p>
            <a:pPr algn="ctr"/>
            <a:r>
              <a:rPr lang="en-IN" dirty="0" smtClean="0"/>
              <a:t>GENUINE  MEDICINE</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When a particular medicine is prescribed for a particular diseased condition, according to symptom similarity and when the diseased condition is cured totally, the medicine is called the remedy of that particular case.</a:t>
            </a:r>
          </a:p>
          <a:p>
            <a:r>
              <a:rPr lang="en-IN" dirty="0" smtClean="0"/>
              <a:t>The indicated medicine is called remedy.</a:t>
            </a:r>
          </a:p>
          <a:p>
            <a:r>
              <a:rPr lang="en-IN" dirty="0" smtClean="0"/>
              <a:t>A  medicine becomes a remedy when it satisfies symptom similarity and cures a natural disease. </a:t>
            </a:r>
            <a:endParaRPr lang="en-IN" dirty="0"/>
          </a:p>
        </p:txBody>
      </p:sp>
      <p:sp>
        <p:nvSpPr>
          <p:cNvPr id="2" name="Title 1"/>
          <p:cNvSpPr>
            <a:spLocks noGrp="1"/>
          </p:cNvSpPr>
          <p:nvPr>
            <p:ph type="title"/>
          </p:nvPr>
        </p:nvSpPr>
        <p:spPr/>
        <p:txBody>
          <a:bodyPr/>
          <a:lstStyle/>
          <a:p>
            <a:pPr algn="ctr"/>
            <a:r>
              <a:rPr lang="en-IN" dirty="0" smtClean="0"/>
              <a:t>REMEDY</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A remedy whose action lasts for a long period</a:t>
            </a:r>
          </a:p>
          <a:p>
            <a:pPr>
              <a:buNone/>
            </a:pPr>
            <a:r>
              <a:rPr lang="en-IN" dirty="0" smtClean="0"/>
              <a:t>         - Deep acting remedy. </a:t>
            </a:r>
            <a:r>
              <a:rPr lang="en-IN" dirty="0" err="1" smtClean="0"/>
              <a:t>eg</a:t>
            </a:r>
            <a:r>
              <a:rPr lang="en-IN" dirty="0" smtClean="0"/>
              <a:t> :- </a:t>
            </a:r>
            <a:r>
              <a:rPr lang="en-IN" dirty="0" err="1" smtClean="0"/>
              <a:t>Lachesis</a:t>
            </a:r>
            <a:r>
              <a:rPr lang="en-IN" dirty="0" smtClean="0"/>
              <a:t>, Nat </a:t>
            </a:r>
            <a:r>
              <a:rPr lang="en-IN" dirty="0" err="1" smtClean="0"/>
              <a:t>mur</a:t>
            </a:r>
            <a:r>
              <a:rPr lang="en-IN" dirty="0" smtClean="0"/>
              <a:t>, </a:t>
            </a:r>
            <a:r>
              <a:rPr lang="en-IN" dirty="0" err="1" smtClean="0"/>
              <a:t>Calcarea</a:t>
            </a:r>
            <a:r>
              <a:rPr lang="en-IN" dirty="0" smtClean="0"/>
              <a:t> </a:t>
            </a:r>
            <a:r>
              <a:rPr lang="en-IN" dirty="0" err="1" smtClean="0"/>
              <a:t>carb</a:t>
            </a:r>
            <a:r>
              <a:rPr lang="en-IN" dirty="0" smtClean="0"/>
              <a:t> </a:t>
            </a:r>
          </a:p>
          <a:p>
            <a:r>
              <a:rPr lang="en-IN" dirty="0" smtClean="0"/>
              <a:t>A remedy whose action lasts for a short period</a:t>
            </a:r>
          </a:p>
          <a:p>
            <a:pPr>
              <a:buNone/>
            </a:pPr>
            <a:r>
              <a:rPr lang="en-IN" dirty="0" smtClean="0"/>
              <a:t>         - Short  acting remedy. </a:t>
            </a:r>
            <a:r>
              <a:rPr lang="en-IN" dirty="0" err="1" smtClean="0"/>
              <a:t>Eg</a:t>
            </a:r>
            <a:r>
              <a:rPr lang="en-IN" dirty="0" smtClean="0"/>
              <a:t> :- </a:t>
            </a:r>
            <a:r>
              <a:rPr lang="en-IN" dirty="0" err="1" smtClean="0"/>
              <a:t>Acon</a:t>
            </a:r>
            <a:r>
              <a:rPr lang="en-IN" dirty="0" smtClean="0"/>
              <a:t>, Bell, Ipecac</a:t>
            </a:r>
          </a:p>
          <a:p>
            <a:r>
              <a:rPr lang="en-IN" dirty="0" smtClean="0"/>
              <a:t>A  remedy which act on multiple tissues and produces a wide range of symptoms</a:t>
            </a:r>
          </a:p>
          <a:p>
            <a:pPr>
              <a:buNone/>
            </a:pPr>
            <a:r>
              <a:rPr lang="en-IN" dirty="0" smtClean="0"/>
              <a:t>         - </a:t>
            </a:r>
            <a:r>
              <a:rPr lang="en-IN" dirty="0" err="1" smtClean="0"/>
              <a:t>Polychrest</a:t>
            </a:r>
            <a:r>
              <a:rPr lang="en-IN" dirty="0" smtClean="0"/>
              <a:t>  remedy. </a:t>
            </a:r>
            <a:r>
              <a:rPr lang="en-IN" dirty="0" err="1" smtClean="0"/>
              <a:t>Eg</a:t>
            </a:r>
            <a:r>
              <a:rPr lang="en-IN" dirty="0" smtClean="0"/>
              <a:t> :- </a:t>
            </a:r>
            <a:r>
              <a:rPr lang="en-IN" dirty="0" err="1" smtClean="0"/>
              <a:t>Ars</a:t>
            </a:r>
            <a:r>
              <a:rPr lang="en-IN" dirty="0" smtClean="0"/>
              <a:t> alb, </a:t>
            </a:r>
            <a:r>
              <a:rPr lang="en-IN" dirty="0" err="1" smtClean="0"/>
              <a:t>Bry</a:t>
            </a:r>
            <a:r>
              <a:rPr lang="en-IN" dirty="0" smtClean="0"/>
              <a:t> alb, Bell </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676399"/>
          </a:xfrm>
        </p:spPr>
        <p:txBody>
          <a:bodyPr>
            <a:normAutofit/>
          </a:bodyPr>
          <a:lstStyle/>
          <a:p>
            <a:pPr algn="ctr"/>
            <a:r>
              <a:rPr lang="en-US" sz="3200" dirty="0" smtClean="0"/>
              <a:t>DRUG</a:t>
            </a:r>
            <a:br>
              <a:rPr lang="en-US" sz="3200" dirty="0" smtClean="0"/>
            </a:br>
            <a:r>
              <a:rPr lang="en-US" sz="3200" dirty="0" smtClean="0"/>
              <a:t>FRENCH WORD – DROGUE (DRY HERB</a:t>
            </a:r>
            <a:r>
              <a:rPr lang="en-US" dirty="0" smtClean="0"/>
              <a:t>)</a:t>
            </a:r>
            <a:endParaRPr lang="en-US" dirty="0"/>
          </a:p>
        </p:txBody>
      </p:sp>
      <p:sp>
        <p:nvSpPr>
          <p:cNvPr id="3" name="Subtitle 2"/>
          <p:cNvSpPr>
            <a:spLocks noGrp="1"/>
          </p:cNvSpPr>
          <p:nvPr>
            <p:ph type="subTitle" idx="1"/>
          </p:nvPr>
        </p:nvSpPr>
        <p:spPr>
          <a:xfrm>
            <a:off x="0" y="1600200"/>
            <a:ext cx="9144000" cy="5257800"/>
          </a:xfrm>
        </p:spPr>
        <p:txBody>
          <a:bodyPr>
            <a:normAutofit/>
          </a:bodyPr>
          <a:lstStyle/>
          <a:p>
            <a:pPr algn="just"/>
            <a:r>
              <a:rPr lang="en-US" dirty="0" smtClean="0"/>
              <a:t>	</a:t>
            </a:r>
            <a:r>
              <a:rPr lang="en-US" b="1" dirty="0" smtClean="0"/>
              <a:t>Drug is a therapeutic agent prepared pharmaceutically from </a:t>
            </a:r>
            <a:r>
              <a:rPr lang="en-US" b="1" dirty="0" err="1" smtClean="0"/>
              <a:t>stardardised</a:t>
            </a:r>
            <a:r>
              <a:rPr lang="en-US" b="1" dirty="0" smtClean="0"/>
              <a:t> drug substances according to the rules and regulations of pharmacopoeia, which is sufficiently capable of producing  alteration of vital force  producing altered sensations and functions and if continued for  a sufficient time and large dose produces structural changes and even death of the organism. </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ctr">
              <a:buNone/>
            </a:pPr>
            <a:r>
              <a:rPr lang="en-IN" dirty="0" smtClean="0"/>
              <a:t>COMPLEMENTARY</a:t>
            </a:r>
          </a:p>
          <a:p>
            <a:r>
              <a:rPr lang="en-IN" dirty="0" smtClean="0"/>
              <a:t>Complement = to add to anything in a way that improves it.</a:t>
            </a:r>
          </a:p>
          <a:p>
            <a:r>
              <a:rPr lang="en-IN" dirty="0" smtClean="0"/>
              <a:t>Are remedies which completes the cure that has been began by the medicine given during first prescription. When the first prescription fails to bring about complete cure the medicine is followed by a second medicine which completes the action of the former, when the first medicine is no longer acting and the selection of second medicine is purely symptomatic. </a:t>
            </a:r>
            <a:endParaRPr lang="en-IN" dirty="0"/>
          </a:p>
        </p:txBody>
      </p:sp>
      <p:sp>
        <p:nvSpPr>
          <p:cNvPr id="2" name="Title 1"/>
          <p:cNvSpPr>
            <a:spLocks noGrp="1"/>
          </p:cNvSpPr>
          <p:nvPr>
            <p:ph type="title"/>
          </p:nvPr>
        </p:nvSpPr>
        <p:spPr/>
        <p:txBody>
          <a:bodyPr>
            <a:normAutofit fontScale="90000"/>
          </a:bodyPr>
          <a:lstStyle/>
          <a:p>
            <a:pPr algn="ctr"/>
            <a:r>
              <a:rPr lang="en-IN" dirty="0" smtClean="0"/>
              <a:t>REMEDY RELATIONSHIP (</a:t>
            </a:r>
            <a:r>
              <a:rPr lang="en-IN" dirty="0" err="1" smtClean="0"/>
              <a:t>Pharmacokinship</a:t>
            </a:r>
            <a:r>
              <a:rPr lang="en-IN" dirty="0" smtClean="0"/>
              <a:t> )</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IN" dirty="0" smtClean="0"/>
              <a:t>Case No 1 </a:t>
            </a:r>
          </a:p>
          <a:p>
            <a:r>
              <a:rPr lang="en-IN" dirty="0" smtClean="0"/>
              <a:t>When </a:t>
            </a:r>
            <a:r>
              <a:rPr lang="en-IN" dirty="0" err="1" smtClean="0"/>
              <a:t>Pulsatilla</a:t>
            </a:r>
            <a:r>
              <a:rPr lang="en-IN" dirty="0" smtClean="0"/>
              <a:t> is given as first prescription  has been of great service in a given case and finally cures no more, the symptoms now point to </a:t>
            </a:r>
            <a:r>
              <a:rPr lang="en-IN" dirty="0" err="1" smtClean="0"/>
              <a:t>Silicea</a:t>
            </a:r>
            <a:r>
              <a:rPr lang="en-IN" dirty="0" smtClean="0"/>
              <a:t> which completes the action of </a:t>
            </a:r>
            <a:r>
              <a:rPr lang="en-IN" dirty="0" err="1" smtClean="0"/>
              <a:t>Pulsatilla</a:t>
            </a:r>
            <a:r>
              <a:rPr lang="en-IN" dirty="0" smtClean="0"/>
              <a:t>. </a:t>
            </a:r>
            <a:r>
              <a:rPr lang="en-IN" dirty="0" err="1" smtClean="0"/>
              <a:t>Silicea</a:t>
            </a:r>
            <a:r>
              <a:rPr lang="en-IN" dirty="0" smtClean="0"/>
              <a:t> is a complementary remedy to </a:t>
            </a:r>
            <a:r>
              <a:rPr lang="en-IN" dirty="0" err="1" smtClean="0"/>
              <a:t>Pulsatilla</a:t>
            </a:r>
            <a:r>
              <a:rPr lang="en-IN" dirty="0" smtClean="0"/>
              <a:t>.</a:t>
            </a:r>
          </a:p>
          <a:p>
            <a:pPr>
              <a:buNone/>
            </a:pPr>
            <a:r>
              <a:rPr lang="en-IN" dirty="0" smtClean="0"/>
              <a:t>Case No 2</a:t>
            </a:r>
          </a:p>
          <a:p>
            <a:r>
              <a:rPr lang="en-IN" dirty="0" smtClean="0"/>
              <a:t>Child is having repeated tendencies of cold. Acute condition was very well treated by Belladonna. When R/A of cold </a:t>
            </a:r>
            <a:r>
              <a:rPr lang="en-IN" dirty="0" err="1" smtClean="0"/>
              <a:t>occured</a:t>
            </a:r>
            <a:r>
              <a:rPr lang="en-IN" dirty="0" smtClean="0"/>
              <a:t> Bell failed to bring complete cure. Here Calc </a:t>
            </a:r>
            <a:r>
              <a:rPr lang="en-IN" dirty="0" err="1" smtClean="0"/>
              <a:t>carb</a:t>
            </a:r>
            <a:r>
              <a:rPr lang="en-IN" dirty="0" smtClean="0"/>
              <a:t> was given as complementary medicine to Bell. The child no longer suffers from R/A of cold.</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Aconite   and  Sulphur</a:t>
            </a:r>
          </a:p>
          <a:p>
            <a:r>
              <a:rPr lang="en-IN" dirty="0" err="1" smtClean="0"/>
              <a:t>Ars</a:t>
            </a:r>
            <a:r>
              <a:rPr lang="en-IN" dirty="0" smtClean="0"/>
              <a:t> alb    and  </a:t>
            </a:r>
            <a:r>
              <a:rPr lang="en-IN" dirty="0" err="1" smtClean="0"/>
              <a:t>Thuja</a:t>
            </a:r>
            <a:endParaRPr lang="en-IN" dirty="0" smtClean="0"/>
          </a:p>
          <a:p>
            <a:r>
              <a:rPr lang="en-IN" dirty="0" err="1" smtClean="0"/>
              <a:t>Hepar</a:t>
            </a:r>
            <a:r>
              <a:rPr lang="en-IN" dirty="0" smtClean="0"/>
              <a:t> </a:t>
            </a:r>
            <a:r>
              <a:rPr lang="en-IN" dirty="0" err="1" smtClean="0"/>
              <a:t>sulph</a:t>
            </a:r>
            <a:r>
              <a:rPr lang="en-IN" dirty="0" smtClean="0"/>
              <a:t>  and  </a:t>
            </a:r>
            <a:r>
              <a:rPr lang="en-IN" dirty="0" err="1" smtClean="0"/>
              <a:t>Silicea</a:t>
            </a:r>
            <a:endParaRPr lang="en-IN" dirty="0" smtClean="0"/>
          </a:p>
          <a:p>
            <a:r>
              <a:rPr lang="en-IN" dirty="0" smtClean="0"/>
              <a:t>Colocynth and  </a:t>
            </a:r>
            <a:r>
              <a:rPr lang="en-IN" dirty="0" err="1" smtClean="0"/>
              <a:t>staphysagria</a:t>
            </a:r>
            <a:endParaRPr lang="en-IN" dirty="0" smtClean="0"/>
          </a:p>
          <a:p>
            <a:r>
              <a:rPr lang="en-IN" dirty="0" smtClean="0"/>
              <a:t>Bell  and  Calc </a:t>
            </a:r>
            <a:r>
              <a:rPr lang="en-IN" dirty="0" err="1" smtClean="0"/>
              <a:t>carb</a:t>
            </a:r>
            <a:endParaRPr lang="en-IN" dirty="0" smtClean="0"/>
          </a:p>
          <a:p>
            <a:r>
              <a:rPr lang="en-IN" dirty="0" err="1" smtClean="0"/>
              <a:t>Puls</a:t>
            </a:r>
            <a:r>
              <a:rPr lang="en-IN" dirty="0" smtClean="0"/>
              <a:t>  and  </a:t>
            </a:r>
            <a:r>
              <a:rPr lang="en-IN" dirty="0" err="1" smtClean="0"/>
              <a:t>Silicea</a:t>
            </a:r>
            <a:endParaRPr lang="en-IN" dirty="0" smtClean="0"/>
          </a:p>
          <a:p>
            <a:r>
              <a:rPr lang="en-IN" dirty="0" err="1" smtClean="0"/>
              <a:t>Nux</a:t>
            </a:r>
            <a:r>
              <a:rPr lang="en-IN" dirty="0" smtClean="0"/>
              <a:t> </a:t>
            </a:r>
            <a:r>
              <a:rPr lang="en-IN" dirty="0" err="1" smtClean="0"/>
              <a:t>vom</a:t>
            </a:r>
            <a:r>
              <a:rPr lang="en-IN" dirty="0" smtClean="0"/>
              <a:t>  and  Sepia</a:t>
            </a:r>
          </a:p>
          <a:p>
            <a:r>
              <a:rPr lang="en-IN" dirty="0" err="1" smtClean="0"/>
              <a:t>Bry</a:t>
            </a:r>
            <a:r>
              <a:rPr lang="en-IN" dirty="0" smtClean="0"/>
              <a:t>  alb  and Alumina   </a:t>
            </a:r>
            <a:endParaRPr lang="en-IN" dirty="0"/>
          </a:p>
        </p:txBody>
      </p:sp>
      <p:sp>
        <p:nvSpPr>
          <p:cNvPr id="2" name="Title 1"/>
          <p:cNvSpPr>
            <a:spLocks noGrp="1"/>
          </p:cNvSpPr>
          <p:nvPr>
            <p:ph type="title"/>
          </p:nvPr>
        </p:nvSpPr>
        <p:spPr/>
        <p:txBody>
          <a:bodyPr>
            <a:normAutofit fontScale="90000"/>
          </a:bodyPr>
          <a:lstStyle/>
          <a:p>
            <a:r>
              <a:rPr lang="en-IN" dirty="0" smtClean="0"/>
              <a:t>Examples  Of Complementary Medicines</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Complementary remedies which act favourably one after the another. So these medicines are given in a series or chain. They must be used in this order and not the opposite one.</a:t>
            </a:r>
          </a:p>
          <a:p>
            <a:r>
              <a:rPr lang="en-IN" dirty="0" err="1" smtClean="0"/>
              <a:t>Eg</a:t>
            </a:r>
            <a:r>
              <a:rPr lang="en-IN" dirty="0" smtClean="0"/>
              <a:t>  </a:t>
            </a:r>
            <a:r>
              <a:rPr lang="en-IN" dirty="0" err="1" smtClean="0"/>
              <a:t>Acon</a:t>
            </a:r>
            <a:r>
              <a:rPr lang="en-IN" dirty="0" smtClean="0"/>
              <a:t> – </a:t>
            </a:r>
            <a:r>
              <a:rPr lang="en-IN" dirty="0" err="1" smtClean="0"/>
              <a:t>Spong</a:t>
            </a:r>
            <a:r>
              <a:rPr lang="en-IN" dirty="0" smtClean="0"/>
              <a:t> – </a:t>
            </a:r>
            <a:r>
              <a:rPr lang="en-IN" dirty="0" err="1" smtClean="0"/>
              <a:t>Hepar</a:t>
            </a:r>
            <a:endParaRPr lang="en-IN" dirty="0" smtClean="0"/>
          </a:p>
          <a:p>
            <a:r>
              <a:rPr lang="en-IN" dirty="0" err="1" smtClean="0"/>
              <a:t>Sulph</a:t>
            </a:r>
            <a:r>
              <a:rPr lang="en-IN" dirty="0" smtClean="0"/>
              <a:t> – Calc – </a:t>
            </a:r>
            <a:r>
              <a:rPr lang="en-IN" dirty="0" err="1" smtClean="0"/>
              <a:t>Lyco</a:t>
            </a:r>
            <a:endParaRPr lang="en-IN" dirty="0" smtClean="0"/>
          </a:p>
          <a:p>
            <a:r>
              <a:rPr lang="en-IN" dirty="0" err="1" smtClean="0"/>
              <a:t>Ign</a:t>
            </a:r>
            <a:r>
              <a:rPr lang="en-IN" dirty="0" smtClean="0"/>
              <a:t> – Nat </a:t>
            </a:r>
            <a:r>
              <a:rPr lang="en-IN" dirty="0" err="1" smtClean="0"/>
              <a:t>mur</a:t>
            </a:r>
            <a:r>
              <a:rPr lang="en-IN" dirty="0" smtClean="0"/>
              <a:t> – Sepia</a:t>
            </a:r>
          </a:p>
          <a:p>
            <a:r>
              <a:rPr lang="en-IN" dirty="0" err="1" smtClean="0"/>
              <a:t>Puls</a:t>
            </a:r>
            <a:r>
              <a:rPr lang="en-IN" dirty="0" smtClean="0"/>
              <a:t> – </a:t>
            </a:r>
            <a:r>
              <a:rPr lang="en-IN" dirty="0" err="1" smtClean="0"/>
              <a:t>Sil</a:t>
            </a:r>
            <a:r>
              <a:rPr lang="en-IN" dirty="0" smtClean="0"/>
              <a:t> – </a:t>
            </a:r>
            <a:r>
              <a:rPr lang="en-IN" dirty="0" err="1" smtClean="0"/>
              <a:t>Flou</a:t>
            </a:r>
            <a:r>
              <a:rPr lang="en-IN" dirty="0" smtClean="0"/>
              <a:t> acid</a:t>
            </a:r>
          </a:p>
        </p:txBody>
      </p:sp>
      <p:sp>
        <p:nvSpPr>
          <p:cNvPr id="2" name="Title 1"/>
          <p:cNvSpPr>
            <a:spLocks noGrp="1"/>
          </p:cNvSpPr>
          <p:nvPr>
            <p:ph type="title"/>
          </p:nvPr>
        </p:nvSpPr>
        <p:spPr/>
        <p:txBody>
          <a:bodyPr/>
          <a:lstStyle/>
          <a:p>
            <a:pPr algn="ctr"/>
            <a:r>
              <a:rPr lang="en-IN" dirty="0" smtClean="0"/>
              <a:t>Remedies  in series</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Anti = against</a:t>
            </a:r>
          </a:p>
          <a:p>
            <a:r>
              <a:rPr lang="en-IN" dirty="0" err="1" smtClean="0"/>
              <a:t>Dotas</a:t>
            </a:r>
            <a:r>
              <a:rPr lang="en-IN" dirty="0" smtClean="0"/>
              <a:t> = what is given</a:t>
            </a:r>
          </a:p>
          <a:p>
            <a:pPr algn="just"/>
            <a:r>
              <a:rPr lang="en-IN" dirty="0" smtClean="0"/>
              <a:t>An agent which neutralise a poison or counteracts its effects. A medicine which modifies or opposes the effect of a remedy. Helps to control over-action of any remedy that has been administered previously.</a:t>
            </a:r>
          </a:p>
          <a:p>
            <a:pPr algn="just"/>
            <a:r>
              <a:rPr lang="en-IN" dirty="0" smtClean="0"/>
              <a:t>Used in cases of medicinal aggravation. There will be production of new symptoms.</a:t>
            </a:r>
          </a:p>
          <a:p>
            <a:pPr algn="just"/>
            <a:r>
              <a:rPr lang="en-IN" dirty="0" smtClean="0"/>
              <a:t>If the new symptoms that have appeared are in the pathogenesis of the remedy that is due to the partial proving of the remedy. </a:t>
            </a:r>
            <a:endParaRPr lang="en-IN" dirty="0"/>
          </a:p>
        </p:txBody>
      </p:sp>
      <p:sp>
        <p:nvSpPr>
          <p:cNvPr id="2" name="Title 1"/>
          <p:cNvSpPr>
            <a:spLocks noGrp="1"/>
          </p:cNvSpPr>
          <p:nvPr>
            <p:ph type="title"/>
          </p:nvPr>
        </p:nvSpPr>
        <p:spPr/>
        <p:txBody>
          <a:bodyPr/>
          <a:lstStyle/>
          <a:p>
            <a:pPr algn="ctr"/>
            <a:r>
              <a:rPr lang="en-IN" dirty="0" smtClean="0"/>
              <a:t>Antidote</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smtClean="0"/>
              <a:t>If the new symptoms are not in the pathogenesis of the remedy, we have made a mistake in the first prescription and it has changed the direction of the disease. Here we must antidote the remedy.</a:t>
            </a:r>
          </a:p>
          <a:p>
            <a:pPr algn="just"/>
            <a:r>
              <a:rPr lang="en-IN" dirty="0" smtClean="0"/>
              <a:t>After having given the </a:t>
            </a:r>
            <a:r>
              <a:rPr lang="en-IN" dirty="0" err="1" smtClean="0"/>
              <a:t>antidotal</a:t>
            </a:r>
            <a:r>
              <a:rPr lang="en-IN" dirty="0" smtClean="0"/>
              <a:t> remedy and a little time for the patient to rest, we should study the case again from the beginning. The second remedy should correspond more particularly to new symptoms than to the old, both the present and the former symptoms must be considered. If the second prescription is correct it will remove the old symptoms as well.</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Higher potency of the medicine which caused medicinal aggravation can be given as an antidote.</a:t>
            </a:r>
          </a:p>
          <a:p>
            <a:r>
              <a:rPr lang="en-IN" dirty="0" err="1" smtClean="0"/>
              <a:t>Nux</a:t>
            </a:r>
            <a:r>
              <a:rPr lang="en-IN" dirty="0" smtClean="0"/>
              <a:t> 30 </a:t>
            </a:r>
            <a:r>
              <a:rPr lang="en-IN" dirty="0" err="1" smtClean="0"/>
              <a:t>antidoted</a:t>
            </a:r>
            <a:r>
              <a:rPr lang="en-IN" dirty="0" smtClean="0"/>
              <a:t> by </a:t>
            </a:r>
            <a:r>
              <a:rPr lang="en-IN" dirty="0" err="1" smtClean="0"/>
              <a:t>Nux</a:t>
            </a:r>
            <a:r>
              <a:rPr lang="en-IN" dirty="0" smtClean="0"/>
              <a:t> 1M</a:t>
            </a:r>
          </a:p>
          <a:p>
            <a:r>
              <a:rPr lang="en-IN" dirty="0" smtClean="0"/>
              <a:t>Action of higher potency is more powerful than lower potency. So it overpowers the action of medicine given in lower potency. So the vital force restores its normal equilibrium.</a:t>
            </a:r>
            <a:endParaRPr lang="en-IN" dirty="0"/>
          </a:p>
        </p:txBody>
      </p:sp>
      <p:sp>
        <p:nvSpPr>
          <p:cNvPr id="2" name="Title 1"/>
          <p:cNvSpPr>
            <a:spLocks noGrp="1"/>
          </p:cNvSpPr>
          <p:nvPr>
            <p:ph type="title"/>
          </p:nvPr>
        </p:nvSpPr>
        <p:spPr/>
        <p:txBody>
          <a:bodyPr/>
          <a:lstStyle/>
          <a:p>
            <a:r>
              <a:rPr lang="en-IN" dirty="0" smtClean="0"/>
              <a:t>Hahnemann concept</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3 classes of antidotes according to their mode of action.</a:t>
            </a:r>
          </a:p>
          <a:p>
            <a:r>
              <a:rPr lang="en-IN" dirty="0" smtClean="0"/>
              <a:t>A) Physiological – </a:t>
            </a:r>
            <a:r>
              <a:rPr lang="en-IN" dirty="0" err="1" smtClean="0"/>
              <a:t>Antidotal</a:t>
            </a:r>
            <a:r>
              <a:rPr lang="en-IN" dirty="0" smtClean="0"/>
              <a:t> substance will be </a:t>
            </a:r>
            <a:r>
              <a:rPr lang="en-IN" dirty="0" err="1" smtClean="0"/>
              <a:t>pathogenetically</a:t>
            </a:r>
            <a:r>
              <a:rPr lang="en-IN" dirty="0" smtClean="0"/>
              <a:t> similar to the poison.</a:t>
            </a:r>
          </a:p>
          <a:p>
            <a:r>
              <a:rPr lang="en-IN" dirty="0" smtClean="0"/>
              <a:t>B) Chemical – Acidic poison neutralised by alkali.</a:t>
            </a:r>
          </a:p>
          <a:p>
            <a:pPr algn="just"/>
            <a:r>
              <a:rPr lang="en-IN" dirty="0" smtClean="0"/>
              <a:t>C) </a:t>
            </a:r>
            <a:r>
              <a:rPr lang="en-IN" dirty="0" err="1" smtClean="0"/>
              <a:t>Machanical</a:t>
            </a:r>
            <a:r>
              <a:rPr lang="en-IN" dirty="0" smtClean="0"/>
              <a:t> – Poison is removed by gastric </a:t>
            </a:r>
            <a:r>
              <a:rPr lang="en-IN" dirty="0" err="1" smtClean="0"/>
              <a:t>lavage</a:t>
            </a:r>
            <a:r>
              <a:rPr lang="en-IN" dirty="0" smtClean="0"/>
              <a:t>. </a:t>
            </a:r>
            <a:endParaRPr lang="en-IN" dirty="0"/>
          </a:p>
        </p:txBody>
      </p:sp>
      <p:sp>
        <p:nvSpPr>
          <p:cNvPr id="2" name="Title 1"/>
          <p:cNvSpPr>
            <a:spLocks noGrp="1"/>
          </p:cNvSpPr>
          <p:nvPr>
            <p:ph type="title"/>
          </p:nvPr>
        </p:nvSpPr>
        <p:spPr/>
        <p:txBody>
          <a:bodyPr/>
          <a:lstStyle/>
          <a:p>
            <a:r>
              <a:rPr lang="en-IN" dirty="0" smtClean="0"/>
              <a:t>Stuart Close</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	</a:t>
            </a:r>
            <a:r>
              <a:rPr lang="en-US" dirty="0" smtClean="0"/>
              <a:t>These  are medicines  which  do not follow each other well. Drugs  which are in relation of </a:t>
            </a:r>
            <a:r>
              <a:rPr lang="en-US" dirty="0" err="1" smtClean="0"/>
              <a:t>enemity</a:t>
            </a:r>
            <a:r>
              <a:rPr lang="en-US" dirty="0" smtClean="0"/>
              <a:t> among them. In practice it was found that their use immediately  after the previous medicine produced complications  in the smooth  management of  the case.</a:t>
            </a:r>
          </a:p>
          <a:p>
            <a:pPr marL="0" indent="0" algn="just">
              <a:buNone/>
            </a:pPr>
            <a:r>
              <a:rPr lang="en-US" dirty="0" err="1" smtClean="0"/>
              <a:t>Eg</a:t>
            </a:r>
            <a:r>
              <a:rPr lang="en-US" dirty="0" smtClean="0"/>
              <a:t>; </a:t>
            </a:r>
            <a:r>
              <a:rPr lang="en-US" dirty="0" err="1" smtClean="0"/>
              <a:t>Apis</a:t>
            </a:r>
            <a:r>
              <a:rPr lang="en-US" dirty="0" smtClean="0"/>
              <a:t>  and  RT  ,  </a:t>
            </a:r>
            <a:r>
              <a:rPr lang="en-US" dirty="0" err="1" smtClean="0"/>
              <a:t>Caust</a:t>
            </a:r>
            <a:r>
              <a:rPr lang="en-US" dirty="0" smtClean="0"/>
              <a:t>  and  </a:t>
            </a:r>
            <a:r>
              <a:rPr lang="en-US" dirty="0" err="1" smtClean="0"/>
              <a:t>Phos</a:t>
            </a:r>
            <a:endParaRPr lang="en-US" dirty="0" smtClean="0"/>
          </a:p>
          <a:p>
            <a:pPr marL="0" indent="0" algn="just">
              <a:buNone/>
            </a:pPr>
            <a:r>
              <a:rPr lang="en-US" dirty="0" err="1" smtClean="0"/>
              <a:t>Ign</a:t>
            </a:r>
            <a:r>
              <a:rPr lang="en-US" dirty="0" smtClean="0"/>
              <a:t>  and  </a:t>
            </a:r>
            <a:r>
              <a:rPr lang="en-US" dirty="0" err="1" smtClean="0"/>
              <a:t>Nux</a:t>
            </a:r>
            <a:r>
              <a:rPr lang="en-US" dirty="0" smtClean="0"/>
              <a:t>     ,  Sep  and   </a:t>
            </a:r>
            <a:r>
              <a:rPr lang="en-US" dirty="0" err="1" smtClean="0"/>
              <a:t>Lach</a:t>
            </a:r>
            <a:endParaRPr lang="en-US" dirty="0"/>
          </a:p>
        </p:txBody>
      </p:sp>
      <p:sp>
        <p:nvSpPr>
          <p:cNvPr id="2" name="Title 1"/>
          <p:cNvSpPr>
            <a:spLocks noGrp="1"/>
          </p:cNvSpPr>
          <p:nvPr>
            <p:ph type="title"/>
          </p:nvPr>
        </p:nvSpPr>
        <p:spPr/>
        <p:txBody>
          <a:bodyPr/>
          <a:lstStyle/>
          <a:p>
            <a:r>
              <a:rPr lang="en-US" dirty="0" smtClean="0"/>
              <a:t>INIMICAL</a:t>
            </a:r>
            <a:endParaRPr lang="en-US" dirty="0"/>
          </a:p>
        </p:txBody>
      </p:sp>
    </p:spTree>
    <p:extLst>
      <p:ext uri="{BB962C8B-B14F-4D97-AF65-F5344CB8AC3E}">
        <p14:creationId xmlns="" xmlns:p14="http://schemas.microsoft.com/office/powerpoint/2010/main" val="3776120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Drugs whose action are similar but are of dissimilar origin to another and they follow each other well. They work hand in hand. Can be given alternatively one after the other.</a:t>
            </a:r>
          </a:p>
          <a:p>
            <a:r>
              <a:rPr lang="en-US" dirty="0" err="1" smtClean="0"/>
              <a:t>Eg</a:t>
            </a:r>
            <a:r>
              <a:rPr lang="en-US" dirty="0" smtClean="0"/>
              <a:t>: Puls and sepia </a:t>
            </a:r>
          </a:p>
          <a:p>
            <a:r>
              <a:rPr lang="en-US" dirty="0" smtClean="0"/>
              <a:t>Bell  and  </a:t>
            </a:r>
            <a:r>
              <a:rPr lang="en-US" dirty="0" err="1" smtClean="0"/>
              <a:t>Merc</a:t>
            </a:r>
            <a:endParaRPr lang="en-US" dirty="0" smtClean="0"/>
          </a:p>
          <a:p>
            <a:r>
              <a:rPr lang="en-US" dirty="0" smtClean="0"/>
              <a:t>China  and  Calc</a:t>
            </a:r>
            <a:endParaRPr lang="en-US" dirty="0"/>
          </a:p>
        </p:txBody>
      </p:sp>
      <p:sp>
        <p:nvSpPr>
          <p:cNvPr id="2" name="Title 1"/>
          <p:cNvSpPr>
            <a:spLocks noGrp="1"/>
          </p:cNvSpPr>
          <p:nvPr>
            <p:ph type="title"/>
          </p:nvPr>
        </p:nvSpPr>
        <p:spPr/>
        <p:txBody>
          <a:bodyPr/>
          <a:lstStyle/>
          <a:p>
            <a:r>
              <a:rPr lang="en-US" dirty="0" smtClean="0"/>
              <a:t>CONCORDANT ( COGNATE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Any  substance that is used or intended to be used to modify or explore the physiological system or pathological states for the benefit of the </a:t>
            </a:r>
            <a:r>
              <a:rPr lang="en-US" dirty="0" err="1" smtClean="0"/>
              <a:t>recepients</a:t>
            </a:r>
            <a:r>
              <a:rPr lang="en-US" dirty="0" smtClean="0"/>
              <a:t>.</a:t>
            </a:r>
            <a:endParaRPr lang="en-US" dirty="0"/>
          </a:p>
        </p:txBody>
      </p:sp>
      <p:sp>
        <p:nvSpPr>
          <p:cNvPr id="2" name="Title 1"/>
          <p:cNvSpPr>
            <a:spLocks noGrp="1"/>
          </p:cNvSpPr>
          <p:nvPr>
            <p:ph type="title"/>
          </p:nvPr>
        </p:nvSpPr>
        <p:spPr/>
        <p:txBody>
          <a:bodyPr/>
          <a:lstStyle/>
          <a:p>
            <a:r>
              <a:rPr lang="en-US" dirty="0" smtClean="0"/>
              <a:t>WHO DEFINITION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Relation existing between drugs belonging to same family. Drugs exhibit somewhat similar action.</a:t>
            </a:r>
          </a:p>
          <a:p>
            <a:pPr algn="just"/>
            <a:r>
              <a:rPr lang="en-US" dirty="0" err="1" smtClean="0"/>
              <a:t>Eg</a:t>
            </a:r>
            <a:r>
              <a:rPr lang="en-US" dirty="0" smtClean="0"/>
              <a:t>: </a:t>
            </a:r>
            <a:r>
              <a:rPr lang="en-US" dirty="0" err="1" smtClean="0"/>
              <a:t>Bromium</a:t>
            </a:r>
            <a:r>
              <a:rPr lang="en-US" dirty="0" smtClean="0"/>
              <a:t>, </a:t>
            </a:r>
            <a:r>
              <a:rPr lang="en-US" dirty="0" err="1" smtClean="0"/>
              <a:t>Iodum</a:t>
            </a:r>
            <a:r>
              <a:rPr lang="en-US" dirty="0" smtClean="0"/>
              <a:t>, </a:t>
            </a:r>
            <a:r>
              <a:rPr lang="en-US" dirty="0" err="1" smtClean="0"/>
              <a:t>Chlorum</a:t>
            </a:r>
            <a:r>
              <a:rPr lang="en-US" dirty="0" smtClean="0"/>
              <a:t>  showing characteristic  features of the family. But they will not follow well.</a:t>
            </a:r>
            <a:endParaRPr lang="en-US" dirty="0"/>
          </a:p>
        </p:txBody>
      </p:sp>
      <p:sp>
        <p:nvSpPr>
          <p:cNvPr id="2" name="Title 1"/>
          <p:cNvSpPr>
            <a:spLocks noGrp="1"/>
          </p:cNvSpPr>
          <p:nvPr>
            <p:ph type="title"/>
          </p:nvPr>
        </p:nvSpPr>
        <p:spPr/>
        <p:txBody>
          <a:bodyPr/>
          <a:lstStyle/>
          <a:p>
            <a:r>
              <a:rPr lang="en-US" dirty="0" smtClean="0"/>
              <a:t>FAMILY  RELATIONSHIP</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Is any substance eaten or drunk to provide nutritional support for the body</a:t>
            </a:r>
          </a:p>
          <a:p>
            <a:r>
              <a:rPr lang="en-US" dirty="0" smtClean="0"/>
              <a:t>It consists of plant or animal origin.</a:t>
            </a:r>
          </a:p>
          <a:p>
            <a:r>
              <a:rPr lang="en-US" dirty="0" smtClean="0"/>
              <a:t>Contains essential nutrients such as carbohydrates, fats, proteins, vitamins, mineral.</a:t>
            </a:r>
          </a:p>
          <a:p>
            <a:r>
              <a:rPr lang="en-US" dirty="0" smtClean="0"/>
              <a:t>Is ingested and assimilated by an organism to produce energy, stimulate growth and maintain life.</a:t>
            </a:r>
            <a:endParaRPr lang="en-US" dirty="0"/>
          </a:p>
        </p:txBody>
      </p:sp>
      <p:sp>
        <p:nvSpPr>
          <p:cNvPr id="2" name="Title 1"/>
          <p:cNvSpPr>
            <a:spLocks noGrp="1"/>
          </p:cNvSpPr>
          <p:nvPr>
            <p:ph type="title"/>
          </p:nvPr>
        </p:nvSpPr>
        <p:spPr/>
        <p:txBody>
          <a:bodyPr/>
          <a:lstStyle/>
          <a:p>
            <a:r>
              <a:rPr lang="en-US" dirty="0" smtClean="0"/>
              <a:t>FOOD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GROWTH: The living cells in our body multiply after getting nourishment from the food we eat. </a:t>
            </a:r>
          </a:p>
          <a:p>
            <a:pPr algn="just"/>
            <a:r>
              <a:rPr lang="en-US" dirty="0" smtClean="0"/>
              <a:t>REPAIR: Tissue damage caused by burns, wounds and wear and tear are repaired with the aid of food.</a:t>
            </a:r>
          </a:p>
          <a:p>
            <a:pPr algn="just"/>
            <a:r>
              <a:rPr lang="en-US" dirty="0" smtClean="0"/>
              <a:t>ENERGY: Energy for body activities are supplied by food.</a:t>
            </a:r>
          </a:p>
          <a:p>
            <a:pPr algn="just"/>
            <a:r>
              <a:rPr lang="en-US" dirty="0" smtClean="0"/>
              <a:t>PROTECTION FROM DISEASES: Healthy state of body is maintained.</a:t>
            </a:r>
            <a:endParaRPr lang="en-US" dirty="0"/>
          </a:p>
        </p:txBody>
      </p:sp>
      <p:sp>
        <p:nvSpPr>
          <p:cNvPr id="2" name="Title 1"/>
          <p:cNvSpPr>
            <a:spLocks noGrp="1"/>
          </p:cNvSpPr>
          <p:nvPr>
            <p:ph type="title"/>
          </p:nvPr>
        </p:nvSpPr>
        <p:spPr/>
        <p:txBody>
          <a:bodyPr/>
          <a:lstStyle/>
          <a:p>
            <a:r>
              <a:rPr lang="en-US" dirty="0" smtClean="0"/>
              <a:t>FUNCTIONS OF FOOD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CAUSES</a:t>
            </a:r>
          </a:p>
          <a:p>
            <a:r>
              <a:rPr lang="en-US" dirty="0" smtClean="0"/>
              <a:t>A}IMPROPER  PROCESSING OF FOOD</a:t>
            </a:r>
          </a:p>
          <a:p>
            <a:pPr algn="just">
              <a:buNone/>
            </a:pPr>
            <a:r>
              <a:rPr lang="en-US" dirty="0" smtClean="0"/>
              <a:t>1)Defective operation in freezing – milk contaminated by salmonella and staphylococcus.</a:t>
            </a:r>
          </a:p>
          <a:p>
            <a:pPr>
              <a:buNone/>
            </a:pPr>
            <a:r>
              <a:rPr lang="en-US" dirty="0" smtClean="0"/>
              <a:t>2)Defective packing technique – Botulism from marine products</a:t>
            </a:r>
          </a:p>
          <a:p>
            <a:pPr>
              <a:buNone/>
            </a:pPr>
            <a:r>
              <a:rPr lang="en-US" dirty="0" smtClean="0"/>
              <a:t>3)Food additives for preservation or enhancing </a:t>
            </a:r>
            <a:r>
              <a:rPr lang="en-US" dirty="0" err="1" smtClean="0"/>
              <a:t>flavour</a:t>
            </a:r>
            <a:r>
              <a:rPr lang="en-US" dirty="0" smtClean="0"/>
              <a:t>, </a:t>
            </a:r>
            <a:r>
              <a:rPr lang="en-US" dirty="0" err="1" smtClean="0"/>
              <a:t>colour</a:t>
            </a:r>
            <a:r>
              <a:rPr lang="en-US" dirty="0" smtClean="0"/>
              <a:t> or aroma. Aniline dye used to improve </a:t>
            </a:r>
            <a:r>
              <a:rPr lang="en-US" dirty="0" err="1" smtClean="0"/>
              <a:t>colour</a:t>
            </a:r>
            <a:r>
              <a:rPr lang="en-US" dirty="0" smtClean="0"/>
              <a:t> is carcinogenic. Cyclamen used as sweetening agent causes CA bladder.</a:t>
            </a:r>
          </a:p>
          <a:p>
            <a:endParaRPr lang="en-US" dirty="0"/>
          </a:p>
        </p:txBody>
      </p:sp>
      <p:sp>
        <p:nvSpPr>
          <p:cNvPr id="2" name="Title 1"/>
          <p:cNvSpPr>
            <a:spLocks noGrp="1"/>
          </p:cNvSpPr>
          <p:nvPr>
            <p:ph type="title"/>
          </p:nvPr>
        </p:nvSpPr>
        <p:spPr/>
        <p:txBody>
          <a:bodyPr/>
          <a:lstStyle/>
          <a:p>
            <a:r>
              <a:rPr lang="en-US" dirty="0" smtClean="0"/>
              <a:t>FOOD POISONING</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B}NATURAL  TOXINS</a:t>
            </a:r>
          </a:p>
          <a:p>
            <a:pPr algn="just"/>
            <a:r>
              <a:rPr lang="en-US" dirty="0" err="1" smtClean="0"/>
              <a:t>Lathyrism</a:t>
            </a:r>
            <a:r>
              <a:rPr lang="en-US" dirty="0" smtClean="0"/>
              <a:t>- A crippling disease leading to paralysis of lower limbs due to excessive consumption of </a:t>
            </a:r>
            <a:r>
              <a:rPr lang="en-US" dirty="0" err="1" smtClean="0"/>
              <a:t>kesari</a:t>
            </a:r>
            <a:r>
              <a:rPr lang="en-US" dirty="0" smtClean="0"/>
              <a:t> </a:t>
            </a:r>
            <a:r>
              <a:rPr lang="en-US" dirty="0" err="1" smtClean="0"/>
              <a:t>dal</a:t>
            </a:r>
            <a:r>
              <a:rPr lang="en-US" dirty="0" smtClean="0"/>
              <a:t>. Toxin is a neurotoxin Beta  </a:t>
            </a:r>
            <a:r>
              <a:rPr lang="en-US" dirty="0" err="1" smtClean="0"/>
              <a:t>OxalylAmino</a:t>
            </a:r>
            <a:r>
              <a:rPr lang="en-US" dirty="0" smtClean="0"/>
              <a:t> </a:t>
            </a:r>
            <a:r>
              <a:rPr lang="en-US" dirty="0" err="1" smtClean="0"/>
              <a:t>Alanine</a:t>
            </a:r>
            <a:r>
              <a:rPr lang="en-US" dirty="0" smtClean="0"/>
              <a:t> ( BOAA) </a:t>
            </a:r>
          </a:p>
          <a:p>
            <a:r>
              <a:rPr lang="en-US" dirty="0" err="1" smtClean="0"/>
              <a:t>Goitrogens</a:t>
            </a:r>
            <a:r>
              <a:rPr lang="en-US" dirty="0" smtClean="0"/>
              <a:t> – Cabbage, red skin of ground nut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C}STORAGE  CONTAMINATION</a:t>
            </a:r>
          </a:p>
          <a:p>
            <a:r>
              <a:rPr lang="en-US" dirty="0" smtClean="0"/>
              <a:t>1) </a:t>
            </a:r>
            <a:r>
              <a:rPr lang="en-US" dirty="0" err="1" smtClean="0"/>
              <a:t>Aflatoxin</a:t>
            </a:r>
            <a:r>
              <a:rPr lang="en-US" dirty="0" smtClean="0"/>
              <a:t> produced by </a:t>
            </a:r>
            <a:r>
              <a:rPr lang="en-US" dirty="0" err="1" smtClean="0"/>
              <a:t>Aspergillus</a:t>
            </a:r>
            <a:r>
              <a:rPr lang="en-US" dirty="0" smtClean="0"/>
              <a:t> </a:t>
            </a:r>
            <a:r>
              <a:rPr lang="en-US" dirty="0" err="1" smtClean="0"/>
              <a:t>flavus</a:t>
            </a:r>
            <a:r>
              <a:rPr lang="en-US" dirty="0" smtClean="0"/>
              <a:t> which grow in moist conditions on groundnut and coconut is </a:t>
            </a:r>
            <a:r>
              <a:rPr lang="en-US" dirty="0" err="1" smtClean="0"/>
              <a:t>hapatotoxic</a:t>
            </a:r>
            <a:r>
              <a:rPr lang="en-US" dirty="0" smtClean="0"/>
              <a:t> and carcinogenic.</a:t>
            </a:r>
          </a:p>
          <a:p>
            <a:pPr algn="just"/>
            <a:r>
              <a:rPr lang="en-US" dirty="0" smtClean="0"/>
              <a:t>2) </a:t>
            </a:r>
            <a:r>
              <a:rPr lang="en-US" dirty="0" err="1" smtClean="0"/>
              <a:t>Ergotoxin</a:t>
            </a:r>
            <a:r>
              <a:rPr lang="en-US" dirty="0" smtClean="0"/>
              <a:t>, Ergotamine found in grains like millet, wheat produces cramps, gangrene and convulsions.</a:t>
            </a:r>
          </a:p>
          <a:p>
            <a:pPr algn="just"/>
            <a:r>
              <a:rPr lang="en-US" dirty="0" smtClean="0"/>
              <a:t>3) Toxin produced by fungus </a:t>
            </a:r>
            <a:r>
              <a:rPr lang="en-US" dirty="0" err="1" smtClean="0"/>
              <a:t>Penicillium</a:t>
            </a:r>
            <a:r>
              <a:rPr lang="en-US" dirty="0" smtClean="0"/>
              <a:t> </a:t>
            </a:r>
            <a:r>
              <a:rPr lang="en-US" dirty="0" err="1" smtClean="0"/>
              <a:t>islandicum</a:t>
            </a:r>
            <a:r>
              <a:rPr lang="en-US" dirty="0" smtClean="0"/>
              <a:t> is </a:t>
            </a:r>
            <a:r>
              <a:rPr lang="en-US" dirty="0" err="1" smtClean="0"/>
              <a:t>hepatotoxic</a:t>
            </a:r>
            <a:r>
              <a:rPr lang="en-US" dirty="0" smtClean="0"/>
              <a:t> and </a:t>
            </a:r>
            <a:r>
              <a:rPr lang="en-US" dirty="0" err="1" smtClean="0"/>
              <a:t>nephrotoxic</a:t>
            </a:r>
            <a:r>
              <a:rPr lang="en-US"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Greek word – </a:t>
            </a:r>
            <a:r>
              <a:rPr lang="en-US" dirty="0" err="1" smtClean="0"/>
              <a:t>kosmetike</a:t>
            </a:r>
            <a:r>
              <a:rPr lang="en-US" dirty="0" smtClean="0"/>
              <a:t> = the art of dress and ornament.</a:t>
            </a:r>
          </a:p>
          <a:p>
            <a:pPr algn="just">
              <a:buNone/>
            </a:pPr>
            <a:r>
              <a:rPr lang="en-US" dirty="0" smtClean="0"/>
              <a:t>Any article intended to be rubbed, sprinkled or sprayed on, or introduced into, or otherwise applied to, the human body for cleansing, beautifying, promoting </a:t>
            </a:r>
            <a:r>
              <a:rPr lang="en-US" dirty="0" err="1" smtClean="0"/>
              <a:t>attractiveness,or</a:t>
            </a:r>
            <a:r>
              <a:rPr lang="en-US" dirty="0" smtClean="0"/>
              <a:t> altering the appearance, and includes any article for use as a component of cosmetic.   </a:t>
            </a:r>
            <a:endParaRPr lang="en-US" dirty="0"/>
          </a:p>
        </p:txBody>
      </p:sp>
      <p:sp>
        <p:nvSpPr>
          <p:cNvPr id="2" name="Title 1"/>
          <p:cNvSpPr>
            <a:spLocks noGrp="1"/>
          </p:cNvSpPr>
          <p:nvPr>
            <p:ph type="title"/>
          </p:nvPr>
        </p:nvSpPr>
        <p:spPr/>
        <p:txBody>
          <a:bodyPr/>
          <a:lstStyle/>
          <a:p>
            <a:r>
              <a:rPr lang="en-US" dirty="0" smtClean="0"/>
              <a:t>COSMETICS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Homoeopathic cosmetics are available in the form of soap, oils, creams, shampoo, tooth paste. To get complete relief for the cosmetic problems along with the external applications we have to administer internal medicine – THE CONSTITUTIONAL  MEDICINE – which will correct the deranged vital force.</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b="1" dirty="0" smtClean="0"/>
              <a:t>Poison</a:t>
            </a:r>
            <a:r>
              <a:rPr lang="en-US" dirty="0" smtClean="0"/>
              <a:t> is a substance which may be liquid, solid or gas, which when administered in small quantity into the living body or brought into contact with any part of it, leads to injury to health or destruction of the life by its action.</a:t>
            </a:r>
          </a:p>
          <a:p>
            <a:pPr algn="just"/>
            <a:r>
              <a:rPr lang="en-US" b="1" dirty="0" smtClean="0"/>
              <a:t>Toxin </a:t>
            </a:r>
            <a:r>
              <a:rPr lang="en-US" dirty="0" smtClean="0"/>
              <a:t>is a poison that is produced naturally </a:t>
            </a:r>
            <a:r>
              <a:rPr lang="en-US" dirty="0" err="1" smtClean="0"/>
              <a:t>bt</a:t>
            </a:r>
            <a:r>
              <a:rPr lang="en-US" dirty="0" smtClean="0"/>
              <a:t> living cells or organisms that is active in very low concentrations. Toxins are peptides or proteins capable of producing diseases on contact or absorption with body tissues by interacting with enzymes.</a:t>
            </a:r>
          </a:p>
          <a:p>
            <a:pPr algn="just"/>
            <a:r>
              <a:rPr lang="en-US" b="1" dirty="0" smtClean="0"/>
              <a:t>Venoms </a:t>
            </a:r>
            <a:r>
              <a:rPr lang="en-US" dirty="0" smtClean="0"/>
              <a:t> are biological toxins  that  are injected by a bite or sting to cause their effect.</a:t>
            </a:r>
            <a:endParaRPr lang="en-US" b="1" dirty="0"/>
          </a:p>
        </p:txBody>
      </p:sp>
      <p:sp>
        <p:nvSpPr>
          <p:cNvPr id="2" name="Title 1"/>
          <p:cNvSpPr>
            <a:spLocks noGrp="1"/>
          </p:cNvSpPr>
          <p:nvPr>
            <p:ph type="title"/>
          </p:nvPr>
        </p:nvSpPr>
        <p:spPr/>
        <p:txBody>
          <a:bodyPr/>
          <a:lstStyle/>
          <a:p>
            <a:r>
              <a:rPr lang="en-US" dirty="0" smtClean="0"/>
              <a:t>POISONS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LOCAL  - Act only at the site of application that is skin and mucosa.</a:t>
            </a:r>
          </a:p>
          <a:p>
            <a:pPr algn="just"/>
            <a:r>
              <a:rPr lang="en-US" dirty="0" smtClean="0"/>
              <a:t>REMOTE – These act only after being absorbed into the circulatory system.</a:t>
            </a:r>
          </a:p>
          <a:p>
            <a:pPr algn="just"/>
            <a:r>
              <a:rPr lang="en-US" dirty="0" smtClean="0"/>
              <a:t>BOTH LOCAL  AND REMOTE  ACTION – Poison applied locally acts on the skin and mucous membrane and thereafter absorbed into the blood and affects vital organs.</a:t>
            </a:r>
            <a:endParaRPr lang="en-US" dirty="0"/>
          </a:p>
        </p:txBody>
      </p:sp>
      <p:sp>
        <p:nvSpPr>
          <p:cNvPr id="2" name="Title 1"/>
          <p:cNvSpPr>
            <a:spLocks noGrp="1"/>
          </p:cNvSpPr>
          <p:nvPr>
            <p:ph type="title"/>
          </p:nvPr>
        </p:nvSpPr>
        <p:spPr/>
        <p:txBody>
          <a:bodyPr/>
          <a:lstStyle/>
          <a:p>
            <a:r>
              <a:rPr lang="en-US" dirty="0" smtClean="0"/>
              <a:t>ACTION  OF POISON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Medicine could never cure diseases if they did not posses the power of altering man’s state of health which depends on sensations and functions, indeed, that their curative power they </a:t>
            </a:r>
            <a:r>
              <a:rPr lang="en-US" dirty="0" err="1" smtClean="0"/>
              <a:t>posseses</a:t>
            </a:r>
            <a:r>
              <a:rPr lang="en-US" dirty="0" smtClean="0"/>
              <a:t> of altering man’s state of health. The curative power of a drug depends on it’s disease producing power. </a:t>
            </a:r>
            <a:endParaRPr lang="en-US" dirty="0"/>
          </a:p>
        </p:txBody>
      </p:sp>
      <p:sp>
        <p:nvSpPr>
          <p:cNvPr id="2" name="Title 1"/>
          <p:cNvSpPr>
            <a:spLocks noGrp="1"/>
          </p:cNvSpPr>
          <p:nvPr>
            <p:ph type="title"/>
          </p:nvPr>
        </p:nvSpPr>
        <p:spPr/>
        <p:txBody>
          <a:bodyPr>
            <a:normAutofit fontScale="90000"/>
          </a:bodyPr>
          <a:lstStyle/>
          <a:p>
            <a:r>
              <a:rPr lang="en-US" dirty="0" smtClean="0"/>
              <a:t>HAHNEMANNIAN  DEFINITION OF DRUG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Route of administration – Intravenously ( rapid action), oral, hypodermically, intramuscularly, inhalation.</a:t>
            </a:r>
          </a:p>
          <a:p>
            <a:r>
              <a:rPr lang="en-US" dirty="0" smtClean="0"/>
              <a:t>Age – Dosage required for children is usually half that of an adult.</a:t>
            </a:r>
          </a:p>
          <a:p>
            <a:r>
              <a:rPr lang="en-US" dirty="0" smtClean="0"/>
              <a:t>Addiction – Taking  small quantity of a drug or poison for long duration can lead to decreased poisonous effect.</a:t>
            </a:r>
          </a:p>
          <a:p>
            <a:pPr algn="just"/>
            <a:r>
              <a:rPr lang="en-US" dirty="0" smtClean="0"/>
              <a:t>Dose – Depending on dosage a poisonous substance could be either useful or harmful. </a:t>
            </a:r>
            <a:r>
              <a:rPr lang="en-US" dirty="0" err="1" smtClean="0"/>
              <a:t>Eg</a:t>
            </a:r>
            <a:r>
              <a:rPr lang="en-US" dirty="0" smtClean="0"/>
              <a:t>; Aspirin proper dose acts as analgesic  and high dose acts fatally.</a:t>
            </a:r>
          </a:p>
          <a:p>
            <a:endParaRPr lang="en-US" dirty="0"/>
          </a:p>
        </p:txBody>
      </p:sp>
      <p:sp>
        <p:nvSpPr>
          <p:cNvPr id="2" name="Title 1"/>
          <p:cNvSpPr>
            <a:spLocks noGrp="1"/>
          </p:cNvSpPr>
          <p:nvPr>
            <p:ph type="title"/>
          </p:nvPr>
        </p:nvSpPr>
        <p:spPr/>
        <p:txBody>
          <a:bodyPr>
            <a:normAutofit fontScale="90000"/>
          </a:bodyPr>
          <a:lstStyle/>
          <a:p>
            <a:r>
              <a:rPr lang="en-US" dirty="0" smtClean="0"/>
              <a:t>FACTORS MODIFYING POISON ACTION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PARACELSUS , </a:t>
            </a:r>
            <a:r>
              <a:rPr lang="en-US" dirty="0" smtClean="0"/>
              <a:t>FATHER  OF TOXICOLOGY  Wrote – “ All things are poison nothing is without poison , only the dose permits something not to be poisonous. </a:t>
            </a:r>
            <a:r>
              <a:rPr lang="en-US" b="1" dirty="0" smtClean="0"/>
              <a:t>The  dose makes the poison.</a:t>
            </a:r>
            <a:endParaRPr lang="en-US" b="1"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Health- Healthy individual can withstand a poison ingested for a longer duration than an individual unhealthy and debilitated.</a:t>
            </a:r>
          </a:p>
          <a:p>
            <a:pPr algn="just"/>
            <a:r>
              <a:rPr lang="en-US" dirty="0" smtClean="0"/>
              <a:t>Concentration of poison – Increased concentration produces more toxic effect.</a:t>
            </a:r>
          </a:p>
          <a:p>
            <a:pPr algn="just"/>
            <a:r>
              <a:rPr lang="en-US" dirty="0" smtClean="0"/>
              <a:t>Physical  state of poison – Gaseous state more poisonous than liquid which is more poisonous than solid state.</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CORROSIVES – Substances which have corroding and destructive effect on human body. </a:t>
            </a:r>
            <a:r>
              <a:rPr lang="en-US" dirty="0" err="1" smtClean="0"/>
              <a:t>Eg</a:t>
            </a:r>
            <a:r>
              <a:rPr lang="en-US" dirty="0" smtClean="0"/>
              <a:t>; Mineral and organic acid – </a:t>
            </a:r>
            <a:r>
              <a:rPr lang="en-US" dirty="0" err="1" smtClean="0"/>
              <a:t>sulphuric</a:t>
            </a:r>
            <a:r>
              <a:rPr lang="en-US" dirty="0" smtClean="0"/>
              <a:t> acid, carbolic acid.</a:t>
            </a:r>
          </a:p>
          <a:p>
            <a:pPr algn="just"/>
            <a:r>
              <a:rPr lang="en-US" dirty="0" smtClean="0"/>
              <a:t>IRRITANTS – Poisons by their specific action set up inflammation of the GIT. </a:t>
            </a:r>
          </a:p>
          <a:p>
            <a:pPr algn="just">
              <a:buNone/>
            </a:pPr>
            <a:r>
              <a:rPr lang="en-US" dirty="0" smtClean="0"/>
              <a:t>	Inorganic  irritants: metals like lead, arsenic, mercury. Non metals like phosphorus, chlorine.</a:t>
            </a:r>
          </a:p>
          <a:p>
            <a:pPr algn="just">
              <a:buNone/>
            </a:pPr>
            <a:r>
              <a:rPr lang="en-US" dirty="0" smtClean="0"/>
              <a:t>	Organic  irritants: Vegetable  origin – castor oil, </a:t>
            </a:r>
            <a:r>
              <a:rPr lang="en-US" dirty="0" err="1" smtClean="0"/>
              <a:t>calotropis</a:t>
            </a:r>
            <a:r>
              <a:rPr lang="en-US" dirty="0" smtClean="0"/>
              <a:t>. Animal  origin – venom of snakes and poisonous insects.</a:t>
            </a:r>
          </a:p>
          <a:p>
            <a:pPr algn="just">
              <a:buNone/>
            </a:pPr>
            <a:r>
              <a:rPr lang="en-US" dirty="0" smtClean="0"/>
              <a:t>	</a:t>
            </a:r>
            <a:endParaRPr lang="en-US" dirty="0"/>
          </a:p>
        </p:txBody>
      </p:sp>
      <p:sp>
        <p:nvSpPr>
          <p:cNvPr id="2" name="Title 1"/>
          <p:cNvSpPr>
            <a:spLocks noGrp="1"/>
          </p:cNvSpPr>
          <p:nvPr>
            <p:ph type="title"/>
          </p:nvPr>
        </p:nvSpPr>
        <p:spPr/>
        <p:txBody>
          <a:bodyPr/>
          <a:lstStyle/>
          <a:p>
            <a:r>
              <a:rPr lang="en-US" dirty="0" smtClean="0"/>
              <a:t>CLASSIFICATION OF POISON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SYSTEMIC  POISONS </a:t>
            </a:r>
          </a:p>
          <a:p>
            <a:r>
              <a:rPr lang="en-US" dirty="0" smtClean="0"/>
              <a:t>CNS – Opium, Cocaine, Alcohols</a:t>
            </a:r>
          </a:p>
          <a:p>
            <a:r>
              <a:rPr lang="en-US" dirty="0" smtClean="0"/>
              <a:t>CVS – Aconite, Nicotine, Oleanders</a:t>
            </a:r>
          </a:p>
          <a:p>
            <a:r>
              <a:rPr lang="en-US" dirty="0" smtClean="0"/>
              <a:t>LUNGS – CO, </a:t>
            </a:r>
            <a:r>
              <a:rPr lang="en-US" dirty="0" err="1" smtClean="0"/>
              <a:t>Cyanogen</a:t>
            </a:r>
            <a:r>
              <a:rPr lang="en-US" dirty="0" smtClean="0"/>
              <a:t> gas</a:t>
            </a:r>
          </a:p>
          <a:p>
            <a:r>
              <a:rPr lang="en-US" dirty="0" smtClean="0"/>
              <a:t>Spinal nerves – Strychnine, </a:t>
            </a:r>
            <a:r>
              <a:rPr lang="en-US" dirty="0" err="1" smtClean="0"/>
              <a:t>Gelsemium</a:t>
            </a:r>
            <a:endParaRPr lang="en-US" dirty="0" smtClean="0"/>
          </a:p>
          <a:p>
            <a:r>
              <a:rPr lang="en-US" dirty="0" smtClean="0"/>
              <a:t>DOMESTIC  POISONS : </a:t>
            </a:r>
            <a:r>
              <a:rPr lang="en-US" dirty="0" err="1" smtClean="0"/>
              <a:t>Kerosine</a:t>
            </a:r>
            <a:r>
              <a:rPr lang="en-US" dirty="0" smtClean="0"/>
              <a:t>, Petrol, Disinfectants.</a:t>
            </a:r>
          </a:p>
          <a:p>
            <a:r>
              <a:rPr lang="en-US" dirty="0" smtClean="0"/>
              <a:t>THERAPEUTIC  SUBSTANCES : </a:t>
            </a:r>
            <a:r>
              <a:rPr lang="en-US" dirty="0" err="1" smtClean="0"/>
              <a:t>Paracetamol</a:t>
            </a:r>
            <a:r>
              <a:rPr lang="en-US" dirty="0" smtClean="0"/>
              <a:t>, Sedatives</a:t>
            </a:r>
          </a:p>
          <a:p>
            <a:pPr>
              <a:buNone/>
            </a:pPr>
            <a:endParaRPr lang="en-US" strike="sngStrike"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Poisons are used as curative agents in human beings.</a:t>
            </a:r>
          </a:p>
          <a:p>
            <a:pPr algn="just"/>
            <a:r>
              <a:rPr lang="en-US" dirty="0" smtClean="0"/>
              <a:t>Homoeopathic medicines are prepared from organic, inorganic, synthetic, vegetable, animal and snake poisons.</a:t>
            </a:r>
          </a:p>
          <a:p>
            <a:pPr algn="just"/>
            <a:r>
              <a:rPr lang="en-US" dirty="0" smtClean="0"/>
              <a:t>Homoeopathic medicines prepared from poisonous substances  are made non- poisonous by means of </a:t>
            </a:r>
            <a:r>
              <a:rPr lang="en-US" dirty="0" err="1" smtClean="0"/>
              <a:t>potentisation</a:t>
            </a:r>
            <a:r>
              <a:rPr lang="en-US" dirty="0" smtClean="0"/>
              <a:t>.</a:t>
            </a:r>
          </a:p>
          <a:p>
            <a:pPr algn="just"/>
            <a:r>
              <a:rPr lang="en-US" dirty="0" smtClean="0"/>
              <a:t>Medicines are given in high potency to get dynamic curative effect. Lower potencies are toxic.</a:t>
            </a:r>
            <a:endParaRPr lang="en-US" dirty="0"/>
          </a:p>
        </p:txBody>
      </p:sp>
      <p:sp>
        <p:nvSpPr>
          <p:cNvPr id="2" name="Title 1"/>
          <p:cNvSpPr>
            <a:spLocks noGrp="1"/>
          </p:cNvSpPr>
          <p:nvPr>
            <p:ph type="title"/>
          </p:nvPr>
        </p:nvSpPr>
        <p:spPr/>
        <p:txBody>
          <a:bodyPr/>
          <a:lstStyle/>
          <a:p>
            <a:r>
              <a:rPr lang="en-US" dirty="0" smtClean="0"/>
              <a:t>Homoeopathic  Utility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MOTHER TINCTURE</a:t>
            </a:r>
          </a:p>
          <a:p>
            <a:pPr lvl="1"/>
            <a:r>
              <a:rPr lang="en-US" dirty="0" smtClean="0"/>
              <a:t>It  is the drug pharmaceutically prepared from  vegetable  and  animal  sources  using  strong alcohol  as a  vehicle (solvent) by the process of immersion, maceration and percolation.</a:t>
            </a:r>
            <a:endParaRPr lang="en-US" dirty="0"/>
          </a:p>
        </p:txBody>
      </p:sp>
      <p:sp>
        <p:nvSpPr>
          <p:cNvPr id="2" name="Title 1"/>
          <p:cNvSpPr>
            <a:spLocks noGrp="1"/>
          </p:cNvSpPr>
          <p:nvPr>
            <p:ph type="title"/>
          </p:nvPr>
        </p:nvSpPr>
        <p:spPr/>
        <p:txBody>
          <a:bodyPr/>
          <a:lstStyle/>
          <a:p>
            <a:r>
              <a:rPr lang="en-US" dirty="0" smtClean="0"/>
              <a:t>TYPES OF DRUG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Mother  solution</a:t>
            </a:r>
          </a:p>
          <a:p>
            <a:pPr lvl="1"/>
            <a:r>
              <a:rPr lang="en-US" dirty="0" smtClean="0"/>
              <a:t>It  is  the  drug pharmaceutically  prepared from     mineral and chemical sources  using  purified  water  as the  solvent.</a:t>
            </a:r>
          </a:p>
          <a:p>
            <a:pPr lvl="1"/>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Mother  substance</a:t>
            </a:r>
          </a:p>
          <a:p>
            <a:pPr lvl="1"/>
            <a:r>
              <a:rPr lang="en-US" dirty="0" smtClean="0"/>
              <a:t>It  is the substance  pharmaceutically  prepared from the drug substance of any  source  insoluble in liquid vehicle  using sugar of milk as the  vehicle. </a:t>
            </a: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Imperfect  selection -   Collectors  fail to distinguish the correct species from allied ones</a:t>
            </a:r>
          </a:p>
          <a:p>
            <a:r>
              <a:rPr lang="en-US" dirty="0" smtClean="0"/>
              <a:t>Imperfect  preservation – Drugs  get deteriorated when kept for long duration, exposed to  sun’s ray’s, moisture, dust and micro organisms.</a:t>
            </a:r>
          </a:p>
          <a:p>
            <a:r>
              <a:rPr lang="en-US" dirty="0" smtClean="0"/>
              <a:t>Imperfect  preparation – Impurities  </a:t>
            </a:r>
            <a:r>
              <a:rPr lang="en-US" dirty="0" err="1" smtClean="0"/>
              <a:t>occuring</a:t>
            </a:r>
            <a:r>
              <a:rPr lang="en-US" dirty="0" smtClean="0"/>
              <a:t> in the crude drug or due to byproducts which arise during the process of preparation.</a:t>
            </a:r>
          </a:p>
          <a:p>
            <a:r>
              <a:rPr lang="en-US" dirty="0" smtClean="0"/>
              <a:t>Adulteration – It  is the intentional admixture of foreign substances with drug.</a:t>
            </a:r>
            <a:endParaRPr lang="en-US" dirty="0"/>
          </a:p>
        </p:txBody>
      </p:sp>
      <p:sp>
        <p:nvSpPr>
          <p:cNvPr id="2" name="Title 1"/>
          <p:cNvSpPr>
            <a:spLocks noGrp="1"/>
          </p:cNvSpPr>
          <p:nvPr>
            <p:ph type="title"/>
          </p:nvPr>
        </p:nvSpPr>
        <p:spPr/>
        <p:txBody>
          <a:bodyPr/>
          <a:lstStyle/>
          <a:p>
            <a:pPr algn="ctr"/>
            <a:r>
              <a:rPr lang="en-US" dirty="0" smtClean="0"/>
              <a:t>IMPURITIES  OF DRUG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commercial forms of  drugs taken from the  vegetable, animal and mineral kingdoms as are brought to the market and </a:t>
            </a:r>
            <a:r>
              <a:rPr lang="en-US" dirty="0" err="1" smtClean="0"/>
              <a:t>utilised</a:t>
            </a:r>
            <a:r>
              <a:rPr lang="en-US" dirty="0" smtClean="0"/>
              <a:t> for the purpose of preparing medicines.</a:t>
            </a:r>
          </a:p>
          <a:p>
            <a:r>
              <a:rPr lang="en-US" dirty="0" smtClean="0"/>
              <a:t>All such substances in the natural or dried state are termed as crude drugs.</a:t>
            </a:r>
          </a:p>
          <a:p>
            <a:r>
              <a:rPr lang="en-US" dirty="0" err="1" smtClean="0"/>
              <a:t>Eg</a:t>
            </a:r>
            <a:r>
              <a:rPr lang="en-US" dirty="0" smtClean="0"/>
              <a:t> :- Barks, leaves, roots, oils, resins</a:t>
            </a:r>
            <a:endParaRPr lang="en-US" dirty="0"/>
          </a:p>
        </p:txBody>
      </p:sp>
      <p:sp>
        <p:nvSpPr>
          <p:cNvPr id="2" name="Title 1"/>
          <p:cNvSpPr>
            <a:spLocks noGrp="1"/>
          </p:cNvSpPr>
          <p:nvPr>
            <p:ph type="title"/>
          </p:nvPr>
        </p:nvSpPr>
        <p:spPr/>
        <p:txBody>
          <a:bodyPr/>
          <a:lstStyle/>
          <a:p>
            <a:pPr algn="ctr"/>
            <a:r>
              <a:rPr lang="en-US" dirty="0" smtClean="0"/>
              <a:t>CRUDE  DRUG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594</TotalTime>
  <Words>2435</Words>
  <Application>Microsoft Office PowerPoint</Application>
  <PresentationFormat>On-screen Show (4:3)</PresentationFormat>
  <Paragraphs>183</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DRUG-MEDICINE-REMEDY</vt:lpstr>
      <vt:lpstr>DRUG FRENCH WORD – DROGUE (DRY HERB)</vt:lpstr>
      <vt:lpstr>WHO DEFINITION</vt:lpstr>
      <vt:lpstr>HAHNEMANNIAN  DEFINITION OF DRUG </vt:lpstr>
      <vt:lpstr>TYPES OF DRUG</vt:lpstr>
      <vt:lpstr>Slide 6</vt:lpstr>
      <vt:lpstr>Slide 7</vt:lpstr>
      <vt:lpstr>IMPURITIES  OF DRUG</vt:lpstr>
      <vt:lpstr>CRUDE  DRUG</vt:lpstr>
      <vt:lpstr>NARCOTIC  DRUGS</vt:lpstr>
      <vt:lpstr>NAMING  OF  DRUGS</vt:lpstr>
      <vt:lpstr>Slide 12</vt:lpstr>
      <vt:lpstr>Slide 13</vt:lpstr>
      <vt:lpstr>ABBREVIATIONS OF DRUG</vt:lpstr>
      <vt:lpstr>MEDICINE</vt:lpstr>
      <vt:lpstr>GENUINE  MEDICINE</vt:lpstr>
      <vt:lpstr>GENUINE  MEDICINE</vt:lpstr>
      <vt:lpstr>REMEDY</vt:lpstr>
      <vt:lpstr>Slide 19</vt:lpstr>
      <vt:lpstr>REMEDY RELATIONSHIP (Pharmacokinship )</vt:lpstr>
      <vt:lpstr>Slide 21</vt:lpstr>
      <vt:lpstr>Examples  Of Complementary Medicines</vt:lpstr>
      <vt:lpstr>Remedies  in series</vt:lpstr>
      <vt:lpstr>Antidote</vt:lpstr>
      <vt:lpstr>Slide 25</vt:lpstr>
      <vt:lpstr>Hahnemann concept</vt:lpstr>
      <vt:lpstr>Stuart Close</vt:lpstr>
      <vt:lpstr>INIMICAL</vt:lpstr>
      <vt:lpstr>CONCORDANT ( COGNATE )</vt:lpstr>
      <vt:lpstr>FAMILY  RELATIONSHIP</vt:lpstr>
      <vt:lpstr>FOOD</vt:lpstr>
      <vt:lpstr>FUNCTIONS OF FOOD</vt:lpstr>
      <vt:lpstr>FOOD POISONING</vt:lpstr>
      <vt:lpstr>Slide 34</vt:lpstr>
      <vt:lpstr>Slide 35</vt:lpstr>
      <vt:lpstr>COSMETICS</vt:lpstr>
      <vt:lpstr>Slide 37</vt:lpstr>
      <vt:lpstr>POISONS</vt:lpstr>
      <vt:lpstr>ACTION  OF POISON</vt:lpstr>
      <vt:lpstr>FACTORS MODIFYING POISON ACTION</vt:lpstr>
      <vt:lpstr>Slide 41</vt:lpstr>
      <vt:lpstr>Slide 42</vt:lpstr>
      <vt:lpstr>CLASSIFICATION OF POISON</vt:lpstr>
      <vt:lpstr>Slide 44</vt:lpstr>
      <vt:lpstr>Homoeopathic  Utility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FRENCH WORD – DROGUE (DRY HERB)</dc:title>
  <dc:creator>sys-3</dc:creator>
  <cp:lastModifiedBy>Windows</cp:lastModifiedBy>
  <cp:revision>129</cp:revision>
  <dcterms:created xsi:type="dcterms:W3CDTF">2015-01-03T08:00:46Z</dcterms:created>
  <dcterms:modified xsi:type="dcterms:W3CDTF">2019-05-05T08:06:29Z</dcterms:modified>
</cp:coreProperties>
</file>