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74" r:id="rId15"/>
    <p:sldId id="268" r:id="rId16"/>
    <p:sldId id="269" r:id="rId17"/>
    <p:sldId id="270" r:id="rId18"/>
    <p:sldId id="271" r:id="rId19"/>
    <p:sldId id="272"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0" d="100"/>
          <a:sy n="40" d="100"/>
        </p:scale>
        <p:origin x="-60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894B706-4705-45A9-948C-1A6EABE7B6F4}" type="datetimeFigureOut">
              <a:rPr lang="en-US" smtClean="0"/>
              <a:t>11/20/2013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5154C4C-EBA2-4008-9AA7-1001648617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94B706-4705-45A9-948C-1A6EABE7B6F4}" type="datetimeFigureOut">
              <a:rPr lang="en-US" smtClean="0"/>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4C4C-EBA2-4008-9AA7-1001648617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94B706-4705-45A9-948C-1A6EABE7B6F4}" type="datetimeFigureOut">
              <a:rPr lang="en-US" smtClean="0"/>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4C4C-EBA2-4008-9AA7-1001648617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94B706-4705-45A9-948C-1A6EABE7B6F4}" type="datetimeFigureOut">
              <a:rPr lang="en-US" smtClean="0"/>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4C4C-EBA2-4008-9AA7-1001648617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94B706-4705-45A9-948C-1A6EABE7B6F4}" type="datetimeFigureOut">
              <a:rPr lang="en-US" smtClean="0"/>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4C4C-EBA2-4008-9AA7-1001648617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94B706-4705-45A9-948C-1A6EABE7B6F4}" type="datetimeFigureOut">
              <a:rPr lang="en-US" smtClean="0"/>
              <a:t>11/20/2013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54C4C-EBA2-4008-9AA7-1001648617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894B706-4705-45A9-948C-1A6EABE7B6F4}" type="datetimeFigureOut">
              <a:rPr lang="en-US" smtClean="0"/>
              <a:t>11/20/2013</a:t>
            </a:fld>
            <a:endParaRPr lang="en-US"/>
          </a:p>
        </p:txBody>
      </p:sp>
      <p:sp>
        <p:nvSpPr>
          <p:cNvPr id="27" name="Slide Number Placeholder 26"/>
          <p:cNvSpPr>
            <a:spLocks noGrp="1"/>
          </p:cNvSpPr>
          <p:nvPr>
            <p:ph type="sldNum" sz="quarter" idx="11"/>
          </p:nvPr>
        </p:nvSpPr>
        <p:spPr/>
        <p:txBody>
          <a:bodyPr rtlCol="0"/>
          <a:lstStyle/>
          <a:p>
            <a:fld id="{95154C4C-EBA2-4008-9AA7-1001648617D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894B706-4705-45A9-948C-1A6EABE7B6F4}" type="datetimeFigureOut">
              <a:rPr lang="en-US" smtClean="0"/>
              <a:t>11/20/2013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5154C4C-EBA2-4008-9AA7-1001648617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4B706-4705-45A9-948C-1A6EABE7B6F4}" type="datetimeFigureOut">
              <a:rPr lang="en-US" smtClean="0"/>
              <a:t>11/20/2013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154C4C-EBA2-4008-9AA7-1001648617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94B706-4705-45A9-948C-1A6EABE7B6F4}" type="datetimeFigureOut">
              <a:rPr lang="en-US" smtClean="0"/>
              <a:t>11/20/2013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54C4C-EBA2-4008-9AA7-1001648617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94B706-4705-45A9-948C-1A6EABE7B6F4}" type="datetimeFigureOut">
              <a:rPr lang="en-US" smtClean="0"/>
              <a:t>11/20/2013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54C4C-EBA2-4008-9AA7-1001648617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894B706-4705-45A9-948C-1A6EABE7B6F4}" type="datetimeFigureOut">
              <a:rPr lang="en-US" smtClean="0"/>
              <a:t>11/20/2013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5154C4C-EBA2-4008-9AA7-1001648617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DRUG-MEDICINE-REMEDY</a:t>
            </a:r>
            <a:endParaRPr lang="en-US" b="1" dirty="0">
              <a:solidFill>
                <a:srgbClr val="FF0000"/>
              </a:solidFill>
            </a:endParaRPr>
          </a:p>
        </p:txBody>
      </p:sp>
      <p:sp>
        <p:nvSpPr>
          <p:cNvPr id="3" name="Subtitle 2"/>
          <p:cNvSpPr>
            <a:spLocks noGrp="1"/>
          </p:cNvSpPr>
          <p:nvPr>
            <p:ph type="subTitle" idx="1"/>
          </p:nvPr>
        </p:nvSpPr>
        <p:spPr/>
        <p:txBody>
          <a:bodyPr/>
          <a:lstStyle/>
          <a:p>
            <a:r>
              <a:rPr lang="en-US" b="1" dirty="0" smtClean="0">
                <a:solidFill>
                  <a:schemeClr val="tx1"/>
                </a:solidFill>
              </a:rPr>
              <a:t>DR.SATHEESH.M NAIR</a:t>
            </a:r>
          </a:p>
          <a:p>
            <a:r>
              <a:rPr lang="en-US" b="1" dirty="0" smtClean="0">
                <a:solidFill>
                  <a:schemeClr val="tx1"/>
                </a:solidFill>
              </a:rPr>
              <a:t>DEPT.OF ORGANON OF MEDICINE </a:t>
            </a:r>
          </a:p>
          <a:p>
            <a:r>
              <a:rPr lang="en-US" b="1" dirty="0" smtClean="0">
                <a:solidFill>
                  <a:schemeClr val="tx1"/>
                </a:solidFill>
              </a:rPr>
              <a:t>SKHMC</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buNone/>
            </a:pPr>
            <a:r>
              <a:rPr lang="en-US" sz="7200" b="1" dirty="0" smtClean="0">
                <a:solidFill>
                  <a:srgbClr val="FF0000"/>
                </a:solidFill>
              </a:rPr>
              <a:t>MEDICINE</a:t>
            </a:r>
            <a:endParaRPr lang="en-US" sz="72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DEFINITION</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US" dirty="0" smtClean="0"/>
              <a:t>When a drug has been potentised homeopathically and proved on healthy human beings in both sexes, all ages and in different constitutions- producing abnormal signs and symptoms(objective and subjective) is called a medicine.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GENUINE MEDICINE</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The medicine which has been prepared pharmaceutically, under the guidance of qualified and honest pharmacist, by obeying the rules and regulations of the homoeopathic pharmacopeia, it must posses all the active properties of the drug when it prepared and also capable of curing dynamic disease when it potentised, And also it shows the signs and symptoms which produce previous occasions, when it </a:t>
            </a:r>
            <a:r>
              <a:rPr lang="en-US" dirty="0"/>
              <a:t>p</a:t>
            </a:r>
            <a:r>
              <a:rPr lang="en-US" dirty="0" smtClean="0"/>
              <a:t>roved on healthy human beings- it will be said as the genuine medicine.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Genuine medicines are only the weapons in the hand of the physicians.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APHORISMS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§19- curative power of medicine</a:t>
            </a:r>
          </a:p>
          <a:p>
            <a:endParaRPr lang="en-US" dirty="0" smtClean="0"/>
          </a:p>
          <a:p>
            <a:r>
              <a:rPr lang="en-US" dirty="0" smtClean="0"/>
              <a:t>§20- the power of medicine can not seen, only by drug proving.</a:t>
            </a:r>
          </a:p>
          <a:p>
            <a:endParaRPr lang="en-US" dirty="0" smtClean="0"/>
          </a:p>
          <a:p>
            <a:r>
              <a:rPr lang="en-US" dirty="0" smtClean="0"/>
              <a:t>§21- medicines has produce disease producing power and curing power.</a:t>
            </a:r>
          </a:p>
          <a:p>
            <a:endParaRPr lang="en-US" dirty="0" smtClean="0"/>
          </a:p>
          <a:p>
            <a:r>
              <a:rPr lang="en-US" dirty="0" smtClean="0"/>
              <a:t>§105-145</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buNone/>
            </a:pPr>
            <a:r>
              <a:rPr lang="en-US" sz="7200" b="1" dirty="0" smtClean="0">
                <a:solidFill>
                  <a:srgbClr val="FF0000"/>
                </a:solidFill>
              </a:rPr>
              <a:t>REMEDY</a:t>
            </a:r>
            <a:endParaRPr lang="en-US" sz="72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DEFINITION</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When a particular medicine is prescribed for a particular diseased condition, according to symptom similarity and when the diseased condition is cured totally, the medicine is called a remedy of that particular case.</a:t>
            </a:r>
          </a:p>
          <a:p>
            <a:r>
              <a:rPr lang="en-US" dirty="0" smtClean="0"/>
              <a:t>When a drug becomes a remedy when it satisfies the law of similars.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SHORT ACTING REMEDY</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A remedy whose action lasts for a comparatively short period.</a:t>
            </a:r>
          </a:p>
          <a:p>
            <a:r>
              <a:rPr lang="en-US" dirty="0" err="1" smtClean="0"/>
              <a:t>Eg</a:t>
            </a:r>
            <a:r>
              <a:rPr lang="en-US" dirty="0" smtClean="0"/>
              <a:t>. aconite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LONG ACTING REMEDY</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A remedy whose action lasts for a comparatively long period.</a:t>
            </a:r>
          </a:p>
          <a:p>
            <a:r>
              <a:rPr lang="en-US" dirty="0" err="1" smtClean="0"/>
              <a:t>Eg</a:t>
            </a:r>
            <a:r>
              <a:rPr lang="en-US" dirty="0" smtClean="0"/>
              <a:t>. Cal.carb</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POLY CHREST REMEDY</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A remedy which has produced a wide range of symptoms in the provings and can , therefore, treat a wide ranges of problems.</a:t>
            </a:r>
          </a:p>
          <a:p>
            <a:r>
              <a:rPr lang="en-US" dirty="0" err="1" smtClean="0"/>
              <a:t>Eg</a:t>
            </a:r>
            <a:r>
              <a:rPr lang="en-US" dirty="0" smtClean="0"/>
              <a:t>. lycopodium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buNone/>
            </a:pPr>
            <a:r>
              <a:rPr lang="en-US" sz="7200" b="1" dirty="0" smtClean="0">
                <a:solidFill>
                  <a:srgbClr val="FF0000"/>
                </a:solidFill>
              </a:rPr>
              <a:t>DRUG</a:t>
            </a:r>
          </a:p>
          <a:p>
            <a:pPr algn="ctr"/>
            <a:endParaRPr lang="en-US" sz="7200" b="1" dirty="0" smtClean="0">
              <a:solidFill>
                <a:srgbClr val="FF0000"/>
              </a:solidFill>
            </a:endParaRPr>
          </a:p>
          <a:p>
            <a:pPr algn="ctr"/>
            <a:endParaRPr lang="en-US" sz="7200"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APHORISMS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§21- when medicines act as remedies, they can only bring their curative property</a:t>
            </a:r>
          </a:p>
          <a:p>
            <a:endParaRPr lang="en-US" dirty="0" smtClean="0"/>
          </a:p>
          <a:p>
            <a:r>
              <a:rPr lang="en-US" dirty="0" smtClean="0"/>
              <a:t>§22- when will a medicine </a:t>
            </a:r>
            <a:r>
              <a:rPr lang="en-US" smtClean="0"/>
              <a:t>become remedy</a:t>
            </a:r>
          </a:p>
          <a:p>
            <a:pPr>
              <a:buNone/>
            </a:pPr>
            <a:endParaRPr lang="en-US" dirty="0" smtClean="0"/>
          </a:p>
          <a:p>
            <a:r>
              <a:rPr lang="en-US" dirty="0" smtClean="0"/>
              <a:t>§105-145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DRUG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word drug is derived from the French word “drogue” meaning a dry herb.</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DEFINITION</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US" dirty="0" smtClean="0"/>
              <a:t>Drug is a therapeutic agent, prepared </a:t>
            </a:r>
            <a:r>
              <a:rPr lang="en-US" dirty="0" err="1" smtClean="0"/>
              <a:t>phamaceutically</a:t>
            </a:r>
            <a:r>
              <a:rPr lang="en-US" dirty="0" smtClean="0"/>
              <a:t> from </a:t>
            </a:r>
            <a:r>
              <a:rPr lang="en-US" dirty="0" err="1" smtClean="0"/>
              <a:t>standardised</a:t>
            </a:r>
            <a:r>
              <a:rPr lang="en-US" dirty="0" smtClean="0"/>
              <a:t> drug substance according to the rules and regulations of pharmacopoeia, which is sufficiently  capable of affecting the sensations and functions, even the structural change and may be even cause of death, if continued for a sufficient time and dose.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Mother tincture(Q)</a:t>
            </a:r>
          </a:p>
          <a:p>
            <a:endParaRPr lang="en-US" dirty="0" smtClean="0"/>
          </a:p>
          <a:p>
            <a:r>
              <a:rPr lang="en-US" dirty="0" smtClean="0"/>
              <a:t>Mother solution(Q solution</a:t>
            </a:r>
          </a:p>
          <a:p>
            <a:endParaRPr lang="en-US" dirty="0" smtClean="0"/>
          </a:p>
          <a:p>
            <a:r>
              <a:rPr lang="en-US" dirty="0" smtClean="0"/>
              <a:t>Mother substance(O)</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CHARACTER</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Knowledge of physical characters of each drug is acquired by comparison of the description of the particular drug  with its actual specimen, when particular care should be taken about the character, taste, smell, shape, color, weight etc. of drug.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IMPURITIES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Imperfect selection</a:t>
            </a:r>
          </a:p>
          <a:p>
            <a:r>
              <a:rPr lang="en-US" dirty="0" smtClean="0"/>
              <a:t>Imperfect preservation</a:t>
            </a:r>
          </a:p>
          <a:p>
            <a:r>
              <a:rPr lang="en-US" dirty="0" smtClean="0"/>
              <a:t>Imperfect preparation</a:t>
            </a:r>
          </a:p>
          <a:p>
            <a:r>
              <a:rPr lang="en-US" dirty="0" smtClean="0"/>
              <a:t>Adulteration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CRUDE DRUGS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Means the commercial forms of drugs taken from the vegetable, animal and mineral kingdoms are brought to the market and utilized for the purpose of preparing medicines.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NARCOTIC DRUGS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The drugs which produce abnormally deep sleep. They take away the sensibility, sensation, and irritability in their primary action to increase sensibility and irritability in their secondary action even if used in moderate doses,</a:t>
            </a:r>
          </a:p>
          <a:p>
            <a:r>
              <a:rPr lang="en-US" dirty="0" smtClean="0"/>
              <a:t>During drug proving, in case of narcotic drugs, secondary actions to be recorded.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109</TotalTime>
  <Words>547</Words>
  <Application>Microsoft Office PowerPoint</Application>
  <PresentationFormat>On-screen Show (4:3)</PresentationFormat>
  <Paragraphs>64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vt:lpstr>
      <vt:lpstr>DRUG-MEDICINE-REMEDY</vt:lpstr>
      <vt:lpstr>Slide 2</vt:lpstr>
      <vt:lpstr>DRUG</vt:lpstr>
      <vt:lpstr>DEFINITION</vt:lpstr>
      <vt:lpstr>TYPES</vt:lpstr>
      <vt:lpstr>CHARACTER</vt:lpstr>
      <vt:lpstr>IMPURITIES</vt:lpstr>
      <vt:lpstr>CRUDE DRUGS</vt:lpstr>
      <vt:lpstr>NARCOTIC DRUGS</vt:lpstr>
      <vt:lpstr>Slide 10</vt:lpstr>
      <vt:lpstr>DEFINITION</vt:lpstr>
      <vt:lpstr>GENUINE MEDICINE</vt:lpstr>
      <vt:lpstr>Slide 13</vt:lpstr>
      <vt:lpstr>APHORISMS</vt:lpstr>
      <vt:lpstr>Slide 15</vt:lpstr>
      <vt:lpstr>DEFINITION</vt:lpstr>
      <vt:lpstr>SHORT ACTING REMEDY</vt:lpstr>
      <vt:lpstr>LONG ACTING REMEDY</vt:lpstr>
      <vt:lpstr>POLY CHREST REMEDY</vt:lpstr>
      <vt:lpstr>APHORISMS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DRUG-MEDICINE-REMEDY</dc:title>
  <dc:creator>Sanal</dc:creator>
  <cp:lastModifiedBy>Sanal</cp:lastModifiedBy>
  <cp:revision>35</cp:revision>
  <dcterms:created xsi:type="dcterms:W3CDTF">2013-11-20T04:28:38Z</dcterms:created>
  <dcterms:modified xsi:type="dcterms:W3CDTF">2013-11-20T06:17:52Z</dcterms:modified>
</cp:coreProperties>
</file>