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GB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Dr.M.P.Lal</a:t>
            </a:r>
            <a: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Professor and Head </a:t>
            </a:r>
            <a:b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Department of Surgery</a:t>
            </a:r>
            <a:br>
              <a:rPr lang="en-GB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DYSPHAGIA</a:t>
            </a:r>
            <a:endParaRPr lang="en-US" sz="8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DYSPHAGIA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/>
              <a:t>  Dysphagia means difficulty in swallowing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Based on</a:t>
            </a:r>
          </a:p>
          <a:p>
            <a:pPr>
              <a:buNone/>
            </a:pPr>
            <a:r>
              <a:rPr lang="en-GB" dirty="0" smtClean="0"/>
              <a:t>                location             -   </a:t>
            </a:r>
            <a:r>
              <a:rPr lang="en-GB" dirty="0" err="1" smtClean="0"/>
              <a:t>Oropharyngeal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	                </a:t>
            </a:r>
            <a:r>
              <a:rPr lang="en-GB" dirty="0" err="1" smtClean="0"/>
              <a:t>Eosophageal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  Circumstances -  Structural</a:t>
            </a:r>
          </a:p>
          <a:p>
            <a:pPr>
              <a:buNone/>
            </a:pPr>
            <a:r>
              <a:rPr lang="en-GB" dirty="0" smtClean="0"/>
              <a:t>			                            </a:t>
            </a:r>
            <a:r>
              <a:rPr lang="en-GB" dirty="0" err="1" smtClean="0"/>
              <a:t>Populsive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     Onset                 -    Acute</a:t>
            </a:r>
          </a:p>
          <a:p>
            <a:pPr>
              <a:buNone/>
            </a:pPr>
            <a:r>
              <a:rPr lang="en-GB" dirty="0" smtClean="0"/>
              <a:t>				                Chronic</a:t>
            </a:r>
          </a:p>
          <a:p>
            <a:pPr>
              <a:buNone/>
            </a:pPr>
            <a:r>
              <a:rPr lang="en-GB" dirty="0" smtClean="0"/>
              <a:t>		     Progression       -  Progressive</a:t>
            </a:r>
          </a:p>
          <a:p>
            <a:pPr>
              <a:buNone/>
            </a:pPr>
            <a:r>
              <a:rPr lang="en-GB" dirty="0" smtClean="0"/>
              <a:t>				                 Intermittent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CAUSES- IN THE 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/>
              <a:t>Tonsilitis</a:t>
            </a:r>
            <a:endParaRPr lang="en-US" sz="4800" dirty="0" smtClean="0"/>
          </a:p>
          <a:p>
            <a:r>
              <a:rPr lang="en-US" sz="4800" dirty="0" smtClean="0"/>
              <a:t>Quinsy</a:t>
            </a:r>
          </a:p>
          <a:p>
            <a:r>
              <a:rPr lang="en-US" sz="4800" dirty="0" smtClean="0"/>
              <a:t>CA Tongue</a:t>
            </a:r>
          </a:p>
          <a:p>
            <a:r>
              <a:rPr lang="en-US" sz="4800" dirty="0" smtClean="0"/>
              <a:t>Paralysis of soft palate etc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CAUSES- IN THE 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1.In the lumen-Impaction of foreign body</a:t>
            </a:r>
          </a:p>
          <a:p>
            <a:pPr>
              <a:buNone/>
            </a:pPr>
            <a:r>
              <a:rPr lang="en-US" dirty="0" smtClean="0"/>
              <a:t>2.In the wall – Acute </a:t>
            </a:r>
            <a:r>
              <a:rPr lang="en-US" dirty="0" err="1" smtClean="0"/>
              <a:t>pharyngitis</a:t>
            </a:r>
            <a:r>
              <a:rPr lang="en-US" dirty="0" smtClean="0"/>
              <a:t>, malignant </a:t>
            </a:r>
            <a:r>
              <a:rPr lang="en-US" dirty="0" smtClean="0"/>
              <a:t>growth</a:t>
            </a:r>
            <a:r>
              <a:rPr lang="en-US" dirty="0" smtClean="0"/>
              <a:t>, hysterical spasm , Paterson </a:t>
            </a:r>
            <a:r>
              <a:rPr lang="en-US" dirty="0" err="1" smtClean="0"/>
              <a:t>kelly</a:t>
            </a:r>
            <a:r>
              <a:rPr lang="en-US" dirty="0" smtClean="0"/>
              <a:t> syndrome</a:t>
            </a:r>
            <a:r>
              <a:rPr lang="en-US" dirty="0" smtClean="0"/>
              <a:t>, CNS </a:t>
            </a:r>
            <a:r>
              <a:rPr lang="en-US" dirty="0" smtClean="0"/>
              <a:t>disease eg.CVA</a:t>
            </a:r>
            <a:r>
              <a:rPr lang="en-US" dirty="0" smtClean="0"/>
              <a:t>, Parkinson’s </a:t>
            </a:r>
            <a:r>
              <a:rPr lang="en-US" dirty="0" smtClean="0"/>
              <a:t>disease</a:t>
            </a:r>
            <a:r>
              <a:rPr lang="en-US" dirty="0" smtClean="0"/>
              <a:t>, bulbar poliomyelitis ,</a:t>
            </a:r>
            <a:r>
              <a:rPr lang="en-US" dirty="0" smtClean="0"/>
              <a:t>multiple sclerosis</a:t>
            </a:r>
            <a:r>
              <a:rPr lang="en-US" dirty="0" smtClean="0"/>
              <a:t>, amyotrophic </a:t>
            </a:r>
            <a:r>
              <a:rPr lang="en-US" dirty="0" smtClean="0"/>
              <a:t>lateral </a:t>
            </a:r>
            <a:r>
              <a:rPr lang="en-US" dirty="0" err="1" smtClean="0"/>
              <a:t>sclerosismuscular</a:t>
            </a:r>
            <a:r>
              <a:rPr lang="en-US" dirty="0" smtClean="0"/>
              <a:t> diseases</a:t>
            </a:r>
            <a:r>
              <a:rPr lang="en-US" dirty="0" smtClean="0"/>
              <a:t>, metabolic </a:t>
            </a:r>
            <a:r>
              <a:rPr lang="en-US" dirty="0" err="1" smtClean="0"/>
              <a:t>myopathy</a:t>
            </a:r>
            <a:r>
              <a:rPr lang="en-US" dirty="0" smtClean="0"/>
              <a:t> ,</a:t>
            </a:r>
            <a:r>
              <a:rPr lang="en-US" dirty="0" smtClean="0"/>
              <a:t>myasthenia gravis etc</a:t>
            </a:r>
          </a:p>
          <a:p>
            <a:pPr>
              <a:buNone/>
            </a:pPr>
            <a:r>
              <a:rPr lang="en-US" dirty="0" smtClean="0"/>
              <a:t>3.Outside the wall-Retropharyngeal abscess</a:t>
            </a:r>
            <a:r>
              <a:rPr lang="en-US" dirty="0" smtClean="0"/>
              <a:t>, malignant </a:t>
            </a:r>
            <a:r>
              <a:rPr lang="en-US" dirty="0" smtClean="0"/>
              <a:t>thyroid 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CAUSES- IN THE OESOPHAGUS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1.In the lumen- Impaction of foreign body</a:t>
            </a:r>
          </a:p>
          <a:p>
            <a:pPr>
              <a:buNone/>
            </a:pPr>
            <a:r>
              <a:rPr lang="en-US" dirty="0" smtClean="0"/>
              <a:t>2.In the wall-</a:t>
            </a:r>
            <a:r>
              <a:rPr lang="en-US" dirty="0" err="1" smtClean="0"/>
              <a:t>a.Benign</a:t>
            </a:r>
            <a:r>
              <a:rPr lang="en-US" dirty="0" smtClean="0"/>
              <a:t> stricture</a:t>
            </a:r>
          </a:p>
          <a:p>
            <a:pPr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b.spasm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c.Diverticulum</a:t>
            </a:r>
            <a:r>
              <a:rPr lang="en-US" dirty="0" smtClean="0"/>
              <a:t> and cyst</a:t>
            </a:r>
          </a:p>
          <a:p>
            <a:pPr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d.Neoplasms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e.Nervous</a:t>
            </a:r>
            <a:r>
              <a:rPr lang="en-US" dirty="0" smtClean="0"/>
              <a:t> disorders</a:t>
            </a:r>
          </a:p>
          <a:p>
            <a:pPr>
              <a:buNone/>
            </a:pPr>
            <a:r>
              <a:rPr lang="en-US" dirty="0" smtClean="0"/>
              <a:t>3. Outside the wall-</a:t>
            </a:r>
            <a:r>
              <a:rPr lang="en-US" dirty="0" err="1" smtClean="0"/>
              <a:t>Malignancy,retrosternal</a:t>
            </a:r>
            <a:r>
              <a:rPr lang="en-US" dirty="0" smtClean="0"/>
              <a:t> </a:t>
            </a:r>
            <a:r>
              <a:rPr lang="en-US" dirty="0" err="1" smtClean="0"/>
              <a:t>goitre,pharyngeal</a:t>
            </a:r>
            <a:r>
              <a:rPr lang="en-US" dirty="0" smtClean="0"/>
              <a:t> </a:t>
            </a:r>
            <a:r>
              <a:rPr lang="en-US" dirty="0" err="1" smtClean="0"/>
              <a:t>diverticulum,aneurism</a:t>
            </a:r>
            <a:r>
              <a:rPr lang="en-US" dirty="0" smtClean="0"/>
              <a:t> of </a:t>
            </a:r>
            <a:r>
              <a:rPr lang="en-US" dirty="0" err="1" smtClean="0"/>
              <a:t>Aorta,mediastinal</a:t>
            </a:r>
            <a:r>
              <a:rPr lang="en-US" dirty="0" smtClean="0"/>
              <a:t> growth  etc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Approach to the patient with Dysphagia</a:t>
            </a:r>
            <a:endParaRPr lang="en-US" sz="3600" dirty="0"/>
          </a:p>
        </p:txBody>
      </p:sp>
      <p:pic>
        <p:nvPicPr>
          <p:cNvPr id="4" name="Picture 2" descr="C:\Users\Sunish\Desktop\bob\g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524000"/>
            <a:ext cx="8305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Dysphagia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b="1" dirty="0" smtClean="0"/>
              <a:t>Medical history, visual examination, and palpation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b="1" dirty="0" err="1" smtClean="0"/>
              <a:t>Laryngopharyngeal</a:t>
            </a:r>
            <a:r>
              <a:rPr lang="en-US" sz="2400" b="1" dirty="0" smtClean="0"/>
              <a:t> endoscopy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b="1" dirty="0" err="1" smtClean="0"/>
              <a:t>Pharyngo-esophagography</a:t>
            </a:r>
            <a:endParaRPr lang="en-US" sz="2400" b="1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b="1" dirty="0" smtClean="0"/>
              <a:t>Simple Tests for Dysphagia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en-US" sz="2400" b="1" dirty="0" smtClean="0"/>
              <a:t>                                         Dry swallowing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en-US" sz="2400" b="1" dirty="0" smtClean="0"/>
              <a:t>                                         Repetitive saliva swallowing test</a:t>
            </a:r>
            <a:endParaRPr lang="en-GB" sz="2400" b="1" dirty="0" smtClean="0"/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en-GB" sz="2400" b="1" dirty="0" smtClean="0"/>
              <a:t>                                         </a:t>
            </a:r>
            <a:r>
              <a:rPr lang="en-US" sz="2400" b="1" dirty="0" smtClean="0"/>
              <a:t>Water swallow test</a:t>
            </a:r>
            <a:endParaRPr lang="en-GB" sz="2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HOMOEOPATHIC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Baptisia</a:t>
            </a:r>
            <a:r>
              <a:rPr lang="en-GB" dirty="0" smtClean="0"/>
              <a:t> </a:t>
            </a:r>
            <a:r>
              <a:rPr lang="en-GB" dirty="0" err="1" smtClean="0"/>
              <a:t>tinctoria</a:t>
            </a:r>
            <a:r>
              <a:rPr lang="en-GB" dirty="0" smtClean="0"/>
              <a:t> . If you can swallow only liquids; especially if you have a red, inflamed throat that is relatively pain free.</a:t>
            </a:r>
          </a:p>
          <a:p>
            <a:r>
              <a:rPr lang="en-GB" dirty="0" err="1" smtClean="0"/>
              <a:t>Baryta</a:t>
            </a:r>
            <a:r>
              <a:rPr lang="en-GB" dirty="0" smtClean="0"/>
              <a:t> </a:t>
            </a:r>
            <a:r>
              <a:rPr lang="en-GB" dirty="0" err="1" smtClean="0"/>
              <a:t>carbonica</a:t>
            </a:r>
            <a:r>
              <a:rPr lang="en-GB" dirty="0" smtClean="0"/>
              <a:t> . If you have large tonsils.</a:t>
            </a:r>
          </a:p>
          <a:p>
            <a:r>
              <a:rPr lang="en-GB" dirty="0" err="1" smtClean="0"/>
              <a:t>Carbo</a:t>
            </a:r>
            <a:r>
              <a:rPr lang="en-GB" dirty="0" smtClean="0"/>
              <a:t> </a:t>
            </a:r>
            <a:r>
              <a:rPr lang="en-GB" dirty="0" err="1" smtClean="0"/>
              <a:t>vegatabilis</a:t>
            </a:r>
            <a:r>
              <a:rPr lang="en-GB" dirty="0" smtClean="0"/>
              <a:t> . </a:t>
            </a:r>
          </a:p>
          <a:p>
            <a:r>
              <a:rPr lang="en-GB" dirty="0" err="1" smtClean="0"/>
              <a:t>Ignatia</a:t>
            </a:r>
            <a:r>
              <a:rPr lang="en-GB" dirty="0" smtClean="0"/>
              <a:t> . </a:t>
            </a:r>
          </a:p>
          <a:p>
            <a:r>
              <a:rPr lang="en-GB" dirty="0" err="1" smtClean="0"/>
              <a:t>Lachesis</a:t>
            </a:r>
            <a:r>
              <a:rPr lang="en-GB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182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   Dr.M.P.Lal    Professor and Head     Department of Surgery </vt:lpstr>
      <vt:lpstr>DYSPHAGIA</vt:lpstr>
      <vt:lpstr>TYPES</vt:lpstr>
      <vt:lpstr>CAUSES- IN THE MOUTH</vt:lpstr>
      <vt:lpstr>CAUSES- IN THE PHARYNX</vt:lpstr>
      <vt:lpstr>CAUSES- IN THE OESOPHAGUS</vt:lpstr>
      <vt:lpstr>Approach to the patient with Dysphagia</vt:lpstr>
      <vt:lpstr>Dysphagia Diagnosis </vt:lpstr>
      <vt:lpstr>HOMOEOPATHIC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DYSPHAGIA</dc:title>
  <dc:creator>FORENSIC MEDICINE</dc:creator>
  <cp:lastModifiedBy>FORENSIC MEDICINE</cp:lastModifiedBy>
  <cp:revision>9</cp:revision>
  <dcterms:created xsi:type="dcterms:W3CDTF">2006-08-16T00:00:00Z</dcterms:created>
  <dcterms:modified xsi:type="dcterms:W3CDTF">2022-01-22T09:29:55Z</dcterms:modified>
</cp:coreProperties>
</file>