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1F7DB2-AFCC-4CE5-BB74-5D61A9589133}"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B0FD-4C23-407A-B6CA-96D76AE3EE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F7DB2-AFCC-4CE5-BB74-5D61A9589133}"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B0FD-4C23-407A-B6CA-96D76AE3EE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F7DB2-AFCC-4CE5-BB74-5D61A9589133}"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B0FD-4C23-407A-B6CA-96D76AE3EE0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IN"/>
          </a:p>
        </p:txBody>
      </p:sp>
      <p:sp>
        <p:nvSpPr>
          <p:cNvPr id="3" name="SmartArt Placeholder 2"/>
          <p:cNvSpPr>
            <a:spLocks noGrp="1"/>
          </p:cNvSpPr>
          <p:nvPr>
            <p:ph type="dgm" idx="1"/>
          </p:nvPr>
        </p:nvSpPr>
        <p:spPr>
          <a:xfrm>
            <a:off x="457200" y="1600200"/>
            <a:ext cx="8229600" cy="4525963"/>
          </a:xfrm>
        </p:spPr>
        <p:txBody>
          <a:bodyPr/>
          <a:lstStyle/>
          <a:p>
            <a:pPr lvl="0"/>
            <a:endParaRPr lang="en-IN"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E39BBC6-33CD-4419-9973-6C671E30B925}"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F7DB2-AFCC-4CE5-BB74-5D61A9589133}"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B0FD-4C23-407A-B6CA-96D76AE3EE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1F7DB2-AFCC-4CE5-BB74-5D61A9589133}"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B0FD-4C23-407A-B6CA-96D76AE3EE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1F7DB2-AFCC-4CE5-BB74-5D61A9589133}" type="datetimeFigureOut">
              <a:rPr lang="en-US" smtClean="0"/>
              <a:t>08-03-2021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B0FD-4C23-407A-B6CA-96D76AE3EE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1F7DB2-AFCC-4CE5-BB74-5D61A9589133}" type="datetimeFigureOut">
              <a:rPr lang="en-US" smtClean="0"/>
              <a:t>08-03-2021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83B0FD-4C23-407A-B6CA-96D76AE3EE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1F7DB2-AFCC-4CE5-BB74-5D61A9589133}" type="datetimeFigureOut">
              <a:rPr lang="en-US" smtClean="0"/>
              <a:t>08-03-2021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83B0FD-4C23-407A-B6CA-96D76AE3EE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F7DB2-AFCC-4CE5-BB74-5D61A9589133}" type="datetimeFigureOut">
              <a:rPr lang="en-US" smtClean="0"/>
              <a:t>08-03-2021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83B0FD-4C23-407A-B6CA-96D76AE3EE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F7DB2-AFCC-4CE5-BB74-5D61A9589133}" type="datetimeFigureOut">
              <a:rPr lang="en-US" smtClean="0"/>
              <a:t>08-03-2021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B0FD-4C23-407A-B6CA-96D76AE3EE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F7DB2-AFCC-4CE5-BB74-5D61A9589133}" type="datetimeFigureOut">
              <a:rPr lang="en-US" smtClean="0"/>
              <a:t>08-03-2021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B0FD-4C23-407A-B6CA-96D76AE3EE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1F7DB2-AFCC-4CE5-BB74-5D61A9589133}" type="datetimeFigureOut">
              <a:rPr lang="en-US" smtClean="0"/>
              <a:t>08-03-2021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3B0FD-4C23-407A-B6CA-96D76AE3EE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WordArt 2"/>
          <p:cNvSpPr>
            <a:spLocks noChangeArrowheads="1" noChangeShapeType="1" noTextEdit="1"/>
          </p:cNvSpPr>
          <p:nvPr/>
        </p:nvSpPr>
        <p:spPr bwMode="auto">
          <a:xfrm>
            <a:off x="914400" y="1447800"/>
            <a:ext cx="7543800" cy="2438400"/>
          </a:xfrm>
          <a:prstGeom prst="rect">
            <a:avLst/>
          </a:prstGeom>
        </p:spPr>
        <p:txBody>
          <a:bodyPr wrap="none" fromWordArt="1">
            <a:prstTxWarp prst="textStop">
              <a:avLst>
                <a:gd name="adj" fmla="val 22222"/>
              </a:avLst>
            </a:prstTxWarp>
          </a:bodyPr>
          <a:lstStyle/>
          <a:p>
            <a:pPr algn="ctr"/>
            <a:r>
              <a:rPr lang="en-US" sz="6000" kern="10" spc="1201">
                <a:ln w="12700">
                  <a:solidFill>
                    <a:srgbClr val="990000"/>
                  </a:solidFill>
                  <a:round/>
                  <a:headEnd/>
                  <a:tailEnd/>
                </a:ln>
                <a:solidFill>
                  <a:schemeClr val="tx2"/>
                </a:solidFill>
                <a:effectLst>
                  <a:outerShdw dist="35921" dir="2700000" sy="50000" kx="2115830" algn="bl" rotWithShape="0">
                    <a:srgbClr val="C0C0C0">
                      <a:alpha val="79999"/>
                    </a:srgbClr>
                  </a:outerShdw>
                </a:effectLst>
                <a:latin typeface="Bad"/>
              </a:rPr>
              <a:t>DENGUE</a:t>
            </a:r>
          </a:p>
        </p:txBody>
      </p:sp>
      <p:pic>
        <p:nvPicPr>
          <p:cNvPr id="92163" name="Picture 3" descr="mosquito_graphic2"/>
          <p:cNvPicPr>
            <a:picLocks noChangeAspect="1" noChangeArrowheads="1" noCrop="1"/>
          </p:cNvPicPr>
          <p:nvPr/>
        </p:nvPicPr>
        <p:blipFill>
          <a:blip r:embed="rId2"/>
          <a:srcRect/>
          <a:stretch>
            <a:fillRect/>
          </a:stretch>
        </p:blipFill>
        <p:spPr bwMode="auto">
          <a:xfrm>
            <a:off x="3733800" y="914400"/>
            <a:ext cx="960438" cy="762000"/>
          </a:xfrm>
          <a:prstGeom prst="rect">
            <a:avLst/>
          </a:prstGeom>
          <a:noFill/>
          <a:ln w="9525">
            <a:noFill/>
            <a:miter lim="800000"/>
            <a:headEnd/>
            <a:tailEnd/>
          </a:ln>
        </p:spPr>
      </p:pic>
      <p:pic>
        <p:nvPicPr>
          <p:cNvPr id="4100" name="Picture 4" descr="mosquito_graphic2"/>
          <p:cNvPicPr>
            <a:picLocks noChangeAspect="1" noChangeArrowheads="1" noCrop="1"/>
          </p:cNvPicPr>
          <p:nvPr/>
        </p:nvPicPr>
        <p:blipFill>
          <a:blip r:embed="rId3"/>
          <a:srcRect/>
          <a:stretch>
            <a:fillRect/>
          </a:stretch>
        </p:blipFill>
        <p:spPr bwMode="auto">
          <a:xfrm>
            <a:off x="381000" y="3352800"/>
            <a:ext cx="3733800" cy="3505200"/>
          </a:xfrm>
          <a:prstGeom prst="rect">
            <a:avLst/>
          </a:prstGeom>
          <a:noFill/>
          <a:ln w="9525">
            <a:noFill/>
            <a:miter lim="800000"/>
            <a:headEnd/>
            <a:tailEnd/>
          </a:ln>
        </p:spPr>
      </p:pic>
      <p:pic>
        <p:nvPicPr>
          <p:cNvPr id="92165" name="Picture 5" descr="mosquito_graphic2"/>
          <p:cNvPicPr>
            <a:picLocks noChangeAspect="1" noChangeArrowheads="1" noCrop="1"/>
          </p:cNvPicPr>
          <p:nvPr/>
        </p:nvPicPr>
        <p:blipFill>
          <a:blip r:embed="rId2"/>
          <a:srcRect/>
          <a:stretch>
            <a:fillRect/>
          </a:stretch>
        </p:blipFill>
        <p:spPr bwMode="auto">
          <a:xfrm>
            <a:off x="381000" y="381000"/>
            <a:ext cx="960438" cy="762000"/>
          </a:xfrm>
          <a:prstGeom prst="rect">
            <a:avLst/>
          </a:prstGeom>
          <a:noFill/>
          <a:ln w="9525">
            <a:noFill/>
            <a:miter lim="800000"/>
            <a:headEnd/>
            <a:tailEnd/>
          </a:ln>
        </p:spPr>
      </p:pic>
      <p:pic>
        <p:nvPicPr>
          <p:cNvPr id="92166" name="Picture 6" descr="mosquito_graphic2"/>
          <p:cNvPicPr>
            <a:picLocks noChangeAspect="1" noChangeArrowheads="1" noCrop="1"/>
          </p:cNvPicPr>
          <p:nvPr/>
        </p:nvPicPr>
        <p:blipFill>
          <a:blip r:embed="rId2"/>
          <a:srcRect/>
          <a:stretch>
            <a:fillRect/>
          </a:stretch>
        </p:blipFill>
        <p:spPr bwMode="auto">
          <a:xfrm>
            <a:off x="7239000" y="762000"/>
            <a:ext cx="960438" cy="762000"/>
          </a:xfrm>
          <a:prstGeom prst="rect">
            <a:avLst/>
          </a:prstGeom>
          <a:noFill/>
          <a:ln w="9525">
            <a:noFill/>
            <a:miter lim="800000"/>
            <a:headEnd/>
            <a:tailEnd/>
          </a:ln>
        </p:spPr>
      </p:pic>
      <p:pic>
        <p:nvPicPr>
          <p:cNvPr id="92167" name="Picture 7" descr="mosquito_graphic2"/>
          <p:cNvPicPr>
            <a:picLocks noChangeAspect="1" noChangeArrowheads="1" noCrop="1"/>
          </p:cNvPicPr>
          <p:nvPr/>
        </p:nvPicPr>
        <p:blipFill>
          <a:blip r:embed="rId2"/>
          <a:srcRect/>
          <a:stretch>
            <a:fillRect/>
          </a:stretch>
        </p:blipFill>
        <p:spPr bwMode="auto">
          <a:xfrm>
            <a:off x="7467600" y="5638800"/>
            <a:ext cx="960438" cy="762000"/>
          </a:xfrm>
          <a:prstGeom prst="rect">
            <a:avLst/>
          </a:prstGeom>
          <a:noFill/>
          <a:ln w="9525">
            <a:noFill/>
            <a:miter lim="800000"/>
            <a:headEnd/>
            <a:tailEnd/>
          </a:ln>
        </p:spPr>
      </p:pic>
      <p:pic>
        <p:nvPicPr>
          <p:cNvPr id="92168" name="Picture 8" descr="mosquito_graphic2"/>
          <p:cNvPicPr>
            <a:picLocks noChangeAspect="1" noChangeArrowheads="1" noCrop="1"/>
          </p:cNvPicPr>
          <p:nvPr/>
        </p:nvPicPr>
        <p:blipFill>
          <a:blip r:embed="rId2"/>
          <a:srcRect/>
          <a:stretch>
            <a:fillRect/>
          </a:stretch>
        </p:blipFill>
        <p:spPr bwMode="auto">
          <a:xfrm>
            <a:off x="4038600" y="5791200"/>
            <a:ext cx="960438" cy="762000"/>
          </a:xfrm>
          <a:prstGeom prst="rect">
            <a:avLst/>
          </a:prstGeom>
          <a:noFill/>
          <a:ln w="9525">
            <a:noFill/>
            <a:miter lim="800000"/>
            <a:headEnd/>
            <a:tailEnd/>
          </a:ln>
        </p:spPr>
      </p:pic>
      <p:pic>
        <p:nvPicPr>
          <p:cNvPr id="92169" name="Picture 9" descr="mosquito_graphic2"/>
          <p:cNvPicPr>
            <a:picLocks noChangeAspect="1" noChangeArrowheads="1" noCrop="1"/>
          </p:cNvPicPr>
          <p:nvPr/>
        </p:nvPicPr>
        <p:blipFill>
          <a:blip r:embed="rId2"/>
          <a:srcRect/>
          <a:stretch>
            <a:fillRect/>
          </a:stretch>
        </p:blipFill>
        <p:spPr bwMode="auto">
          <a:xfrm>
            <a:off x="7848600" y="4419600"/>
            <a:ext cx="960438" cy="762000"/>
          </a:xfrm>
          <a:prstGeom prst="rect">
            <a:avLst/>
          </a:prstGeom>
          <a:noFill/>
          <a:ln w="9525">
            <a:noFill/>
            <a:miter lim="800000"/>
            <a:headEnd/>
            <a:tailEnd/>
          </a:ln>
        </p:spPr>
      </p:pic>
      <p:sp>
        <p:nvSpPr>
          <p:cNvPr id="4106" name="TextBox 1"/>
          <p:cNvSpPr txBox="1">
            <a:spLocks noChangeArrowheads="1"/>
          </p:cNvSpPr>
          <p:nvPr/>
        </p:nvSpPr>
        <p:spPr bwMode="auto">
          <a:xfrm>
            <a:off x="4876800" y="4419600"/>
            <a:ext cx="2743200" cy="923925"/>
          </a:xfrm>
          <a:prstGeom prst="rect">
            <a:avLst/>
          </a:prstGeom>
          <a:noFill/>
          <a:ln w="9525">
            <a:noFill/>
            <a:miter lim="800000"/>
            <a:headEnd/>
            <a:tailEnd/>
          </a:ln>
        </p:spPr>
        <p:txBody>
          <a:bodyPr>
            <a:spAutoFit/>
          </a:bodyPr>
          <a:lstStyle/>
          <a:p>
            <a:pPr eaLnBrk="1" hangingPunct="1"/>
            <a:r>
              <a:rPr lang="en-US"/>
              <a:t>DR.T.AJAYAN</a:t>
            </a:r>
          </a:p>
          <a:p>
            <a:pPr eaLnBrk="1" hangingPunct="1"/>
            <a:r>
              <a:rPr lang="en-US"/>
              <a:t>PROF. &amp; H.O.D.</a:t>
            </a:r>
          </a:p>
          <a:p>
            <a:pPr eaLnBrk="1" hangingPunct="1"/>
            <a:r>
              <a:rPr lang="en-US"/>
              <a:t>PM</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diamond(in)">
                                      <p:cBhvr>
                                        <p:cTn id="7" dur="2000"/>
                                        <p:tgtEl>
                                          <p:spTgt spid="92162"/>
                                        </p:tgtEl>
                                      </p:cBhvr>
                                    </p:animEffect>
                                  </p:childTnLst>
                                </p:cTn>
                              </p:par>
                              <p:par>
                                <p:cTn id="8" presetID="0" presetClass="path" presetSubtype="0" repeatCount="indefinite" fill="hold" nodeType="withEffect">
                                  <p:stCondLst>
                                    <p:cond delay="0"/>
                                  </p:stCondLst>
                                  <p:childTnLst>
                                    <p:animMotion origin="layout" path="M 0.04079 0.0625 C 0.05295 0.05023 0.06996 0.0493 0.08454 0.04375 C 0.12881 0.02662 0.17326 0.01921 0.21874 0.0125 C 0.23506 0.01389 0.25138 0.01319 0.26718 0.01666 C 0.27135 0.01759 0.27447 0.02268 0.27829 0.025 C 0.29027 0.03194 0.30347 0.03727 0.31579 0.04375 C 0.32291 0.05324 0.33055 0.06134 0.33767 0.07083 C 0.33888 0.07268 0.3394 0.07546 0.34079 0.07708 C 0.34791 0.08541 0.3493 0.08426 0.35642 0.08958 C 0.36579 0.09676 0.37291 0.10393 0.38298 0.10833 C 0.39322 0.10764 0.40381 0.10926 0.41423 0.10625 C 0.41909 0.10486 0.42256 0.0993 0.42673 0.09583 C 0.4335 0.09004 0.44097 0.08703 0.44704 0.07916 C 0.44895 0.07662 0.44982 0.07338 0.45156 0.07083 C 0.45694 0.06389 0.46475 0.05509 0.47204 0.05208 C 0.47708 0.05 0.48767 0.04791 0.48767 0.04791 C 0.49079 0.04861 0.49479 0.04699 0.49687 0.05 C 0.49843 0.05185 0.49513 0.05439 0.49374 0.05625 C 0.47638 0.08426 0.50676 0.03264 0.48124 0.07083 C 0.47551 0.07939 0.471 0.08889 0.46562 0.09791 C 0.45746 0.11227 0.42152 0.15139 0.41736 0.15602 C 0.41371 0.16041 0.41006 0.16458 0.40642 0.16875 C 0.40121 0.1743 0.38906 0.18333 0.38906 0.18333 C 0.32968 0.17106 0.2684 0.16504 0.20954 0.14791 C 0.17777 0.13865 0.14722 0.11759 0.11718 0.10208 C 0.10937 0.09791 0.10069 0.09699 0.09236 0.09375 C 0.07725 0.09444 0.06215 0.09398 0.04687 0.09583 C 0.04479 0.09606 0.04288 0.09884 0.04079 0.1 C 0.02152 0.11134 0.00364 0.12407 -0.01389 0.13935 C -0.01494 0.1368 -0.01494 0.12986 -0.01702 0.13125 C -0.01997 0.1331 -0.01893 0.13981 -0.02014 0.14375 C -0.02188 0.14884 -0.02431 0.15347 -0.02639 0.15833 C -0.02692 0.16088 -0.02709 0.16412 -0.02796 0.16666 C -0.02865 0.16898 -0.03299 0.17314 -0.03108 0.17268 C 0.00034 0.17014 0.03142 0.16319 0.06267 0.15833 C 0.08558 0.1493 0.10815 0.13935 0.13124 0.13125 C 0.13315 0.13055 0.12795 0.13356 0.12673 0.13541 C 0.12256 0.14189 0.11926 0.1493 0.11579 0.15602 C 0.10694 0.17268 0.10225 0.19189 0.09374 0.20833 C 0.09444 0.21597 0.09444 0.22384 0.09548 0.23125 C 0.09895 0.25486 0.12308 0.26134 0.13767 0.26458 C 0.15051 0.2618 0.16371 0.26018 0.17673 0.25625 C 0.19965 0.24907 0.21683 0.22037 0.23923 0.21041 C 0.27031 0.19652 0.31076 0.20139 0.34374 0.19583 C 0.35781 0.19861 0.37187 0.20115 0.38611 0.20416 C 0.39201 0.20555 0.39236 0.20902 0.39861 0.2125 C 0.41215 0.2206 0.42777 0.22893 0.44236 0.23541 C 0.44426 0.22685 0.44704 0.21852 0.44999 0.21041 C 0.44913 0.20833 0.44843 0.20532 0.44704 0.20416 C 0.44479 0.20231 0.44166 0.20301 0.43923 0.20208 C 0.43142 0.19953 0.42361 0.19583 0.41579 0.19375 C 0.39479 0.19514 0.37413 0.19583 0.35329 0.19791 C 0.32621 0.20069 0.29913 0.21041 0.27204 0.21458 C 0.26718 0.21527 0.26267 0.21597 0.25798 0.21666 C 0.24965 0.21805 0.24131 0.21944 0.23298 0.22083 C 0.22413 0.22222 0.20642 0.225 0.20642 0.225 C 0.17864 0.23564 0.1519 0.25 0.12361 0.25833 C 0.11319 0.26134 0.08142 0.26227 0.07812 0.2625 C 0.05017 0.26111 0.02204 0.26064 -0.00608 0.25833 C -0.0356 0.25578 -0.06459 0.22592 -0.08594 0.20208 C -0.09688 0.18958 -0.10139 0.16782 -0.10921 0.15208 C -0.10869 0.14606 -0.10903 0.13102 -0.10452 0.125 C -0.10035 0.11944 -0.0908 0.1162 -0.08594 0.1125 C -0.07813 0.10694 -0.07205 0.09953 -0.06389 0.09583 C -0.06077 0.09652 -0.05469 0.09791 -0.05469 0.09791 L -0.06858 -0.00417 L -6.66667E-6 4.44444E-6 " pathEditMode="fixed" ptsTypes="ffffffffffffffffffffffffffffffffffffffffffffffffffffffffffffffffAAA">
                                      <p:cBhvr>
                                        <p:cTn id="9" dur="5000" fill="hold"/>
                                        <p:tgtEl>
                                          <p:spTgt spid="92165"/>
                                        </p:tgtEl>
                                        <p:attrNameLst>
                                          <p:attrName>ppt_x</p:attrName>
                                          <p:attrName>ppt_y</p:attrName>
                                        </p:attrNameLst>
                                      </p:cBhvr>
                                    </p:animMotion>
                                  </p:childTnLst>
                                </p:cTn>
                              </p:par>
                              <p:par>
                                <p:cTn id="10" presetID="0" presetClass="path" presetSubtype="0" repeatCount="indefinite" fill="hold" nodeType="withEffect">
                                  <p:stCondLst>
                                    <p:cond delay="0"/>
                                  </p:stCondLst>
                                  <p:childTnLst>
                                    <p:animMotion origin="layout" path="M 1.38889E-6 2.22222E-6 C 0.00417 -0.01644 0.01719 -0.03218 0.02657 -0.04375 C 0.03802 -0.05787 0.05677 -0.08473 0.07344 -0.09584 C 0.08941 -0.10648 0.10643 -0.11412 0.12344 -0.12084 C 0.14219 -0.11945 0.16111 -0.11968 0.17969 -0.11667 C 0.18993 -0.11505 0.19931 -0.10903 0.20938 -0.10625 C 0.23073 -0.0919 0.25209 -0.07454 0.27032 -0.05417 C 0.27587 -0.04792 0.2816 -0.04121 0.28594 -0.03334 C 0.28907 -0.02778 0.29532 -0.01667 0.29532 -0.01667 C 0.29097 0.01828 0.25278 0.04768 0.23282 0.06875 C 0.22118 0.08102 0.2099 0.09352 0.19844 0.10625 C 0.19427 0.11088 0.19063 0.11689 0.18594 0.12083 C 0.1724 0.13217 0.15903 0.14652 0.14844 0.1625 C 0.13125 0.18819 0.11545 0.22014 0.09375 0.23958 C 0.10625 0.25046 0.12118 0.24189 0.13438 0.2375 C 0.15486 0.21921 0.13577 0.23819 0.08438 0.225 C -0.01875 0.19861 0.00573 0.18912 0.03438 0.21458 C 0.04202 0.22986 0.03177 0.2118 0.04375 0.225 C 0.04688 0.22847 0.04861 0.23356 0.05157 0.2375 C 0.05434 0.24861 0.05504 0.25972 0.05782 0.27083 C 0.05886 0.28588 0.05903 0.32546 0.075 0.32916 C 0.11511 0.33819 0.19688 0.325 0.19688 0.325 C 0.19775 0.40926 0.19983 0.4912 0.20157 0.575 C 0.19792 0.58541 0.19653 0.59791 0.19063 0.60625 C 0.18768 0.61041 0.18229 0.60787 0.17813 0.60833 C 0.16927 0.60926 0.16042 0.60972 0.15157 0.61041 C 0.11042 0.60902 0.06927 0.6081 0.02813 0.60625 C 0.00573 0.60532 0.0125 0.60509 -0.00625 0.6 C -0.0125 0.59838 -0.025 0.59375 -0.025 0.59375 C -0.04045 0.55231 -0.0151 0.49236 -0.00468 0.45416 C 0.01216 0.39236 -0.00451 0.47037 0.00782 0.41458 C 0.0132 0.39051 0.01702 0.36458 0.025 0.34166 C 0.03611 0.30995 0.02813 0.33449 0.04375 0.3081 C 0.06372 0.27477 0.04844 0.28958 0.07344 0.25625 C 0.09011 0.23402 0.10955 0.21921 0.13125 0.20833 C 0.13646 0.20902 0.14236 0.20671 0.14688 0.21041 C 0.15139 0.21412 0.15452 0.24629 0.15469 0.24791 C 0.15417 0.28264 0.15938 0.31828 0.15313 0.35208 C 0.15174 0.35972 0.1415 0.35023 0.13594 0.34791 C 0.12726 0.34421 0.11337 0.33009 0.10782 0.32083 C 0.10243 0.31157 0.09375 0.29166 0.09375 0.29166 C 0.09167 0.27152 0.08837 0.25162 0.09219 0.23125 C 0.09358 0.22361 0.0974 0.21736 0.1 0.21041 C 0.11476 0.17106 0.14097 0.15046 0.16719 0.12708 C 0.17674 0.11852 0.18472 0.10416 0.19532 0.09791 C 0.2007 0.09467 0.20677 0.09398 0.2125 0.09166 C 0.23924 0.08078 0.26632 0.07685 0.29375 0.07083 C 0.30521 0.07152 0.31667 0.07129 0.32813 0.07291 C 0.33577 0.07407 0.34288 0.08217 0.35 0.08541 C 0.35625 0.08472 0.36268 0.08541 0.36875 0.08333 C 0.37205 0.08217 0.37552 0.07176 0.37657 0.06875 C 0.37952 0.05879 0.38247 0.04791 0.38438 0.0375 C 0.38334 0.03264 0.3849 0.02384 0.38125 0.02291 C 0.34722 0.01389 0.34688 0.02453 0.32344 0.02916 C 0.31407 0.03102 0.29532 0.03333 0.29532 0.03333 C 0.28959 0.03541 0.28351 0.03634 0.27813 0.03958 C 0.26597 0.04699 0.25573 0.05902 0.24375 0.06643 C 0.22101 0.08102 0.23507 0.06805 0.21407 0.08541 C 0.20052 0.09652 0.19063 0.10902 0.175 0.1125 C 0.17344 0.11458 0.17205 0.11689 0.17032 0.11875 C 0.16788 0.12106 0.1625 0.125 0.1625 0.125 L -0.00781 -0.02917 " pathEditMode="fixed" ptsTypes="ffffffffffffffffffffffffffffffffffffffffffffffffffffffffffffAA">
                                      <p:cBhvr>
                                        <p:cTn id="11" dur="10000" fill="hold"/>
                                        <p:tgtEl>
                                          <p:spTgt spid="92163"/>
                                        </p:tgtEl>
                                        <p:attrNameLst>
                                          <p:attrName>ppt_x</p:attrName>
                                          <p:attrName>ppt_y</p:attrName>
                                        </p:attrNameLst>
                                      </p:cBhvr>
                                    </p:animMotion>
                                  </p:childTnLst>
                                </p:cTn>
                              </p:par>
                              <p:par>
                                <p:cTn id="12" presetID="0" presetClass="path" presetSubtype="0" repeatCount="indefinite" fill="hold" nodeType="withEffect">
                                  <p:stCondLst>
                                    <p:cond delay="0"/>
                                  </p:stCondLst>
                                  <p:childTnLst>
                                    <p:animMotion origin="layout" path="M -2.77778E-6 -3.33333E-6 C 0.00365 -0.01458 0.01962 -0.01644 0.02969 -0.01875 C 0.05451 -0.0169 0.06181 -0.02593 0.06563 0.00417 C 0.06406 0.02361 0.06267 0.04306 0.06094 0.0625 C 0.06007 0.07222 0.05972 0.08218 0.05781 0.09167 C 0.05712 0.09491 0.05451 0.09699 0.05313 0.1 C 0.04983 0.10718 0.04861 0.11505 0.04375 0.12083 C 0.02344 0.14537 -0.01128 0.15255 -0.03594 0.1625 C -0.05573 0.17037 -0.07691 0.17315 -0.09687 0.18125 C -0.1059 0.18495 -0.10469 0.18519 -0.1125 0.1875 C -0.11771 0.18889 -0.12812 0.19167 -0.12812 0.19167 C -0.14358 0.1794 -0.15729 0.17222 -0.175 0.16875 C -0.18958 0.16944 -0.20417 0.16898 -0.21875 0.17083 C -0.22361 0.17153 -0.23038 0.17847 -0.23437 0.18125 C -0.24844 0.19074 -0.26424 0.19907 -0.27969 0.20208 C -0.29583 0.21273 -0.27222 0.19769 -0.30312 0.2125 C -0.30903 0.21528 -0.30712 0.21829 -0.3125 0.22292 C -0.31649 0.22616 -0.32066 0.2294 -0.325 0.23125 C -0.32812 0.23264 -0.33437 0.23542 -0.33437 0.23542 C -0.34774 0.23194 -0.34375 0.22801 -0.34375 0.20833 L -0.78125 0.40833 C -0.78941 0.46319 -0.78507 0.42963 -0.78125 0.55833 C -0.78056 0.58171 -0.77587 0.58773 -0.76094 0.59167 C -0.70868 0.58403 -0.73264 0.58935 -0.68906 0.57708 C -0.66493 0.57037 -0.66562 0.56435 -0.64844 0.55625 C -0.63698 0.55069 -0.62604 0.54329 -0.61406 0.53958 C -0.60885 0.53796 -0.59844 0.53542 -0.59844 0.53542 C -0.58663 0.52477 -0.57326 0.53009 -0.55937 0.53125 C -0.55451 0.54213 -0.55174 0.55278 -0.54844 0.56458 C -0.5474 0.56806 -0.54653 0.57153 -0.54531 0.575 C -0.54444 0.57778 -0.54219 0.58333 -0.54219 0.58333 C -0.54167 0.59653 -0.54201 0.60972 -0.54062 0.62292 C -0.53559 0.67037 -0.52882 0.7294 -0.5125 0.77292 C -0.50469 0.79375 -0.49531 0.80856 -0.47812 0.8125 C -0.43316 0.80903 -0.3875 0.80741 -0.34375 0.79167 C -0.33733 0.78935 -0.33125 0.78588 -0.325 0.78333 C -0.31354 0.77894 -0.29062 0.77083 -0.29062 0.77083 C -0.27812 0.76042 -0.2651 0.75301 -0.25156 0.74583 C -0.24583 0.73819 -0.23559 0.72986 -0.22812 0.725 C -0.21215 0.69306 -0.22187 0.71528 -0.22969 0.625 C -0.23038 0.61667 -0.23333 0.60833 -0.2375 0.60208 C -0.23976 0.59884 -0.24531 0.59375 -0.24531 0.59375 C -0.23819 0.56065 -0.21441 0.5412 -0.19375 0.52292 C -0.18941 0.51898 -0.18611 0.51319 -0.18125 0.51042 C -0.17431 0.50648 -0.15035 0.50046 -0.14062 0.49792 C -0.09948 0.49861 -0.05833 0.5 -0.01719 0.5 C -0.00677 0.5 0.00399 0.50185 0.01406 0.49792 C 0.01667 0.49699 0.01528 0.49097 0.01563 0.4875 C 0.01771 0.46898 0.0158 0.47431 0.02031 0.45833 C 0.02778 0.43218 0.04219 0.41157 0.05469 0.38958 C 0.06632 0.32778 0.03385 0.26551 0.01094 0.21458 C 0.0092 0.20278 0.00938 0.20764 0.00938 0.2 L 0.02656 0.03333 " pathEditMode="fixed" ptsTypes="fffffffffffffffffffAfffffffffffffffffffffffffffffffAA">
                                      <p:cBhvr>
                                        <p:cTn id="13" dur="10000" fill="hold"/>
                                        <p:tgtEl>
                                          <p:spTgt spid="92166"/>
                                        </p:tgtEl>
                                        <p:attrNameLst>
                                          <p:attrName>ppt_x</p:attrName>
                                          <p:attrName>ppt_y</p:attrName>
                                        </p:attrNameLst>
                                      </p:cBhvr>
                                    </p:animMotion>
                                  </p:childTnLst>
                                </p:cTn>
                              </p:par>
                              <p:par>
                                <p:cTn id="14" presetID="0" presetClass="path" presetSubtype="0" repeatCount="indefinite" fill="hold" nodeType="withEffect">
                                  <p:stCondLst>
                                    <p:cond delay="0"/>
                                  </p:stCondLst>
                                  <p:childTnLst>
                                    <p:animMotion origin="layout" path="M 2.77778E-6 2.22222E-6 C 0.00208 -0.03195 0.0026 -0.06412 0.00625 -0.09584 C 0.01857 -0.20232 0.04826 -0.30185 0.06562 -0.40625 C 0.0651 -0.42639 0.06302 -0.44653 0.06406 -0.46667 C 0.06423 -0.46875 0.06718 -0.46829 0.06875 -0.46875 C 0.07291 -0.46968 0.08125 -0.47084 0.08125 -0.4706 C 0.08455 -0.48426 0.08975 -0.49537 0.09375 -0.50834 C 0.10781 -0.55417 0.11458 -0.60371 0.12187 -0.65209 C 0.12378 -0.6838 0.12743 -0.71597 0.12343 -0.74792 C 0.12135 -0.76435 0.11979 -0.76343 0.1125 -0.76667 C 0.09271 -0.79306 0.05833 -0.7757 0.03437 -0.775 C 0.00937 -0.77431 -0.01563 -0.77361 -0.04063 -0.77292 C -0.06389 -0.75741 -0.08108 -0.74028 -0.10313 -0.72084 C -0.10677 -0.71759 -0.11702 -0.70903 -0.12032 -0.70417 C -0.12275 -0.70047 -0.12657 -0.69167 -0.12657 -0.69144 C -0.12847 -0.68172 -0.13091 -0.67176 -0.13438 -0.6625 L -0.42188 -0.82917 C -0.42188 -0.82917 2.77778E-6 2.22222E-6 2.77778E-6 2.22222E-6 Z " pathEditMode="fixed" rAng="0" ptsTypes="fffffffffffffffAff">
                                      <p:cBhvr>
                                        <p:cTn id="15" dur="10000" fill="hold"/>
                                        <p:tgtEl>
                                          <p:spTgt spid="92167"/>
                                        </p:tgtEl>
                                        <p:attrNameLst>
                                          <p:attrName>ppt_x</p:attrName>
                                          <p:attrName>ppt_y</p:attrName>
                                        </p:attrNameLst>
                                      </p:cBhvr>
                                      <p:rCtr x="-147" y="-415"/>
                                    </p:animMotion>
                                  </p:childTnLst>
                                </p:cTn>
                              </p:par>
                              <p:par>
                                <p:cTn id="16" presetID="0" presetClass="path" presetSubtype="0" repeatCount="indefinite" fill="hold" nodeType="withEffect">
                                  <p:stCondLst>
                                    <p:cond delay="0"/>
                                  </p:stCondLst>
                                  <p:childTnLst>
                                    <p:animMotion origin="layout" path="M 0.08837 0.0375 C -0.03091 -0.04583 -0.14931 -0.13148 -0.26945 -0.2125 C -0.28143 -0.2206 -0.29393 -0.19815 -0.30695 -0.19375 C -0.32795 -0.18681 -0.34827 -0.17801 -0.36945 -0.17292 C -0.41077 -0.17546 -0.41042 -0.16481 -0.40556 -0.22083 C -0.40486 -0.22593 -0.4033 -0.23056 -0.40226 -0.23542 C -0.40018 -0.27708 -0.39132 -0.30579 -0.3757 -0.34167 C -0.37327 -0.34699 -0.3724 -0.35347 -0.36945 -0.35833 C -0.36129 -0.37199 -0.34827 -0.38241 -0.33976 -0.39583 C -0.33177 -0.40833 -0.32709 -0.42454 -0.31788 -0.43542 C -0.3007 -0.45556 -0.29219 -0.46458 -0.27413 -0.49167 C -0.254 -0.52176 -0.2599 -0.52315 -0.24288 -0.53958 C -0.23004 -0.55208 -0.21372 -0.55394 -0.19913 -0.56042 C -0.16597 -0.5588 -0.15764 -0.55764 -0.13038 -0.56667 C -0.1257 -0.56528 -0.12084 -0.56481 -0.11632 -0.5625 C -0.10903 -0.5588 -0.10643 -0.5463 -0.1007 -0.53958 C -0.07726 -0.51181 -0.05834 -0.48704 -0.0507 -0.44583 C -0.05174 -0.43542 -0.05104 -0.42431 -0.05382 -0.41458 C -0.06597 -0.37292 -0.07865 -0.36806 -0.1007 -0.33333 C -0.12986 -0.28727 -0.1665 -0.25 -0.19913 -0.20833 C -0.21893 -0.18333 -0.22743 -0.16505 -0.24288 -0.13542 C -0.24618 -0.12894 -0.25018 -0.12292 -0.25382 -0.11667 C -0.25591 -0.11319 -0.26007 -0.10625 -0.26007 -0.10602 C -0.26059 -0.10278 -0.26077 -0.09931 -0.26163 -0.09583 C -0.26233 -0.09282 -0.26407 -0.09051 -0.26476 -0.0875 C -0.26563 -0.08356 -0.26563 -0.07917 -0.26632 -0.075 C -0.26667 -0.07292 -0.26736 -0.07083 -0.26788 -0.06875 C -0.26736 -0.06528 -0.26771 -0.06134 -0.26632 -0.05833 C -0.26181 -0.04861 -0.24827 -0.04931 -0.24132 -0.04792 C -0.22101 -0.04977 -0.2007 -0.05 -0.18038 -0.05208 C -0.17518 -0.05255 -0.17552 -0.05556 -0.17101 -0.05833 C -0.16806 -0.06019 -0.16476 -0.06111 -0.16163 -0.0625 C -0.15573 -0.06505 -0.15122 -0.07477 -0.14601 -0.07917 C -0.13733 -0.08657 -0.12795 -0.09236 -0.11945 -0.1 C -0.11163 -0.12616 -0.10347 -0.14051 -0.09288 -0.16875 C -0.06163 -0.25231 -0.08351 -0.19699 -0.03507 -0.30625 C -0.0092 -0.36481 0.01892 -0.41968 0.05243 -0.47083 C 0.06076 -0.48356 0.06753 -0.48542 0.07743 -0.49583 C 0.09062 -0.50972 0.10347 -0.52986 0.11805 -0.54167 C 0.12274 -0.55116 0.13038 -0.55301 0.13837 -0.55833 C 0.14687 -0.56412 0.15555 -0.56829 0.16493 -0.57083 C 0.17725 -0.56806 0.17604 -0.57106 0.17118 -0.55833 C 0.18958 -0.55417 0.18958 -0.54282 0.20399 -0.53125 C 0.23732 -0.46713 0.25295 -0.38981 0.25868 -0.3125 C 0.25764 -0.29097 0.25729 -0.26944 0.25555 -0.24792 C 0.25416 -0.23171 0.24097 -0.22199 0.2368 -0.20833 C 0.23264 -0.19468 0.23541 -0.20093 0.22899 -0.18958 C 0.22621 -0.17824 0.22291 -0.17199 0.21805 -0.1625 C 0.22482 -0.15116 0.22552 -0.14491 0.22899 -0.13125 C 0.2335 -0.08287 0.24149 -0.02708 0.22899 0.01875 C 0.21788 0.05949 0.18923 0.09282 0.15712 0.1 C 0.13333 0.09745 0.14045 0.09745 0.12274 0.08958 C 0.11962 0.08333 0.11649 0.07708 0.11337 0.07083 C 0.11198 0.06806 0.10468 0.06296 0.10243 0.06042 C 0.09843 0.05602 0.08993 0.04352 0.08837 0.0375 Z " pathEditMode="fixed" rAng="0" ptsTypes="fffffffffffffffffffffffffffffffffffffffffffffffffffffff">
                                      <p:cBhvr>
                                        <p:cTn id="17" dur="10000" fill="hold"/>
                                        <p:tgtEl>
                                          <p:spTgt spid="92168"/>
                                        </p:tgtEl>
                                        <p:attrNameLst>
                                          <p:attrName>ppt_x</p:attrName>
                                          <p:attrName>ppt_y</p:attrName>
                                        </p:attrNameLst>
                                      </p:cBhvr>
                                      <p:rCtr x="-164" y="-273"/>
                                    </p:animMotion>
                                  </p:childTnLst>
                                </p:cTn>
                              </p:par>
                              <p:par>
                                <p:cTn id="18" presetID="0" presetClass="path" presetSubtype="0" repeatCount="indefinite" fill="hold" nodeType="withEffect">
                                  <p:stCondLst>
                                    <p:cond delay="0"/>
                                  </p:stCondLst>
                                  <p:childTnLst>
                                    <p:animMotion origin="layout" path="M -0.025 0.2 C -0.02292 0.16805 -0.0224 0.13588 -0.01875 0.10416 C -0.00643 -0.00232 0.02326 -0.10185 0.04062 -0.20625 C 0.0401 -0.22639 0.03802 -0.24653 0.03906 -0.26667 C 0.03923 -0.26875 0.04218 -0.26829 0.04375 -0.26875 C 0.04791 -0.26968 0.05625 -0.27084 0.05625 -0.2706 C 0.05955 -0.28426 0.06475 -0.29537 0.06875 -0.30834 C 0.08281 -0.35417 0.08958 -0.40371 0.09687 -0.45209 C 0.09878 -0.4838 0.10243 -0.51597 0.09843 -0.54792 C 0.09635 -0.56435 0.09479 -0.56343 0.0875 -0.56667 C 0.06771 -0.59306 0.03333 -0.5757 0.00937 -0.575 C -0.01563 -0.57431 -0.04063 -0.57361 -0.06563 -0.57292 C -0.08889 -0.55741 -0.10608 -0.54028 -0.12813 -0.52084 C -0.13177 -0.51759 -0.14202 -0.50903 -0.14532 -0.50417 C -0.14775 -0.50047 -0.15157 -0.49167 -0.15157 -0.49144 C -0.15347 -0.48172 -0.15591 -0.47176 -0.15938 -0.4625 L -0.44688 -0.62917 C -0.44688 -0.62917 -0.025 0.2 -0.025 0.2 Z " pathEditMode="fixed" rAng="0" ptsTypes="fffffffffffffffAff">
                                      <p:cBhvr>
                                        <p:cTn id="19" dur="10000" fill="hold"/>
                                        <p:tgtEl>
                                          <p:spTgt spid="92169"/>
                                        </p:tgtEl>
                                        <p:attrNameLst>
                                          <p:attrName>ppt_x</p:attrName>
                                          <p:attrName>ppt_y</p:attrName>
                                        </p:attrNameLst>
                                      </p:cBhvr>
                                      <p:rCtr x="-147" y="-415"/>
                                    </p:animMotion>
                                  </p:childTnLst>
                                </p:cTn>
                              </p:par>
                              <p:par>
                                <p:cTn id="20" presetID="0" presetClass="path" presetSubtype="0" repeatCount="indefinite" fill="hold" nodeType="withEffect">
                                  <p:stCondLst>
                                    <p:cond delay="0"/>
                                  </p:stCondLst>
                                  <p:childTnLst>
                                    <p:animMotion origin="layout" path="M 6.38889E-6 -8.67362E-19 C 0.0099 0.00324 0.01442 0.01551 0.02032 0.02708 C 0.03004 0.04676 0.03421 0.06898 0.0389 0.09167 C 0.03785 0.15162 0.04601 0.18032 0.0172 0.21875 C 0.01216 0.22546 0.00886 0.23009 0.00157 0.23333 C -0.19166 0.23079 -0.14287 0.29907 -0.15312 0.21042 C -0.15329 0.20833 -0.15416 0.20625 -0.15468 0.20417 C -0.15919 0.16134 -0.1611 0.11782 -0.16562 0.075 C -0.16649 0.06736 -0.16787 0.05972 -0.16874 0.05208 C -0.16996 0.04097 -0.17187 0.01875 -0.17187 0.01875 C -0.17135 0.00139 -0.17117 -0.01597 -0.1703 -0.03333 C -0.16996 -0.03843 -0.17048 -0.04537 -0.16735 -0.04792 C -0.12673 -0.0787 -0.0809 -0.07963 -0.03593 -0.08333 C -0.02655 -0.09583 -0.02846 -0.09167 -0.02343 -0.10208 C -0.01978 -0.10972 -0.01735 -0.11852 -0.01268 -0.125 C -0.00676 -0.13264 -0.00155 -0.14097 0.00313 -0.15 C 0.00869 -0.16065 0.01338 -0.17176 0.02171 -0.17917 C 0.02397 -0.17778 0.0264 -0.17708 0.02813 -0.175 C 0.0323 -0.17037 0.03143 -0.16481 0.03282 -0.15833 C 0.0356 -0.14491 0.03872 -0.13264 0.04063 -0.11875 C 0.0389 -0.10972 0.03907 -0.09977 0.03595 -0.09167 C 0.03317 -0.08472 0.02761 -0.08056 0.02345 -0.075 C 0.01251 -0.06065 0.00088 -0.04815 -0.01093 -0.03542 C -0.01336 -0.0331 -0.01631 -0.0331 -0.01874 -0.03125 C -0.02169 -0.02894 -0.02412 -0.02593 -0.02655 -0.02292 C -0.0618 0.02014 -0.00954 -0.03866 -0.05312 0.00417 C -0.05815 0.00903 -0.06267 0.01505 -0.06718 0.02083 C -0.07152 0.02616 -0.07499 0.03264 -0.07968 0.0375 C -0.08402 0.0419 -0.08923 0.04421 -0.09374 0.04792 C -0.12152 0.07106 -0.15242 0.08727 -0.18437 0.09792 C -0.20381 0.1044 -0.22551 0.10463 -0.2453 0.10833 C -0.25312 0.10764 -0.2611 0.10764 -0.26892 0.10625 C -0.27204 0.10556 -0.27517 0.10417 -0.27829 0.10208 C -0.28107 0.1 -0.2861 0.09375 -0.2861 0.09375 C -0.3559 0.03819 -0.4361 0.00116 -0.4953 -0.07292 C -0.49808 -0.07639 -0.4927 -0.16505 -0.48593 -0.19167 C -0.46996 -0.25394 -0.45086 -0.31898 -0.41093 -0.36042 C -0.40885 -0.3625 -0.4059 -0.36157 -0.40312 -0.3625 C -0.40155 -0.36296 -0.39999 -0.36435 -0.3986 -0.36458 C -0.38176 -0.36574 -0.3651 -0.36597 -0.34843 -0.36667 C -0.33072 -0.39815 -0.30555 -0.41829 -0.27968 -0.43542 C -0.27117 -0.4412 -0.26527 -0.4456 -0.25624 -0.44792 C -0.23749 -0.46667 -0.19062 -0.46319 -0.17343 -0.46458 C -0.17447 -0.47083 -0.17447 -0.47755 -0.17655 -0.48333 C -0.18055 -0.49491 -0.19218 -0.49653 -0.19999 -0.5 C -0.27829 -0.60417 -0.40989 -0.58102 -0.50624 -0.58333 C -0.5243 -0.59028 -0.54305 -0.58588 -0.56093 -0.59375 C -0.5684 -0.59699 -0.57326 -0.60278 -0.57985 -0.60833 C -0.5809 -0.61343 -0.58419 -0.61759 -0.58454 -0.62292 C -0.58489 -0.6287 -0.58333 -0.63935 -0.58124 -0.64583 C -0.58055 -0.64861 -0.57812 -0.65116 -0.57812 -0.65417 C -0.57812 -0.65579 -0.58037 -0.65556 -0.58124 -0.65625 L -0.8828 -0.09792 C -0.63437 0.26944 -0.74548 0.25579 -0.55312 0.27083 C -0.51978 0.26944 -0.48662 0.26944 -0.45312 0.26667 C -0.4427 0.26574 -0.42864 0.25833 -0.41718 0.25833 L 0.00938 0.01875 L -0.01874 -0.07083 " pathEditMode="fixed" ptsTypes="fffffffffffffffffffffffffffffffffffffffffffffffffffAfffAAA">
                                      <p:cBhvr>
                                        <p:cTn id="21" dur="10000" fill="hold"/>
                                        <p:tgtEl>
                                          <p:spTgt spid="9216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152400" y="304800"/>
            <a:ext cx="8610600" cy="6324600"/>
          </a:xfrm>
        </p:spPr>
        <p:txBody>
          <a:bodyPr/>
          <a:lstStyle/>
          <a:p>
            <a:pPr algn="ctr" eaLnBrk="1" hangingPunct="1">
              <a:spcBef>
                <a:spcPct val="0"/>
              </a:spcBef>
              <a:buFontTx/>
              <a:buNone/>
            </a:pPr>
            <a:endParaRPr lang="en-US" altLang="en-US" b="1" smtClean="0"/>
          </a:p>
          <a:p>
            <a:pPr eaLnBrk="1" hangingPunct="1">
              <a:buFontTx/>
              <a:buNone/>
            </a:pPr>
            <a:endParaRPr lang="en-US" altLang="en-US" smtClean="0"/>
          </a:p>
        </p:txBody>
      </p:sp>
      <p:sp>
        <p:nvSpPr>
          <p:cNvPr id="57348" name="Rectangle 4"/>
          <p:cNvSpPr>
            <a:spLocks noChangeArrowheads="1"/>
          </p:cNvSpPr>
          <p:nvPr/>
        </p:nvSpPr>
        <p:spPr bwMode="auto">
          <a:xfrm>
            <a:off x="304800" y="457200"/>
            <a:ext cx="2514600" cy="1143000"/>
          </a:xfrm>
          <a:prstGeom prst="rect">
            <a:avLst/>
          </a:prstGeom>
          <a:solidFill>
            <a:srgbClr val="00CCFF">
              <a:alpha val="47058"/>
            </a:srgbClr>
          </a:solidFill>
          <a:ln w="9525" algn="ctr">
            <a:solidFill>
              <a:schemeClr val="tx1"/>
            </a:solidFill>
            <a:miter lim="800000"/>
            <a:headEnd/>
            <a:tailEnd/>
          </a:ln>
        </p:spPr>
        <p:txBody>
          <a:bodyPr wrap="none" anchor="ctr"/>
          <a:lstStyle/>
          <a:p>
            <a:pPr algn="ctr" eaLnBrk="1" hangingPunct="1"/>
            <a:r>
              <a:rPr lang="en-US" altLang="en-US" sz="2800" b="1">
                <a:latin typeface="Freestyle Script" pitchFamily="66" charset="0"/>
              </a:rPr>
              <a:t>Dengue viruses replicate </a:t>
            </a:r>
          </a:p>
          <a:p>
            <a:pPr algn="ctr" eaLnBrk="1" hangingPunct="1"/>
            <a:r>
              <a:rPr lang="en-US" altLang="en-US" sz="2800" b="1">
                <a:latin typeface="Freestyle Script" pitchFamily="66" charset="0"/>
              </a:rPr>
              <a:t>phagocytic cells</a:t>
            </a:r>
          </a:p>
        </p:txBody>
      </p:sp>
      <p:sp>
        <p:nvSpPr>
          <p:cNvPr id="57349" name="Rectangle 5"/>
          <p:cNvSpPr>
            <a:spLocks noChangeArrowheads="1"/>
          </p:cNvSpPr>
          <p:nvPr/>
        </p:nvSpPr>
        <p:spPr bwMode="auto">
          <a:xfrm>
            <a:off x="3886200" y="609600"/>
            <a:ext cx="3505200" cy="914400"/>
          </a:xfrm>
          <a:prstGeom prst="rect">
            <a:avLst/>
          </a:prstGeom>
          <a:solidFill>
            <a:srgbClr val="00FFFF">
              <a:alpha val="45882"/>
            </a:srgbClr>
          </a:solidFill>
          <a:ln w="9525" algn="ctr">
            <a:solidFill>
              <a:schemeClr val="tx1"/>
            </a:solidFill>
            <a:miter lim="800000"/>
            <a:headEnd/>
            <a:tailEnd/>
          </a:ln>
        </p:spPr>
        <p:txBody>
          <a:bodyPr wrap="none" anchor="ctr"/>
          <a:lstStyle/>
          <a:p>
            <a:pPr algn="ctr" eaLnBrk="1" hangingPunct="1"/>
            <a:r>
              <a:rPr lang="en-US" altLang="en-US" sz="2800" b="1">
                <a:latin typeface="Freestyle Script" pitchFamily="66" charset="0"/>
              </a:rPr>
              <a:t>Dengue antibody enhance </a:t>
            </a:r>
          </a:p>
          <a:p>
            <a:pPr algn="ctr" eaLnBrk="1" hangingPunct="1"/>
            <a:r>
              <a:rPr lang="en-US" altLang="en-US" sz="2800" b="1">
                <a:latin typeface="Freestyle Script" pitchFamily="66" charset="0"/>
              </a:rPr>
              <a:t>dengue virus infection in these cells</a:t>
            </a:r>
          </a:p>
        </p:txBody>
      </p:sp>
      <p:sp>
        <p:nvSpPr>
          <p:cNvPr id="57350" name="Rectangle 6"/>
          <p:cNvSpPr>
            <a:spLocks noChangeArrowheads="1"/>
          </p:cNvSpPr>
          <p:nvPr/>
        </p:nvSpPr>
        <p:spPr bwMode="auto">
          <a:xfrm>
            <a:off x="4419600" y="1981200"/>
            <a:ext cx="4267200" cy="457200"/>
          </a:xfrm>
          <a:prstGeom prst="rect">
            <a:avLst/>
          </a:prstGeom>
          <a:solidFill>
            <a:srgbClr val="00FFFF">
              <a:alpha val="45882"/>
            </a:srgbClr>
          </a:solidFill>
          <a:ln w="9525" algn="ctr">
            <a:solidFill>
              <a:schemeClr val="tx1"/>
            </a:solidFill>
            <a:miter lim="800000"/>
            <a:headEnd/>
            <a:tailEnd/>
          </a:ln>
        </p:spPr>
        <p:txBody>
          <a:bodyPr wrap="none" anchor="ctr"/>
          <a:lstStyle/>
          <a:p>
            <a:pPr algn="ctr" eaLnBrk="1" hangingPunct="1"/>
            <a:r>
              <a:rPr lang="en-US" altLang="en-US" sz="2800" b="1">
                <a:latin typeface="Freestyle Script" pitchFamily="66" charset="0"/>
              </a:rPr>
              <a:t>regulates dengue disease in human beings</a:t>
            </a:r>
          </a:p>
        </p:txBody>
      </p:sp>
      <p:sp>
        <p:nvSpPr>
          <p:cNvPr id="57351" name="Rectangle 7"/>
          <p:cNvSpPr>
            <a:spLocks noChangeArrowheads="1"/>
          </p:cNvSpPr>
          <p:nvPr/>
        </p:nvSpPr>
        <p:spPr bwMode="auto">
          <a:xfrm>
            <a:off x="457200" y="2590800"/>
            <a:ext cx="3429000" cy="457200"/>
          </a:xfrm>
          <a:prstGeom prst="rect">
            <a:avLst/>
          </a:prstGeom>
          <a:solidFill>
            <a:srgbClr val="00FFFF">
              <a:alpha val="45882"/>
            </a:srgbClr>
          </a:solidFill>
          <a:ln w="9525" algn="ctr">
            <a:solidFill>
              <a:schemeClr val="tx1"/>
            </a:solidFill>
            <a:miter lim="800000"/>
            <a:headEnd/>
            <a:tailEnd/>
          </a:ln>
        </p:spPr>
        <p:txBody>
          <a:bodyPr wrap="none" anchor="ctr"/>
          <a:lstStyle/>
          <a:p>
            <a:pPr algn="ctr" eaLnBrk="1" hangingPunct="1"/>
            <a:r>
              <a:rPr lang="en-US" altLang="en-US" sz="2800" b="1">
                <a:latin typeface="Freestyle Script" pitchFamily="66" charset="0"/>
              </a:rPr>
              <a:t>Antigenic epitopes on dengue viruses</a:t>
            </a:r>
          </a:p>
        </p:txBody>
      </p:sp>
      <p:sp>
        <p:nvSpPr>
          <p:cNvPr id="57352" name="Rectangle 8"/>
          <p:cNvSpPr>
            <a:spLocks noChangeArrowheads="1"/>
          </p:cNvSpPr>
          <p:nvPr/>
        </p:nvSpPr>
        <p:spPr bwMode="auto">
          <a:xfrm>
            <a:off x="3200400" y="3962400"/>
            <a:ext cx="2362200" cy="838200"/>
          </a:xfrm>
          <a:prstGeom prst="rect">
            <a:avLst/>
          </a:prstGeom>
          <a:solidFill>
            <a:srgbClr val="00FFFF">
              <a:alpha val="45882"/>
            </a:srgbClr>
          </a:solidFill>
          <a:ln w="9525" algn="ctr">
            <a:solidFill>
              <a:schemeClr val="tx1"/>
            </a:solidFill>
            <a:miter lim="800000"/>
            <a:headEnd/>
            <a:tailEnd/>
          </a:ln>
        </p:spPr>
        <p:txBody>
          <a:bodyPr wrap="none" anchor="ctr"/>
          <a:lstStyle/>
          <a:p>
            <a:pPr algn="ctr" eaLnBrk="1" hangingPunct="1"/>
            <a:r>
              <a:rPr lang="en-US" altLang="en-US" sz="2800" b="1">
                <a:latin typeface="Freestyle Script" pitchFamily="66" charset="0"/>
              </a:rPr>
              <a:t>These epitopes serve </a:t>
            </a:r>
          </a:p>
          <a:p>
            <a:pPr algn="ctr" eaLnBrk="1" hangingPunct="1"/>
            <a:r>
              <a:rPr lang="en-US" altLang="en-US" sz="2800" b="1">
                <a:latin typeface="Freestyle Script" pitchFamily="66" charset="0"/>
              </a:rPr>
              <a:t>to regulate disease</a:t>
            </a:r>
          </a:p>
        </p:txBody>
      </p:sp>
      <p:sp>
        <p:nvSpPr>
          <p:cNvPr id="57353" name="Rectangle 9"/>
          <p:cNvSpPr>
            <a:spLocks noChangeArrowheads="1"/>
          </p:cNvSpPr>
          <p:nvPr/>
        </p:nvSpPr>
        <p:spPr bwMode="auto">
          <a:xfrm>
            <a:off x="2362200" y="5562600"/>
            <a:ext cx="4495800" cy="914400"/>
          </a:xfrm>
          <a:prstGeom prst="rect">
            <a:avLst/>
          </a:prstGeom>
          <a:solidFill>
            <a:srgbClr val="00FFFF">
              <a:alpha val="45882"/>
            </a:srgbClr>
          </a:solidFill>
          <a:ln w="9525" algn="ctr">
            <a:solidFill>
              <a:schemeClr val="tx1"/>
            </a:solidFill>
            <a:miter lim="800000"/>
            <a:headEnd/>
            <a:tailEnd/>
          </a:ln>
        </p:spPr>
        <p:txBody>
          <a:bodyPr wrap="none" anchor="ctr"/>
          <a:lstStyle/>
          <a:p>
            <a:pPr algn="ctr" eaLnBrk="1" hangingPunct="1"/>
            <a:r>
              <a:rPr lang="en-US" altLang="en-US" sz="2800" b="1">
                <a:latin typeface="Freestyle Script" pitchFamily="66" charset="0"/>
              </a:rPr>
              <a:t>Enhancing antibodies </a:t>
            </a:r>
          </a:p>
          <a:p>
            <a:pPr algn="ctr" eaLnBrk="1" hangingPunct="1"/>
            <a:r>
              <a:rPr lang="en-US" altLang="en-US" sz="2800" b="1">
                <a:latin typeface="Freestyle Script" pitchFamily="66" charset="0"/>
              </a:rPr>
              <a:t>alone result in heightened disease response</a:t>
            </a:r>
          </a:p>
        </p:txBody>
      </p:sp>
      <p:sp>
        <p:nvSpPr>
          <p:cNvPr id="57354" name="AutoShape 10"/>
          <p:cNvSpPr>
            <a:spLocks noChangeArrowheads="1"/>
          </p:cNvSpPr>
          <p:nvPr/>
        </p:nvSpPr>
        <p:spPr bwMode="auto">
          <a:xfrm>
            <a:off x="2895600" y="990600"/>
            <a:ext cx="838200" cy="76200"/>
          </a:xfrm>
          <a:prstGeom prst="rightArrow">
            <a:avLst>
              <a:gd name="adj1" fmla="val 50000"/>
              <a:gd name="adj2" fmla="val 275000"/>
            </a:avLst>
          </a:prstGeom>
          <a:solidFill>
            <a:schemeClr val="tx1"/>
          </a:solidFill>
          <a:ln w="9525" algn="ctr">
            <a:solidFill>
              <a:schemeClr val="tx1"/>
            </a:solidFill>
            <a:miter lim="800000"/>
            <a:headEnd/>
            <a:tailEnd/>
          </a:ln>
        </p:spPr>
        <p:txBody>
          <a:bodyPr wrap="none" anchor="ctr"/>
          <a:lstStyle/>
          <a:p>
            <a:pPr eaLnBrk="1" hangingPunct="1"/>
            <a:endParaRPr lang="en-IN" altLang="en-US"/>
          </a:p>
        </p:txBody>
      </p:sp>
      <p:sp>
        <p:nvSpPr>
          <p:cNvPr id="57355" name="AutoShape 11"/>
          <p:cNvSpPr>
            <a:spLocks noChangeArrowheads="1"/>
          </p:cNvSpPr>
          <p:nvPr/>
        </p:nvSpPr>
        <p:spPr bwMode="auto">
          <a:xfrm rot="5400000">
            <a:off x="4152900" y="5143500"/>
            <a:ext cx="609600" cy="76200"/>
          </a:xfrm>
          <a:prstGeom prst="rightArrow">
            <a:avLst>
              <a:gd name="adj1" fmla="val 50000"/>
              <a:gd name="adj2" fmla="val 200000"/>
            </a:avLst>
          </a:prstGeom>
          <a:solidFill>
            <a:schemeClr val="tx1"/>
          </a:solidFill>
          <a:ln w="6350" algn="ctr">
            <a:solidFill>
              <a:schemeClr val="tx1"/>
            </a:solidFill>
            <a:miter lim="800000"/>
            <a:headEnd/>
            <a:tailEnd/>
          </a:ln>
        </p:spPr>
        <p:txBody>
          <a:bodyPr wrap="none" anchor="ctr"/>
          <a:lstStyle/>
          <a:p>
            <a:pPr eaLnBrk="1" hangingPunct="1"/>
            <a:endParaRPr lang="en-IN" altLang="en-US"/>
          </a:p>
        </p:txBody>
      </p:sp>
      <p:cxnSp>
        <p:nvCxnSpPr>
          <p:cNvPr id="57358" name="AutoShape 14"/>
          <p:cNvCxnSpPr>
            <a:cxnSpLocks noChangeShapeType="1"/>
            <a:stCxn id="57351" idx="3"/>
            <a:endCxn id="57352" idx="0"/>
          </p:cNvCxnSpPr>
          <p:nvPr/>
        </p:nvCxnSpPr>
        <p:spPr bwMode="auto">
          <a:xfrm>
            <a:off x="3886200" y="2819400"/>
            <a:ext cx="495300" cy="1143000"/>
          </a:xfrm>
          <a:prstGeom prst="bentConnector2">
            <a:avLst/>
          </a:prstGeom>
          <a:noFill/>
          <a:ln w="31750">
            <a:solidFill>
              <a:schemeClr val="tx1"/>
            </a:solidFill>
            <a:miter lim="800000"/>
            <a:headEnd/>
            <a:tailEnd type="triangle" w="med" len="med"/>
          </a:ln>
        </p:spPr>
      </p:cxnSp>
      <p:cxnSp>
        <p:nvCxnSpPr>
          <p:cNvPr id="57361" name="AutoShape 17"/>
          <p:cNvCxnSpPr>
            <a:cxnSpLocks noChangeShapeType="1"/>
            <a:stCxn id="57350" idx="1"/>
            <a:endCxn id="57351" idx="0"/>
          </p:cNvCxnSpPr>
          <p:nvPr/>
        </p:nvCxnSpPr>
        <p:spPr bwMode="auto">
          <a:xfrm rot="10800000" flipV="1">
            <a:off x="2171700" y="2209800"/>
            <a:ext cx="2247900" cy="381000"/>
          </a:xfrm>
          <a:prstGeom prst="bentConnector2">
            <a:avLst/>
          </a:prstGeom>
          <a:noFill/>
          <a:ln w="38100">
            <a:solidFill>
              <a:schemeClr val="tx1"/>
            </a:solidFill>
            <a:miter lim="800000"/>
            <a:headEnd/>
            <a:tailEnd type="triangle" w="med" len="med"/>
          </a:ln>
        </p:spPr>
      </p:cxnSp>
      <p:cxnSp>
        <p:nvCxnSpPr>
          <p:cNvPr id="57362" name="AutoShape 18"/>
          <p:cNvCxnSpPr>
            <a:cxnSpLocks noChangeShapeType="1"/>
            <a:stCxn id="57349" idx="3"/>
            <a:endCxn id="57350" idx="0"/>
          </p:cNvCxnSpPr>
          <p:nvPr/>
        </p:nvCxnSpPr>
        <p:spPr bwMode="auto">
          <a:xfrm flipH="1">
            <a:off x="6553200" y="1066800"/>
            <a:ext cx="838200" cy="914400"/>
          </a:xfrm>
          <a:prstGeom prst="curvedConnector4">
            <a:avLst>
              <a:gd name="adj1" fmla="val -27273"/>
              <a:gd name="adj2" fmla="val 75000"/>
            </a:avLst>
          </a:prstGeom>
          <a:noFill/>
          <a:ln w="38100">
            <a:solidFill>
              <a:schemeClr val="tx1"/>
            </a:solidFill>
            <a:round/>
            <a:headEnd/>
            <a:tailEnd type="triangle" w="med" len="med"/>
          </a:ln>
        </p:spPr>
      </p:cxnSp>
      <p:sp>
        <p:nvSpPr>
          <p:cNvPr id="57364" name="WordArt 20"/>
          <p:cNvSpPr>
            <a:spLocks noChangeArrowheads="1" noChangeShapeType="1" noTextEdit="1"/>
          </p:cNvSpPr>
          <p:nvPr/>
        </p:nvSpPr>
        <p:spPr bwMode="auto">
          <a:xfrm rot="5400000">
            <a:off x="5505450" y="4324350"/>
            <a:ext cx="4038600" cy="571500"/>
          </a:xfrm>
          <a:prstGeom prst="rect">
            <a:avLst/>
          </a:prstGeom>
        </p:spPr>
        <p:txBody>
          <a:bodyPr vert="wordArtVert" wrap="none" fromWordArt="1">
            <a:prstTxWarp prst="textPlain">
              <a:avLst>
                <a:gd name="adj" fmla="val 50000"/>
              </a:avLst>
            </a:prstTxWarp>
          </a:bodyPr>
          <a:lstStyle/>
          <a:p>
            <a:pPr algn="ctr" fontAlgn="auto"/>
            <a:r>
              <a:rPr lang="en-US" sz="3200" kern="10" spc="1600">
                <a:ln w="9525">
                  <a:solidFill>
                    <a:srgbClr val="000000"/>
                  </a:solidFill>
                  <a:round/>
                  <a:headEnd/>
                  <a:tailEnd/>
                </a:ln>
                <a:solidFill>
                  <a:srgbClr val="000000"/>
                </a:solidFill>
                <a:latin typeface="Arial Black"/>
              </a:rPr>
              <a:t>PATHOGENESIS</a:t>
            </a:r>
          </a:p>
        </p:txBody>
      </p:sp>
      <p:pic>
        <p:nvPicPr>
          <p:cNvPr id="13327" name="Picture 21" descr="mosquito_graphic2"/>
          <p:cNvPicPr>
            <a:picLocks noChangeAspect="1" noChangeArrowheads="1" noCrop="1"/>
          </p:cNvPicPr>
          <p:nvPr/>
        </p:nvPicPr>
        <p:blipFill>
          <a:blip r:embed="rId2"/>
          <a:srcRect/>
          <a:stretch>
            <a:fillRect/>
          </a:stretch>
        </p:blipFill>
        <p:spPr bwMode="auto">
          <a:xfrm>
            <a:off x="449263" y="4702175"/>
            <a:ext cx="685800" cy="544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64"/>
                                        </p:tgtEl>
                                        <p:attrNameLst>
                                          <p:attrName>style.visibility</p:attrName>
                                        </p:attrNameLst>
                                      </p:cBhvr>
                                      <p:to>
                                        <p:strVal val="visible"/>
                                      </p:to>
                                    </p:set>
                                    <p:anim calcmode="lin" valueType="num">
                                      <p:cBhvr additive="base">
                                        <p:cTn id="7" dur="500" fill="hold"/>
                                        <p:tgtEl>
                                          <p:spTgt spid="57364"/>
                                        </p:tgtEl>
                                        <p:attrNameLst>
                                          <p:attrName>ppt_x</p:attrName>
                                        </p:attrNameLst>
                                      </p:cBhvr>
                                      <p:tavLst>
                                        <p:tav tm="0">
                                          <p:val>
                                            <p:strVal val="#ppt_x"/>
                                          </p:val>
                                        </p:tav>
                                        <p:tav tm="100000">
                                          <p:val>
                                            <p:strVal val="#ppt_x"/>
                                          </p:val>
                                        </p:tav>
                                      </p:tavLst>
                                    </p:anim>
                                    <p:anim calcmode="lin" valueType="num">
                                      <p:cBhvr additive="base">
                                        <p:cTn id="8" dur="500" fill="hold"/>
                                        <p:tgtEl>
                                          <p:spTgt spid="573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8"/>
                                        </p:tgtEl>
                                        <p:attrNameLst>
                                          <p:attrName>style.visibility</p:attrName>
                                        </p:attrNameLst>
                                      </p:cBhvr>
                                      <p:to>
                                        <p:strVal val="visible"/>
                                      </p:to>
                                    </p:set>
                                    <p:anim calcmode="lin" valueType="num">
                                      <p:cBhvr additive="base">
                                        <p:cTn id="13" dur="500" fill="hold"/>
                                        <p:tgtEl>
                                          <p:spTgt spid="57348"/>
                                        </p:tgtEl>
                                        <p:attrNameLst>
                                          <p:attrName>ppt_x</p:attrName>
                                        </p:attrNameLst>
                                      </p:cBhvr>
                                      <p:tavLst>
                                        <p:tav tm="0">
                                          <p:val>
                                            <p:strVal val="#ppt_x"/>
                                          </p:val>
                                        </p:tav>
                                        <p:tav tm="100000">
                                          <p:val>
                                            <p:strVal val="#ppt_x"/>
                                          </p:val>
                                        </p:tav>
                                      </p:tavLst>
                                    </p:anim>
                                    <p:anim calcmode="lin" valueType="num">
                                      <p:cBhvr additive="base">
                                        <p:cTn id="14" dur="500" fill="hold"/>
                                        <p:tgtEl>
                                          <p:spTgt spid="5734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54"/>
                                        </p:tgtEl>
                                        <p:attrNameLst>
                                          <p:attrName>style.visibility</p:attrName>
                                        </p:attrNameLst>
                                      </p:cBhvr>
                                      <p:to>
                                        <p:strVal val="visible"/>
                                      </p:to>
                                    </p:set>
                                    <p:anim calcmode="lin" valueType="num">
                                      <p:cBhvr additive="base">
                                        <p:cTn id="19" dur="500" fill="hold"/>
                                        <p:tgtEl>
                                          <p:spTgt spid="57354"/>
                                        </p:tgtEl>
                                        <p:attrNameLst>
                                          <p:attrName>ppt_x</p:attrName>
                                        </p:attrNameLst>
                                      </p:cBhvr>
                                      <p:tavLst>
                                        <p:tav tm="0">
                                          <p:val>
                                            <p:strVal val="#ppt_x"/>
                                          </p:val>
                                        </p:tav>
                                        <p:tav tm="100000">
                                          <p:val>
                                            <p:strVal val="#ppt_x"/>
                                          </p:val>
                                        </p:tav>
                                      </p:tavLst>
                                    </p:anim>
                                    <p:anim calcmode="lin" valueType="num">
                                      <p:cBhvr additive="base">
                                        <p:cTn id="20" dur="500" fill="hold"/>
                                        <p:tgtEl>
                                          <p:spTgt spid="5735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9"/>
                                        </p:tgtEl>
                                        <p:attrNameLst>
                                          <p:attrName>style.visibility</p:attrName>
                                        </p:attrNameLst>
                                      </p:cBhvr>
                                      <p:to>
                                        <p:strVal val="visible"/>
                                      </p:to>
                                    </p:set>
                                    <p:anim calcmode="lin" valueType="num">
                                      <p:cBhvr additive="base">
                                        <p:cTn id="25" dur="500" fill="hold"/>
                                        <p:tgtEl>
                                          <p:spTgt spid="57349"/>
                                        </p:tgtEl>
                                        <p:attrNameLst>
                                          <p:attrName>ppt_x</p:attrName>
                                        </p:attrNameLst>
                                      </p:cBhvr>
                                      <p:tavLst>
                                        <p:tav tm="0">
                                          <p:val>
                                            <p:strVal val="#ppt_x"/>
                                          </p:val>
                                        </p:tav>
                                        <p:tav tm="100000">
                                          <p:val>
                                            <p:strVal val="#ppt_x"/>
                                          </p:val>
                                        </p:tav>
                                      </p:tavLst>
                                    </p:anim>
                                    <p:anim calcmode="lin" valueType="num">
                                      <p:cBhvr additive="base">
                                        <p:cTn id="26" dur="500" fill="hold"/>
                                        <p:tgtEl>
                                          <p:spTgt spid="5734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57362"/>
                                        </p:tgtEl>
                                        <p:attrNameLst>
                                          <p:attrName>style.visibility</p:attrName>
                                        </p:attrNameLst>
                                      </p:cBhvr>
                                      <p:to>
                                        <p:strVal val="visible"/>
                                      </p:to>
                                    </p:set>
                                    <p:animEffect transition="in" filter="fade">
                                      <p:cBhvr>
                                        <p:cTn id="31" dur="2000"/>
                                        <p:tgtEl>
                                          <p:spTgt spid="5736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7350"/>
                                        </p:tgtEl>
                                        <p:attrNameLst>
                                          <p:attrName>style.visibility</p:attrName>
                                        </p:attrNameLst>
                                      </p:cBhvr>
                                      <p:to>
                                        <p:strVal val="visible"/>
                                      </p:to>
                                    </p:set>
                                    <p:anim calcmode="lin" valueType="num">
                                      <p:cBhvr additive="base">
                                        <p:cTn id="36" dur="500" fill="hold"/>
                                        <p:tgtEl>
                                          <p:spTgt spid="57350"/>
                                        </p:tgtEl>
                                        <p:attrNameLst>
                                          <p:attrName>ppt_x</p:attrName>
                                        </p:attrNameLst>
                                      </p:cBhvr>
                                      <p:tavLst>
                                        <p:tav tm="0">
                                          <p:val>
                                            <p:strVal val="#ppt_x"/>
                                          </p:val>
                                        </p:tav>
                                        <p:tav tm="100000">
                                          <p:val>
                                            <p:strVal val="#ppt_x"/>
                                          </p:val>
                                        </p:tav>
                                      </p:tavLst>
                                    </p:anim>
                                    <p:anim calcmode="lin" valueType="num">
                                      <p:cBhvr additive="base">
                                        <p:cTn id="37" dur="500" fill="hold"/>
                                        <p:tgtEl>
                                          <p:spTgt spid="57350"/>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57361"/>
                                        </p:tgtEl>
                                        <p:attrNameLst>
                                          <p:attrName>style.visibility</p:attrName>
                                        </p:attrNameLst>
                                      </p:cBhvr>
                                      <p:to>
                                        <p:strVal val="visible"/>
                                      </p:to>
                                    </p:set>
                                    <p:animEffect transition="in" filter="fade">
                                      <p:cBhvr>
                                        <p:cTn id="42" dur="2000"/>
                                        <p:tgtEl>
                                          <p:spTgt spid="573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7351"/>
                                        </p:tgtEl>
                                        <p:attrNameLst>
                                          <p:attrName>style.visibility</p:attrName>
                                        </p:attrNameLst>
                                      </p:cBhvr>
                                      <p:to>
                                        <p:strVal val="visible"/>
                                      </p:to>
                                    </p:set>
                                    <p:anim calcmode="lin" valueType="num">
                                      <p:cBhvr additive="base">
                                        <p:cTn id="47" dur="500" fill="hold"/>
                                        <p:tgtEl>
                                          <p:spTgt spid="57351"/>
                                        </p:tgtEl>
                                        <p:attrNameLst>
                                          <p:attrName>ppt_x</p:attrName>
                                        </p:attrNameLst>
                                      </p:cBhvr>
                                      <p:tavLst>
                                        <p:tav tm="0">
                                          <p:val>
                                            <p:strVal val="#ppt_x"/>
                                          </p:val>
                                        </p:tav>
                                        <p:tav tm="100000">
                                          <p:val>
                                            <p:strVal val="#ppt_x"/>
                                          </p:val>
                                        </p:tav>
                                      </p:tavLst>
                                    </p:anim>
                                    <p:anim calcmode="lin" valueType="num">
                                      <p:cBhvr additive="base">
                                        <p:cTn id="48" dur="500" fill="hold"/>
                                        <p:tgtEl>
                                          <p:spTgt spid="57351"/>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57358"/>
                                        </p:tgtEl>
                                        <p:attrNameLst>
                                          <p:attrName>style.visibility</p:attrName>
                                        </p:attrNameLst>
                                      </p:cBhvr>
                                      <p:to>
                                        <p:strVal val="visible"/>
                                      </p:to>
                                    </p:set>
                                    <p:anim calcmode="lin" valueType="num">
                                      <p:cBhvr additive="base">
                                        <p:cTn id="53" dur="500" fill="hold"/>
                                        <p:tgtEl>
                                          <p:spTgt spid="57358"/>
                                        </p:tgtEl>
                                        <p:attrNameLst>
                                          <p:attrName>ppt_x</p:attrName>
                                        </p:attrNameLst>
                                      </p:cBhvr>
                                      <p:tavLst>
                                        <p:tav tm="0">
                                          <p:val>
                                            <p:strVal val="#ppt_x"/>
                                          </p:val>
                                        </p:tav>
                                        <p:tav tm="100000">
                                          <p:val>
                                            <p:strVal val="#ppt_x"/>
                                          </p:val>
                                        </p:tav>
                                      </p:tavLst>
                                    </p:anim>
                                    <p:anim calcmode="lin" valueType="num">
                                      <p:cBhvr additive="base">
                                        <p:cTn id="54" dur="500" fill="hold"/>
                                        <p:tgtEl>
                                          <p:spTgt spid="57358"/>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57352"/>
                                        </p:tgtEl>
                                        <p:attrNameLst>
                                          <p:attrName>style.visibility</p:attrName>
                                        </p:attrNameLst>
                                      </p:cBhvr>
                                      <p:to>
                                        <p:strVal val="visible"/>
                                      </p:to>
                                    </p:set>
                                    <p:anim calcmode="lin" valueType="num">
                                      <p:cBhvr additive="base">
                                        <p:cTn id="59" dur="500" fill="hold"/>
                                        <p:tgtEl>
                                          <p:spTgt spid="57352"/>
                                        </p:tgtEl>
                                        <p:attrNameLst>
                                          <p:attrName>ppt_x</p:attrName>
                                        </p:attrNameLst>
                                      </p:cBhvr>
                                      <p:tavLst>
                                        <p:tav tm="0">
                                          <p:val>
                                            <p:strVal val="#ppt_x"/>
                                          </p:val>
                                        </p:tav>
                                        <p:tav tm="100000">
                                          <p:val>
                                            <p:strVal val="#ppt_x"/>
                                          </p:val>
                                        </p:tav>
                                      </p:tavLst>
                                    </p:anim>
                                    <p:anim calcmode="lin" valueType="num">
                                      <p:cBhvr additive="base">
                                        <p:cTn id="60" dur="500" fill="hold"/>
                                        <p:tgtEl>
                                          <p:spTgt spid="57352"/>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57355"/>
                                        </p:tgtEl>
                                        <p:attrNameLst>
                                          <p:attrName>style.visibility</p:attrName>
                                        </p:attrNameLst>
                                      </p:cBhvr>
                                      <p:to>
                                        <p:strVal val="visible"/>
                                      </p:to>
                                    </p:set>
                                    <p:animEffect transition="in" filter="fade">
                                      <p:cBhvr>
                                        <p:cTn id="65" dur="2000"/>
                                        <p:tgtEl>
                                          <p:spTgt spid="5735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57353"/>
                                        </p:tgtEl>
                                        <p:attrNameLst>
                                          <p:attrName>style.visibility</p:attrName>
                                        </p:attrNameLst>
                                      </p:cBhvr>
                                      <p:to>
                                        <p:strVal val="visible"/>
                                      </p:to>
                                    </p:set>
                                    <p:anim calcmode="lin" valueType="num">
                                      <p:cBhvr additive="base">
                                        <p:cTn id="70" dur="500" fill="hold"/>
                                        <p:tgtEl>
                                          <p:spTgt spid="57353"/>
                                        </p:tgtEl>
                                        <p:attrNameLst>
                                          <p:attrName>ppt_x</p:attrName>
                                        </p:attrNameLst>
                                      </p:cBhvr>
                                      <p:tavLst>
                                        <p:tav tm="0">
                                          <p:val>
                                            <p:strVal val="#ppt_x"/>
                                          </p:val>
                                        </p:tav>
                                        <p:tav tm="100000">
                                          <p:val>
                                            <p:strVal val="#ppt_x"/>
                                          </p:val>
                                        </p:tav>
                                      </p:tavLst>
                                    </p:anim>
                                    <p:anim calcmode="lin" valueType="num">
                                      <p:cBhvr additive="base">
                                        <p:cTn id="71" dur="500" fill="hold"/>
                                        <p:tgtEl>
                                          <p:spTgt spid="573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animBg="1"/>
      <p:bldP spid="57349" grpId="0" animBg="1"/>
      <p:bldP spid="57350" grpId="0" animBg="1"/>
      <p:bldP spid="57351" grpId="0" animBg="1"/>
      <p:bldP spid="57352" grpId="0" animBg="1"/>
      <p:bldP spid="57353" grpId="0" animBg="1"/>
      <p:bldP spid="57354" grpId="0" animBg="1"/>
      <p:bldP spid="57355" grpId="0" animBg="1"/>
      <p:bldP spid="5736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152400"/>
            <a:ext cx="5410200" cy="533400"/>
          </a:xfrm>
        </p:spPr>
        <p:txBody>
          <a:bodyPr>
            <a:normAutofit fontScale="90000"/>
          </a:bodyPr>
          <a:lstStyle/>
          <a:p>
            <a:pPr eaLnBrk="1" hangingPunct="1"/>
            <a:r>
              <a:rPr lang="en-US" altLang="en-US" sz="4000" b="1" u="sng" smtClean="0">
                <a:solidFill>
                  <a:srgbClr val="FF0000"/>
                </a:solidFill>
                <a:latin typeface="Bad" pitchFamily="2" charset="0"/>
              </a:rPr>
              <a:t>Pathogenesis</a:t>
            </a:r>
          </a:p>
        </p:txBody>
      </p:sp>
      <p:sp>
        <p:nvSpPr>
          <p:cNvPr id="56323" name="Rectangle 3"/>
          <p:cNvSpPr>
            <a:spLocks noGrp="1" noChangeArrowheads="1"/>
          </p:cNvSpPr>
          <p:nvPr>
            <p:ph type="body" idx="1"/>
          </p:nvPr>
        </p:nvSpPr>
        <p:spPr>
          <a:xfrm>
            <a:off x="381000" y="990600"/>
            <a:ext cx="8229600" cy="5334000"/>
          </a:xfrm>
        </p:spPr>
        <p:txBody>
          <a:bodyPr>
            <a:normAutofit lnSpcReduction="10000"/>
          </a:bodyPr>
          <a:lstStyle/>
          <a:p>
            <a:pPr eaLnBrk="1" hangingPunct="1">
              <a:spcBef>
                <a:spcPct val="0"/>
              </a:spcBef>
              <a:buFontTx/>
              <a:buNone/>
            </a:pPr>
            <a:r>
              <a:rPr lang="en-US" altLang="en-US" b="1" smtClean="0">
                <a:latin typeface="Freestyle Script" pitchFamily="66" charset="0"/>
              </a:rPr>
              <a:t>Dengue viruses replicate in cells of mononuclear phagocyte lineage, and subneutralizing concentrations of dengue antibody enhance dengue virus infection in these cells. This antibody-dependent enhancement of infection regulates dengue disease in human beings, although disease severity may also be controlled genetically, possibly by permitting and restricting the growth of virus in monocytes. Monoclonal antibodies show heterogeneous distribution of antigenic epitopes on dengue viruses. These epitopes serve to regulate disease: when antibodies to shared antigens partially neutralize heterotypic virus, infection and disease are dampened; c Further knowledge of the structure of dengue genomes should permit rapid advances in understanding the pathogenetic mechanisms of dengue.</a:t>
            </a:r>
          </a:p>
        </p:txBody>
      </p:sp>
      <p:pic>
        <p:nvPicPr>
          <p:cNvPr id="14340" name="Picture 4" descr="mosquito_graphic2"/>
          <p:cNvPicPr>
            <a:picLocks noChangeAspect="1" noChangeArrowheads="1" noCrop="1"/>
          </p:cNvPicPr>
          <p:nvPr/>
        </p:nvPicPr>
        <p:blipFill>
          <a:blip r:embed="rId2"/>
          <a:srcRect/>
          <a:stretch>
            <a:fillRect/>
          </a:stretch>
        </p:blipFill>
        <p:spPr bwMode="auto">
          <a:xfrm>
            <a:off x="6858000" y="457200"/>
            <a:ext cx="609600" cy="4841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wipe(down)">
                                      <p:cBhvr>
                                        <p:cTn id="7" dur="500"/>
                                        <p:tgtEl>
                                          <p:spTgt spid="56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228600"/>
            <a:ext cx="8534400" cy="655638"/>
          </a:xfrm>
        </p:spPr>
        <p:txBody>
          <a:bodyPr>
            <a:normAutofit fontScale="90000"/>
          </a:bodyPr>
          <a:lstStyle/>
          <a:p>
            <a:pPr eaLnBrk="1" hangingPunct="1"/>
            <a:r>
              <a:rPr lang="en-US" altLang="en-US" sz="4000" smtClean="0">
                <a:latin typeface="Bad" pitchFamily="2" charset="0"/>
              </a:rPr>
              <a:t>Classical Dengue Fever</a:t>
            </a:r>
          </a:p>
        </p:txBody>
      </p:sp>
      <p:sp>
        <p:nvSpPr>
          <p:cNvPr id="58371" name="Rectangle 3"/>
          <p:cNvSpPr>
            <a:spLocks noGrp="1" noChangeArrowheads="1"/>
          </p:cNvSpPr>
          <p:nvPr>
            <p:ph type="body" idx="1"/>
          </p:nvPr>
        </p:nvSpPr>
        <p:spPr>
          <a:xfrm>
            <a:off x="152400" y="1066800"/>
            <a:ext cx="8382000" cy="5486400"/>
          </a:xfrm>
        </p:spPr>
        <p:txBody>
          <a:bodyPr/>
          <a:lstStyle/>
          <a:p>
            <a:pPr eaLnBrk="1" hangingPunct="1">
              <a:buFontTx/>
              <a:buNone/>
            </a:pPr>
            <a:endParaRPr lang="en-US" altLang="en-US" b="1" smtClean="0">
              <a:latin typeface="Freestyle Script" pitchFamily="66" charset="0"/>
            </a:endParaRPr>
          </a:p>
          <a:p>
            <a:pPr eaLnBrk="1" hangingPunct="1">
              <a:buFontTx/>
              <a:buNone/>
            </a:pPr>
            <a:r>
              <a:rPr lang="en-US" altLang="en-US" b="1" smtClean="0">
                <a:latin typeface="Freestyle Script" pitchFamily="66" charset="0"/>
              </a:rPr>
              <a:t>It is a acute viral infection, caused by at least 4 serotypes of dengue virus. Dengue fever can occur epidemically or endemically. </a:t>
            </a:r>
          </a:p>
          <a:p>
            <a:pPr eaLnBrk="1" hangingPunct="1">
              <a:buFontTx/>
              <a:buNone/>
            </a:pPr>
            <a:endParaRPr lang="en-US" altLang="en-US" b="1" smtClean="0">
              <a:latin typeface="Freestyle Script" pitchFamily="66" charset="0"/>
            </a:endParaRPr>
          </a:p>
          <a:p>
            <a:pPr eaLnBrk="1" hangingPunct="1">
              <a:buFontTx/>
              <a:buNone/>
            </a:pPr>
            <a:r>
              <a:rPr lang="en-US" altLang="en-US" b="1" smtClean="0">
                <a:latin typeface="Freestyle Script" pitchFamily="66" charset="0"/>
              </a:rPr>
              <a:t>Epidemics may be explosive &amp; often start during the rainy season when the breeding of the vector mosquitoes is generally abundant. Temperature also plays an important role in the transmission of dengue virus by mosquitoes. Mosquitoes kept at 26</a:t>
            </a:r>
            <a:r>
              <a:rPr lang="en-US" altLang="en-US" b="1" baseline="30000" smtClean="0">
                <a:latin typeface="Freestyle Script" pitchFamily="66" charset="0"/>
              </a:rPr>
              <a:t>o</a:t>
            </a:r>
            <a:r>
              <a:rPr lang="en-US" altLang="en-US" b="1" smtClean="0">
                <a:latin typeface="Freestyle Script" pitchFamily="66" charset="0"/>
              </a:rPr>
              <a:t>C, fail to transmit dengue virus. Hence the low incidence of dengue can be explained in certain seasons.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animEffect transition="in" filter="wipe(down)">
                                      <p:cBhvr>
                                        <p:cTn id="7" dur="500"/>
                                        <p:tgtEl>
                                          <p:spTgt spid="583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8371">
                                            <p:txEl>
                                              <p:pRg st="3" end="3"/>
                                            </p:txEl>
                                          </p:spTgt>
                                        </p:tgtEl>
                                        <p:attrNameLst>
                                          <p:attrName>style.visibility</p:attrName>
                                        </p:attrNameLst>
                                      </p:cBhvr>
                                      <p:to>
                                        <p:strVal val="visible"/>
                                      </p:to>
                                    </p:set>
                                    <p:animEffect transition="in" filter="wipe(down)">
                                      <p:cBhvr>
                                        <p:cTn id="12" dur="500"/>
                                        <p:tgtEl>
                                          <p:spTgt spid="583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0" y="304800"/>
            <a:ext cx="8686800" cy="6324600"/>
          </a:xfrm>
        </p:spPr>
        <p:txBody>
          <a:bodyPr/>
          <a:lstStyle/>
          <a:p>
            <a:pPr eaLnBrk="1" hangingPunct="1">
              <a:buFontTx/>
              <a:buNone/>
            </a:pPr>
            <a:r>
              <a:rPr lang="en-US" altLang="en-US" b="1" smtClean="0">
                <a:latin typeface="Freestyle Script" pitchFamily="66" charset="0"/>
              </a:rPr>
              <a:t>The reservoir of infection is both man &amp; mosquito. The transmission cycle is “Man – Mosquito – Man”.</a:t>
            </a:r>
          </a:p>
          <a:p>
            <a:pPr eaLnBrk="1" hangingPunct="1">
              <a:buFontTx/>
              <a:buNone/>
            </a:pPr>
            <a:endParaRPr lang="en-US" altLang="en-US" b="1" baseline="30000" smtClean="0">
              <a:latin typeface="Freestyle Script" pitchFamily="66" charset="0"/>
            </a:endParaRPr>
          </a:p>
          <a:p>
            <a:pPr eaLnBrk="1" hangingPunct="1">
              <a:buFontTx/>
              <a:buNone/>
            </a:pPr>
            <a:endParaRPr lang="en-US" altLang="en-US" smtClean="0"/>
          </a:p>
        </p:txBody>
      </p:sp>
      <p:pic>
        <p:nvPicPr>
          <p:cNvPr id="62468" name="Picture 4" descr="dlifecycle"/>
          <p:cNvPicPr>
            <a:picLocks noChangeAspect="1" noChangeArrowheads="1"/>
          </p:cNvPicPr>
          <p:nvPr/>
        </p:nvPicPr>
        <p:blipFill>
          <a:blip r:embed="rId2"/>
          <a:srcRect/>
          <a:stretch>
            <a:fillRect/>
          </a:stretch>
        </p:blipFill>
        <p:spPr bwMode="auto">
          <a:xfrm>
            <a:off x="990600" y="1549400"/>
            <a:ext cx="6858000" cy="4775200"/>
          </a:xfrm>
          <a:prstGeom prst="rect">
            <a:avLst/>
          </a:prstGeom>
          <a:noFill/>
          <a:ln w="9525">
            <a:noFill/>
            <a:miter lim="800000"/>
            <a:headEnd/>
            <a:tailEnd/>
          </a:ln>
        </p:spPr>
      </p:pic>
      <p:pic>
        <p:nvPicPr>
          <p:cNvPr id="16388" name="Picture 71" descr="mosquito_graphic2"/>
          <p:cNvPicPr>
            <a:picLocks noChangeAspect="1" noChangeArrowheads="1" noCrop="1"/>
          </p:cNvPicPr>
          <p:nvPr/>
        </p:nvPicPr>
        <p:blipFill>
          <a:blip r:embed="rId3"/>
          <a:srcRect/>
          <a:stretch>
            <a:fillRect/>
          </a:stretch>
        </p:blipFill>
        <p:spPr bwMode="auto">
          <a:xfrm>
            <a:off x="7772400" y="5791200"/>
            <a:ext cx="960438"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wipe(down)">
                                      <p:cBhvr>
                                        <p:cTn id="7" dur="500"/>
                                        <p:tgtEl>
                                          <p:spTgt spid="62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2468"/>
                                        </p:tgtEl>
                                        <p:attrNameLst>
                                          <p:attrName>style.visibility</p:attrName>
                                        </p:attrNameLst>
                                      </p:cBhvr>
                                      <p:to>
                                        <p:strVal val="visible"/>
                                      </p:to>
                                    </p:set>
                                    <p:animEffect transition="in" filter="wipe(down)">
                                      <p:cBhvr>
                                        <p:cTn id="12"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533400" y="304800"/>
            <a:ext cx="8229600" cy="5821363"/>
          </a:xfrm>
        </p:spPr>
        <p:txBody>
          <a:bodyPr/>
          <a:lstStyle/>
          <a:p>
            <a:pPr eaLnBrk="1" hangingPunct="1">
              <a:buFontTx/>
              <a:buNone/>
            </a:pPr>
            <a:endParaRPr lang="en-US" altLang="en-US" b="1" smtClean="0">
              <a:latin typeface="Freestyle Script" pitchFamily="66" charset="0"/>
            </a:endParaRPr>
          </a:p>
          <a:p>
            <a:pPr eaLnBrk="1" hangingPunct="1">
              <a:buFontTx/>
              <a:buNone/>
            </a:pPr>
            <a:endParaRPr lang="en-US" altLang="en-US" b="1" smtClean="0">
              <a:latin typeface="Freestyle Script" pitchFamily="66" charset="0"/>
            </a:endParaRPr>
          </a:p>
          <a:p>
            <a:pPr eaLnBrk="1" hangingPunct="1">
              <a:buFontTx/>
              <a:buNone/>
            </a:pPr>
            <a:r>
              <a:rPr lang="en-US" altLang="en-US" b="1" smtClean="0">
                <a:latin typeface="Freestyle Script" pitchFamily="66" charset="0"/>
              </a:rPr>
              <a:t>The aedes mosquito becomes infective by feeding on a patient from the day before the onset to the 5</a:t>
            </a:r>
            <a:r>
              <a:rPr lang="en-US" altLang="en-US" b="1" baseline="30000" smtClean="0">
                <a:latin typeface="Freestyle Script" pitchFamily="66" charset="0"/>
              </a:rPr>
              <a:t>th</a:t>
            </a:r>
            <a:r>
              <a:rPr lang="en-US" altLang="en-US" b="1" smtClean="0">
                <a:latin typeface="Freestyle Script" pitchFamily="66" charset="0"/>
              </a:rPr>
              <a:t> day [viraemia stage] of illness. After an extrinsic incubation period of 8 to 10 days, the mosquito becomes infective, &amp; remains so for life.</a:t>
            </a:r>
          </a:p>
          <a:p>
            <a:pPr eaLnBrk="1" hangingPunct="1">
              <a:buFontTx/>
              <a:buNone/>
            </a:pPr>
            <a:r>
              <a:rPr lang="en-US" altLang="en-US" b="1" smtClean="0">
                <a:latin typeface="Freestyle Script" pitchFamily="66" charset="0"/>
              </a:rPr>
              <a:t>All ages &amp; both sexes are susceptible to dengue fever. Children usually have a milder disease than adults.</a:t>
            </a:r>
          </a:p>
          <a:p>
            <a:pPr eaLnBrk="1" hangingPunct="1">
              <a:buFontTx/>
              <a:buNone/>
            </a:pPr>
            <a:r>
              <a:rPr lang="en-US" altLang="en-US" b="1" smtClean="0">
                <a:latin typeface="Freestyle Script" pitchFamily="66" charset="0"/>
              </a:rPr>
              <a:t> </a:t>
            </a:r>
          </a:p>
        </p:txBody>
      </p:sp>
      <p:pic>
        <p:nvPicPr>
          <p:cNvPr id="5" name="Picture 71" descr="mosquito_graphic2"/>
          <p:cNvPicPr>
            <a:picLocks noChangeAspect="1" noChangeArrowheads="1" noCrop="1"/>
          </p:cNvPicPr>
          <p:nvPr/>
        </p:nvPicPr>
        <p:blipFill>
          <a:blip r:embed="rId2"/>
          <a:srcRect/>
          <a:stretch>
            <a:fillRect/>
          </a:stretch>
        </p:blipFill>
        <p:spPr bwMode="auto">
          <a:xfrm>
            <a:off x="7010400" y="5486400"/>
            <a:ext cx="960438"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3491">
                                            <p:txEl>
                                              <p:pRg st="2" end="2"/>
                                            </p:txEl>
                                          </p:spTgt>
                                        </p:tgtEl>
                                        <p:attrNameLst>
                                          <p:attrName>style.visibility</p:attrName>
                                        </p:attrNameLst>
                                      </p:cBhvr>
                                      <p:to>
                                        <p:strVal val="visible"/>
                                      </p:to>
                                    </p:set>
                                    <p:animEffect transition="in" filter="wipe(down)">
                                      <p:cBhvr>
                                        <p:cTn id="7" dur="500"/>
                                        <p:tgtEl>
                                          <p:spTgt spid="6349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3491">
                                            <p:txEl>
                                              <p:pRg st="3" end="3"/>
                                            </p:txEl>
                                          </p:spTgt>
                                        </p:tgtEl>
                                        <p:attrNameLst>
                                          <p:attrName>style.visibility</p:attrName>
                                        </p:attrNameLst>
                                      </p:cBhvr>
                                      <p:to>
                                        <p:strVal val="visible"/>
                                      </p:to>
                                    </p:set>
                                    <p:animEffect transition="in" filter="wipe(down)">
                                      <p:cBhvr>
                                        <p:cTn id="12" dur="500"/>
                                        <p:tgtEl>
                                          <p:spTgt spid="63491">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0" presetClass="path" presetSubtype="0" accel="50000" decel="50000" fill="hold" nodeType="clickEffect">
                                  <p:stCondLst>
                                    <p:cond delay="0"/>
                                  </p:stCondLst>
                                  <p:childTnLst>
                                    <p:animMotion origin="layout" path="M -0.05626 -0.05834 C -0.06824 -0.05973 -0.08022 -0.06111 -0.09219 -0.0625 C -0.09931 -0.0632 -0.10556 -0.06736 -0.11251 -0.06875 C -0.11511 -0.07014 -0.11772 -0.07176 -0.12032 -0.07292 C -0.12292 -0.07385 -0.1257 -0.07385 -0.12813 -0.075 C -0.13247 -0.07732 -0.14081 -0.08334 -0.14081 -0.08334 C -0.1474 -0.08264 -0.15417 -0.08287 -0.16094 -0.08125 C -0.16737 -0.07963 -0.17171 -0.07084 -0.17813 -0.06875 C -0.18213 -0.06736 -0.18647 -0.06736 -0.19063 -0.06667 C -0.20435 -0.04838 -0.18473 -0.07246 -0.20313 -0.05834 C -0.20469 -0.05718 -0.20487 -0.05394 -0.20626 -0.05209 C -0.21112 -0.04561 -0.21667 -0.04491 -0.22188 -0.03959 C -0.23039 -0.03102 -0.24202 -0.02199 -0.25001 -0.0125 C -0.25174 -0.01042 -0.25747 -0.00116 -0.26094 -1.11111E-6 C -0.26702 0.00208 -0.27344 0.00277 -0.27969 0.00416 C -0.29219 0.01227 -0.30157 0.02199 -0.31268 0.03333 C -0.33108 0.05254 -0.3073 0.02222 -0.32344 0.04375 C -0.33525 -0.00371 -0.32258 -0.01644 -0.30956 -0.04792 C -0.3014 -0.06713 -0.29428 -0.08241 -0.28456 -0.1 C -0.27379 -0.11898 -0.26476 -0.13912 -0.25487 -0.15834 C -0.24966 -0.16806 -0.24844 -0.18125 -0.24219 -0.18959 C -0.21546 -0.22547 -0.18213 -0.25 -0.14688 -0.26875 C -0.11129 -0.26412 -0.11841 -0.26829 -0.09532 -0.24792 C -0.0948 -0.24514 -0.09463 -0.24213 -0.09376 -0.23959 C -0.09202 -0.2338 -0.08751 -0.22292 -0.08751 -0.22292 C -0.08386 -0.19838 -0.06963 -0.21111 -0.04844 -0.2125 C -0.04254 -0.21459 -0.03508 -0.21482 -0.02969 -0.21875 C -0.0264 -0.2213 -0.02344 -0.22431 -0.02032 -0.22709 C -0.01511 -0.23172 -0.00869 -0.2338 -0.00313 -0.2375 L -0.00313 -0.2375 C 0.00173 -0.24236 0.00364 -0.24514 0.00937 -0.24792 C 0.01579 -0.25116 0.02308 -0.25278 0.02968 -0.25417 C 0.05399 -0.25047 0.05537 -0.25533 0.06874 -0.2375 C 0.07048 -0.22848 0.07499 -0.22176 0.07499 -0.2125 C 0.09218 -0.16181 0.11024 -0.11158 0.12656 -0.06042 C 0.12725 -0.05811 0.12326 -0.06297 0.12187 -0.06459 C 0.11857 -0.06852 0.11579 -0.07315 0.11249 -0.07709 C 0.09947 -0.09306 0.08419 -0.10811 0.07031 -0.12292 C 0.03263 -0.16297 -0.00331 -0.20463 -0.04532 -0.23542 C -0.06216 -0.24769 -0.07466 -0.25834 -0.09376 -0.2625 C -0.09792 -0.26181 -0.10244 -0.2625 -0.10626 -0.26042 C -0.10765 -0.25973 -0.11216 -0.2463 -0.11251 -0.24584 C -0.11928 -0.23195 -0.12588 -0.21783 -0.13282 -0.20417 C -0.14897 -0.17292 -0.16893 -0.1375 -0.19706 -0.125 C -0.20192 -0.11991 -0.2073 -0.11297 -0.21251 -0.10834 C -0.2231 -0.09908 -0.21129 -0.11482 -0.22188 -0.10209 C -0.2257 -0.09746 -0.22813 -0.09051 -0.23282 -0.0875 C -0.23959 -0.08311 -0.24584 -0.08148 -0.25331 -0.07917 C -0.26459 -0.08218 -0.27483 -0.0882 -0.28594 -0.09167 C -0.29827 -0.09537 -0.31112 -0.09584 -0.32344 -0.1 C -0.33299 -0.10857 -0.34393 -0.11389 -0.35469 -0.11875 C -0.36615 -0.11574 -0.36928 -0.11806 -0.37657 -0.10834 C -0.37796 -0.10648 -0.37883 -0.1044 -0.37969 -0.10209 C -0.38039 -0.10023 -0.37969 -0.09584 -0.38126 -0.09584 C -0.38282 -0.09584 -0.38126 -0.1 -0.38126 -0.10209 C -0.49428 -0.13403 -0.60643 -0.17153 -0.72032 -0.19792 C -0.72535 -0.19908 -0.72813 -0.18866 -0.73126 -0.18334 C -0.74671 -0.15672 -0.75296 -0.1257 -0.76094 -0.09375 C -0.75747 -0.06598 -0.74723 -0.0588 -0.73594 -0.0375 C -0.73195 -0.0301 -0.73039 -0.02269 -0.72344 -0.01875 C -0.7139 -0.0132 -0.68629 -0.01667 -0.68594 -0.01667 L -5.27778E-6 -1.11111E-6 " pathEditMode="relative" ptsTypes="ffffffffffffffffffffffffffffFfffffffffffffffffffffffffffffffAA">
                                      <p:cBhvr>
                                        <p:cTn id="16" dur="10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152400"/>
            <a:ext cx="6019800" cy="381000"/>
          </a:xfrm>
        </p:spPr>
        <p:txBody>
          <a:bodyPr>
            <a:normAutofit fontScale="90000"/>
          </a:bodyPr>
          <a:lstStyle/>
          <a:p>
            <a:pPr eaLnBrk="1" hangingPunct="1"/>
            <a:r>
              <a:rPr lang="en-US" altLang="en-US" sz="4000" smtClean="0">
                <a:latin typeface="Bad" pitchFamily="2" charset="0"/>
              </a:rPr>
              <a:t>Clinical features</a:t>
            </a:r>
          </a:p>
        </p:txBody>
      </p:sp>
      <p:sp>
        <p:nvSpPr>
          <p:cNvPr id="64515" name="Rectangle 3"/>
          <p:cNvSpPr>
            <a:spLocks noGrp="1" noChangeArrowheads="1"/>
          </p:cNvSpPr>
          <p:nvPr>
            <p:ph type="body" idx="1"/>
          </p:nvPr>
        </p:nvSpPr>
        <p:spPr>
          <a:xfrm>
            <a:off x="0" y="609600"/>
            <a:ext cx="8763000" cy="6019800"/>
          </a:xfrm>
        </p:spPr>
        <p:txBody>
          <a:bodyPr/>
          <a:lstStyle/>
          <a:p>
            <a:pPr eaLnBrk="1" hangingPunct="1">
              <a:lnSpc>
                <a:spcPct val="90000"/>
              </a:lnSpc>
              <a:buFontTx/>
              <a:buNone/>
            </a:pPr>
            <a:r>
              <a:rPr lang="en-US" altLang="en-US" b="1" smtClean="0">
                <a:latin typeface="Freestyle Script" pitchFamily="66" charset="0"/>
              </a:rPr>
              <a:t>The illness is characterized by an incubation period of 3 to 10 days [commonly of 5 – 6 days]. The onset is sudden.</a:t>
            </a:r>
          </a:p>
          <a:p>
            <a:pPr eaLnBrk="1" hangingPunct="1">
              <a:lnSpc>
                <a:spcPct val="90000"/>
              </a:lnSpc>
              <a:buSzPct val="120000"/>
              <a:buFontTx/>
              <a:buBlip>
                <a:blip r:embed="rId2"/>
              </a:buBlip>
            </a:pPr>
            <a:r>
              <a:rPr lang="en-US" altLang="en-US" b="1" smtClean="0">
                <a:latin typeface="Freestyle Script" pitchFamily="66" charset="0"/>
              </a:rPr>
              <a:t>Abrupt onset of high fever – continuous / saddle back fever with break on 4</a:t>
            </a:r>
            <a:r>
              <a:rPr lang="en-US" altLang="en-US" b="1" baseline="30000" smtClean="0">
                <a:latin typeface="Freestyle Script" pitchFamily="66" charset="0"/>
              </a:rPr>
              <a:t>th</a:t>
            </a:r>
            <a:r>
              <a:rPr lang="en-US" altLang="en-US" b="1" smtClean="0">
                <a:latin typeface="Freestyle Script" pitchFamily="66" charset="0"/>
              </a:rPr>
              <a:t> or 5</a:t>
            </a:r>
            <a:r>
              <a:rPr lang="en-US" altLang="en-US" b="1" baseline="30000" smtClean="0">
                <a:latin typeface="Freestyle Script" pitchFamily="66" charset="0"/>
              </a:rPr>
              <a:t>th</a:t>
            </a:r>
            <a:r>
              <a:rPr lang="en-US" altLang="en-US" b="1" smtClean="0">
                <a:latin typeface="Freestyle Script" pitchFamily="66" charset="0"/>
              </a:rPr>
              <a:t> day, usually lasts for 7 – 8 days. </a:t>
            </a:r>
          </a:p>
          <a:p>
            <a:pPr eaLnBrk="1" hangingPunct="1">
              <a:lnSpc>
                <a:spcPct val="90000"/>
              </a:lnSpc>
              <a:buSzPct val="120000"/>
              <a:buFontTx/>
              <a:buNone/>
            </a:pPr>
            <a:endParaRPr lang="en-US" altLang="en-US" b="1" smtClean="0">
              <a:latin typeface="Freestyle Script" pitchFamily="66" charset="0"/>
            </a:endParaRPr>
          </a:p>
          <a:p>
            <a:pPr eaLnBrk="1" hangingPunct="1">
              <a:lnSpc>
                <a:spcPct val="90000"/>
              </a:lnSpc>
              <a:buSzPct val="120000"/>
              <a:buFontTx/>
              <a:buBlip>
                <a:blip r:embed="rId2"/>
              </a:buBlip>
            </a:pPr>
            <a:r>
              <a:rPr lang="en-US" altLang="en-US" b="1" smtClean="0">
                <a:latin typeface="Freestyle Script" pitchFamily="66" charset="0"/>
              </a:rPr>
              <a:t>Severe frontal headache. </a:t>
            </a:r>
          </a:p>
          <a:p>
            <a:pPr eaLnBrk="1" hangingPunct="1">
              <a:lnSpc>
                <a:spcPct val="90000"/>
              </a:lnSpc>
              <a:buSzPct val="120000"/>
              <a:buFontTx/>
              <a:buBlip>
                <a:blip r:embed="rId2"/>
              </a:buBlip>
            </a:pPr>
            <a:endParaRPr lang="en-US" altLang="en-US" b="1" smtClean="0">
              <a:latin typeface="Freestyle Script" pitchFamily="66" charset="0"/>
            </a:endParaRPr>
          </a:p>
          <a:p>
            <a:pPr eaLnBrk="1" hangingPunct="1">
              <a:lnSpc>
                <a:spcPct val="90000"/>
              </a:lnSpc>
              <a:buSzPct val="120000"/>
              <a:buFontTx/>
              <a:buBlip>
                <a:blip r:embed="rId2"/>
              </a:buBlip>
            </a:pPr>
            <a:r>
              <a:rPr lang="en-US" altLang="en-US" b="1" smtClean="0">
                <a:latin typeface="Freestyle Script" pitchFamily="66" charset="0"/>
              </a:rPr>
              <a:t>Pain behind the eyes (retro-orbital pain) which worsens with eye movement with photophobia &amp; lachrymation.</a:t>
            </a:r>
          </a:p>
          <a:p>
            <a:pPr eaLnBrk="1" hangingPunct="1">
              <a:lnSpc>
                <a:spcPct val="90000"/>
              </a:lnSpc>
              <a:buSzPct val="120000"/>
              <a:buFontTx/>
              <a:buNone/>
            </a:pPr>
            <a:endParaRPr lang="en-US" altLang="en-US" b="1" smtClean="0">
              <a:latin typeface="Freestyle Script" pitchFamily="66" charset="0"/>
            </a:endParaRPr>
          </a:p>
          <a:p>
            <a:pPr eaLnBrk="1" hangingPunct="1">
              <a:lnSpc>
                <a:spcPct val="90000"/>
              </a:lnSpc>
              <a:buSzPct val="120000"/>
              <a:buFontTx/>
              <a:buBlip>
                <a:blip r:embed="rId2"/>
              </a:buBlip>
            </a:pPr>
            <a:r>
              <a:rPr lang="en-US" altLang="en-US" b="1" smtClean="0">
                <a:latin typeface="Freestyle Script" pitchFamily="66" charset="0"/>
              </a:rPr>
              <a:t>Muscle and joint pains, backache, generalized  pain.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wipe(down)">
                                      <p:cBhvr>
                                        <p:cTn id="7" dur="500"/>
                                        <p:tgtEl>
                                          <p:spTgt spid="64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wipe(down)">
                                      <p:cBhvr>
                                        <p:cTn id="12" dur="500"/>
                                        <p:tgtEl>
                                          <p:spTgt spid="645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4515">
                                            <p:txEl>
                                              <p:pRg st="3" end="3"/>
                                            </p:txEl>
                                          </p:spTgt>
                                        </p:tgtEl>
                                        <p:attrNameLst>
                                          <p:attrName>style.visibility</p:attrName>
                                        </p:attrNameLst>
                                      </p:cBhvr>
                                      <p:to>
                                        <p:strVal val="visible"/>
                                      </p:to>
                                    </p:set>
                                    <p:animEffect transition="in" filter="wipe(down)">
                                      <p:cBhvr>
                                        <p:cTn id="17" dur="500"/>
                                        <p:tgtEl>
                                          <p:spTgt spid="645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4515">
                                            <p:txEl>
                                              <p:pRg st="5" end="5"/>
                                            </p:txEl>
                                          </p:spTgt>
                                        </p:tgtEl>
                                        <p:attrNameLst>
                                          <p:attrName>style.visibility</p:attrName>
                                        </p:attrNameLst>
                                      </p:cBhvr>
                                      <p:to>
                                        <p:strVal val="visible"/>
                                      </p:to>
                                    </p:set>
                                    <p:animEffect transition="in" filter="wipe(down)">
                                      <p:cBhvr>
                                        <p:cTn id="22" dur="500"/>
                                        <p:tgtEl>
                                          <p:spTgt spid="6451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4515">
                                            <p:txEl>
                                              <p:pRg st="7" end="7"/>
                                            </p:txEl>
                                          </p:spTgt>
                                        </p:tgtEl>
                                        <p:attrNameLst>
                                          <p:attrName>style.visibility</p:attrName>
                                        </p:attrNameLst>
                                      </p:cBhvr>
                                      <p:to>
                                        <p:strVal val="visible"/>
                                      </p:to>
                                    </p:set>
                                    <p:animEffect transition="in" filter="wipe(down)">
                                      <p:cBhvr>
                                        <p:cTn id="27" dur="500"/>
                                        <p:tgtEl>
                                          <p:spTgt spid="645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152400" y="228600"/>
            <a:ext cx="8534400" cy="6400800"/>
          </a:xfrm>
        </p:spPr>
        <p:txBody>
          <a:bodyPr/>
          <a:lstStyle/>
          <a:p>
            <a:pPr eaLnBrk="1" hangingPunct="1">
              <a:buSzPct val="120000"/>
              <a:buFontTx/>
              <a:buBlip>
                <a:blip r:embed="rId2"/>
              </a:buBlip>
            </a:pPr>
            <a:r>
              <a:rPr lang="en-US" altLang="en-US" b="1" smtClean="0">
                <a:latin typeface="Freestyle Script" pitchFamily="66" charset="0"/>
              </a:rPr>
              <a:t>Loss of sense of taste and appetite, nausea and vomiting, insomnia.</a:t>
            </a:r>
          </a:p>
          <a:p>
            <a:pPr eaLnBrk="1" hangingPunct="1">
              <a:buSzPct val="120000"/>
              <a:buFontTx/>
              <a:buBlip>
                <a:blip r:embed="rId2"/>
              </a:buBlip>
            </a:pPr>
            <a:endParaRPr lang="en-US" altLang="en-US" b="1" smtClean="0">
              <a:latin typeface="Freestyle Script" pitchFamily="66" charset="0"/>
            </a:endParaRPr>
          </a:p>
          <a:p>
            <a:pPr eaLnBrk="1" hangingPunct="1">
              <a:buSzPct val="120000"/>
              <a:buFontTx/>
              <a:buBlip>
                <a:blip r:embed="rId2"/>
              </a:buBlip>
            </a:pPr>
            <a:r>
              <a:rPr lang="en-US" altLang="en-US" b="1" smtClean="0">
                <a:latin typeface="Freestyle Script" pitchFamily="66" charset="0"/>
              </a:rPr>
              <a:t>Measles-like rash over chest and upper limbs. Transient macular rash on first 1 – 2 days, maculopapular rash, scarlet, morbilliform rash on 3 – 5 days present mainly on trunk which blanches on pressure, spreading centrifugally &amp; sparing palms &amp; soles, may desquamate on resolution.</a:t>
            </a:r>
          </a:p>
          <a:p>
            <a:pPr eaLnBrk="1" hangingPunct="1">
              <a:buSzPct val="120000"/>
              <a:buFontTx/>
              <a:buBlip>
                <a:blip r:embed="rId2"/>
              </a:buBlip>
            </a:pPr>
            <a:endParaRPr lang="en-US" altLang="en-US" b="1" smtClean="0">
              <a:latin typeface="Freestyle Script" pitchFamily="66" charset="0"/>
            </a:endParaRPr>
          </a:p>
          <a:p>
            <a:pPr eaLnBrk="1" hangingPunct="1">
              <a:buSzPct val="120000"/>
              <a:buFontTx/>
              <a:buBlip>
                <a:blip r:embed="rId2"/>
              </a:buBlip>
            </a:pPr>
            <a:r>
              <a:rPr lang="en-US" altLang="en-US" b="1" smtClean="0">
                <a:latin typeface="Freestyle Script" pitchFamily="66" charset="0"/>
              </a:rPr>
              <a:t>Minor hemorrhagic manifestations like petechiae, bleeding from nose or gums may occur. </a:t>
            </a:r>
          </a:p>
          <a:p>
            <a:pPr eaLnBrk="1" hangingPunct="1">
              <a:buSzPct val="120000"/>
              <a:buFontTx/>
              <a:buBlip>
                <a:blip r:embed="rId2"/>
              </a:buBlip>
            </a:pPr>
            <a:endParaRPr lang="en-US" altLang="en-US" b="1" smtClean="0">
              <a:latin typeface="Freestyle Script" pitchFamily="66" charset="0"/>
            </a:endParaRPr>
          </a:p>
          <a:p>
            <a:pPr eaLnBrk="1" hangingPunct="1">
              <a:buSzPct val="120000"/>
              <a:buFontTx/>
              <a:buBlip>
                <a:blip r:embed="rId2"/>
              </a:buBlip>
            </a:pPr>
            <a:r>
              <a:rPr lang="en-US" altLang="en-US" b="1" smtClean="0">
                <a:latin typeface="Freestyle Script" pitchFamily="66" charset="0"/>
              </a:rPr>
              <a:t>Lymphadenopathy.</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wipe(down)">
                                      <p:cBhvr>
                                        <p:cTn id="7" dur="500"/>
                                        <p:tgtEl>
                                          <p:spTgt spid="65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5539">
                                            <p:txEl>
                                              <p:pRg st="2" end="2"/>
                                            </p:txEl>
                                          </p:spTgt>
                                        </p:tgtEl>
                                        <p:attrNameLst>
                                          <p:attrName>style.visibility</p:attrName>
                                        </p:attrNameLst>
                                      </p:cBhvr>
                                      <p:to>
                                        <p:strVal val="visible"/>
                                      </p:to>
                                    </p:set>
                                    <p:animEffect transition="in" filter="wipe(down)">
                                      <p:cBhvr>
                                        <p:cTn id="12" dur="500"/>
                                        <p:tgtEl>
                                          <p:spTgt spid="655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5539">
                                            <p:txEl>
                                              <p:pRg st="4" end="4"/>
                                            </p:txEl>
                                          </p:spTgt>
                                        </p:tgtEl>
                                        <p:attrNameLst>
                                          <p:attrName>style.visibility</p:attrName>
                                        </p:attrNameLst>
                                      </p:cBhvr>
                                      <p:to>
                                        <p:strVal val="visible"/>
                                      </p:to>
                                    </p:set>
                                    <p:animEffect transition="in" filter="wipe(down)">
                                      <p:cBhvr>
                                        <p:cTn id="17" dur="500"/>
                                        <p:tgtEl>
                                          <p:spTgt spid="6553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5539">
                                            <p:txEl>
                                              <p:pRg st="6" end="6"/>
                                            </p:txEl>
                                          </p:spTgt>
                                        </p:tgtEl>
                                        <p:attrNameLst>
                                          <p:attrName>style.visibility</p:attrName>
                                        </p:attrNameLst>
                                      </p:cBhvr>
                                      <p:to>
                                        <p:strVal val="visible"/>
                                      </p:to>
                                    </p:set>
                                    <p:animEffect transition="in" filter="wipe(down)">
                                      <p:cBhvr>
                                        <p:cTn id="22" dur="500"/>
                                        <p:tgtEl>
                                          <p:spTgt spid="655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228600" y="152400"/>
            <a:ext cx="8686800" cy="6477000"/>
          </a:xfrm>
        </p:spPr>
        <p:txBody>
          <a:bodyPr/>
          <a:lstStyle/>
          <a:p>
            <a:pPr eaLnBrk="1" hangingPunct="1">
              <a:lnSpc>
                <a:spcPct val="90000"/>
              </a:lnSpc>
              <a:buFontTx/>
              <a:buNone/>
              <a:tabLst>
                <a:tab pos="3943350" algn="l"/>
              </a:tabLst>
            </a:pPr>
            <a:r>
              <a:rPr lang="en-US" altLang="en-US" b="1" smtClean="0">
                <a:solidFill>
                  <a:srgbClr val="FF0000"/>
                </a:solidFill>
                <a:latin typeface="Bad" pitchFamily="2" charset="0"/>
              </a:rPr>
              <a:t>Laboratory Abnormalities</a:t>
            </a:r>
          </a:p>
          <a:p>
            <a:pPr eaLnBrk="1" hangingPunct="1">
              <a:lnSpc>
                <a:spcPct val="90000"/>
              </a:lnSpc>
              <a:buFontTx/>
              <a:buNone/>
              <a:tabLst>
                <a:tab pos="3943350" algn="l"/>
              </a:tabLst>
            </a:pPr>
            <a:endParaRPr lang="en-US" altLang="en-US" b="1" smtClean="0">
              <a:solidFill>
                <a:srgbClr val="FF0000"/>
              </a:solidFill>
              <a:latin typeface="Bad" pitchFamily="2" charset="0"/>
            </a:endParaRPr>
          </a:p>
          <a:p>
            <a:pPr eaLnBrk="1" hangingPunct="1">
              <a:lnSpc>
                <a:spcPct val="90000"/>
              </a:lnSpc>
              <a:buFontTx/>
              <a:buNone/>
              <a:tabLst>
                <a:tab pos="3943350" algn="l"/>
              </a:tabLst>
            </a:pPr>
            <a:r>
              <a:rPr lang="en-US" altLang="en-US" b="1" smtClean="0">
                <a:latin typeface="Freestyle Script" pitchFamily="66" charset="0"/>
              </a:rPr>
              <a:t>Leucopenia - neutropenia and relative lymphocytosis are common. Thrombocytopenia (platelet count &lt; 1,00,000/mm</a:t>
            </a:r>
            <a:r>
              <a:rPr lang="en-US" altLang="en-US" b="1" baseline="30000" smtClean="0">
                <a:latin typeface="Freestyle Script" pitchFamily="66" charset="0"/>
              </a:rPr>
              <a:t>3</a:t>
            </a:r>
            <a:r>
              <a:rPr lang="en-US" altLang="en-US" b="1" smtClean="0">
                <a:latin typeface="Freestyle Script" pitchFamily="66" charset="0"/>
              </a:rPr>
              <a:t>)  </a:t>
            </a:r>
          </a:p>
          <a:p>
            <a:pPr eaLnBrk="1" hangingPunct="1">
              <a:lnSpc>
                <a:spcPct val="90000"/>
              </a:lnSpc>
              <a:buFontTx/>
              <a:buNone/>
              <a:tabLst>
                <a:tab pos="3943350" algn="l"/>
              </a:tabLst>
            </a:pPr>
            <a:r>
              <a:rPr lang="en-US" altLang="en-US" b="1" smtClean="0">
                <a:latin typeface="Freestyle Script" pitchFamily="66" charset="0"/>
              </a:rPr>
              <a:t>Raised transaminases occur less frequently.</a:t>
            </a:r>
          </a:p>
          <a:p>
            <a:pPr eaLnBrk="1" hangingPunct="1">
              <a:lnSpc>
                <a:spcPct val="90000"/>
              </a:lnSpc>
              <a:buFontTx/>
              <a:buNone/>
              <a:tabLst>
                <a:tab pos="3943350" algn="l"/>
              </a:tabLst>
            </a:pPr>
            <a:endParaRPr lang="en-US" altLang="en-US" b="1" smtClean="0">
              <a:latin typeface="Freestyle Script" pitchFamily="66" charset="0"/>
            </a:endParaRPr>
          </a:p>
          <a:p>
            <a:pPr eaLnBrk="1" hangingPunct="1">
              <a:lnSpc>
                <a:spcPct val="90000"/>
              </a:lnSpc>
              <a:buFontTx/>
              <a:buNone/>
              <a:tabLst>
                <a:tab pos="3943350" algn="l"/>
              </a:tabLst>
            </a:pPr>
            <a:r>
              <a:rPr lang="en-US" altLang="en-US" b="1" smtClean="0">
                <a:solidFill>
                  <a:srgbClr val="FF0000"/>
                </a:solidFill>
                <a:latin typeface="Bad" pitchFamily="2" charset="0"/>
              </a:rPr>
              <a:t>Treatment:</a:t>
            </a:r>
          </a:p>
          <a:p>
            <a:pPr eaLnBrk="1" hangingPunct="1">
              <a:lnSpc>
                <a:spcPct val="90000"/>
              </a:lnSpc>
              <a:buFontTx/>
              <a:buNone/>
              <a:tabLst>
                <a:tab pos="3943350" algn="l"/>
              </a:tabLst>
            </a:pPr>
            <a:endParaRPr lang="en-US" altLang="en-US" b="1" smtClean="0">
              <a:solidFill>
                <a:srgbClr val="FF0000"/>
              </a:solidFill>
              <a:latin typeface="Bad" pitchFamily="2" charset="0"/>
            </a:endParaRPr>
          </a:p>
          <a:p>
            <a:pPr eaLnBrk="1" hangingPunct="1">
              <a:lnSpc>
                <a:spcPct val="90000"/>
              </a:lnSpc>
              <a:buFontTx/>
              <a:buNone/>
              <a:tabLst>
                <a:tab pos="3943350" algn="l"/>
              </a:tabLst>
            </a:pPr>
            <a:r>
              <a:rPr lang="en-US" altLang="en-US" b="1" smtClean="0">
                <a:latin typeface="Freestyle Script" pitchFamily="66" charset="0"/>
              </a:rPr>
              <a:t>Entirely symptomatic, with analgesics &amp; antipyretics [paracetamol but not aspirin, so that platelet function will not be impaired]</a:t>
            </a:r>
          </a:p>
          <a:p>
            <a:pPr eaLnBrk="1" hangingPunct="1">
              <a:lnSpc>
                <a:spcPct val="90000"/>
              </a:lnSpc>
              <a:buFontTx/>
              <a:buNone/>
              <a:tabLst>
                <a:tab pos="3943350" algn="l"/>
              </a:tabLst>
            </a:pPr>
            <a:r>
              <a:rPr lang="en-US" altLang="en-US" b="1" smtClean="0">
                <a:latin typeface="Freestyle Script" pitchFamily="66" charset="0"/>
              </a:rPr>
              <a:t>Patients may rest, oral fluids to compensate for losses via diarrhoea or vomiting.</a:t>
            </a:r>
          </a:p>
          <a:p>
            <a:pPr eaLnBrk="1" hangingPunct="1">
              <a:lnSpc>
                <a:spcPct val="90000"/>
              </a:lnSpc>
              <a:buFontTx/>
              <a:buNone/>
              <a:tabLst>
                <a:tab pos="3943350" algn="l"/>
              </a:tabLst>
            </a:pPr>
            <a:r>
              <a:rPr lang="en-US" altLang="en-US" b="1" smtClean="0">
                <a:latin typeface="Freestyle Script" pitchFamily="66" charset="0"/>
              </a:rPr>
              <a:t>IV fluids if necessary.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down)">
                                      <p:cBhvr>
                                        <p:cTn id="7" dur="500"/>
                                        <p:tgtEl>
                                          <p:spTgt spid="593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9395">
                                            <p:txEl>
                                              <p:pRg st="2" end="2"/>
                                            </p:txEl>
                                          </p:spTgt>
                                        </p:tgtEl>
                                        <p:attrNameLst>
                                          <p:attrName>style.visibility</p:attrName>
                                        </p:attrNameLst>
                                      </p:cBhvr>
                                      <p:to>
                                        <p:strVal val="visible"/>
                                      </p:to>
                                    </p:set>
                                    <p:animEffect transition="in" filter="wipe(down)">
                                      <p:cBhvr>
                                        <p:cTn id="12" dur="500"/>
                                        <p:tgtEl>
                                          <p:spTgt spid="593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9395">
                                            <p:txEl>
                                              <p:pRg st="3" end="3"/>
                                            </p:txEl>
                                          </p:spTgt>
                                        </p:tgtEl>
                                        <p:attrNameLst>
                                          <p:attrName>style.visibility</p:attrName>
                                        </p:attrNameLst>
                                      </p:cBhvr>
                                      <p:to>
                                        <p:strVal val="visible"/>
                                      </p:to>
                                    </p:set>
                                    <p:animEffect transition="in" filter="wipe(down)">
                                      <p:cBhvr>
                                        <p:cTn id="17" dur="500"/>
                                        <p:tgtEl>
                                          <p:spTgt spid="5939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9395">
                                            <p:txEl>
                                              <p:pRg st="5" end="5"/>
                                            </p:txEl>
                                          </p:spTgt>
                                        </p:tgtEl>
                                        <p:attrNameLst>
                                          <p:attrName>style.visibility</p:attrName>
                                        </p:attrNameLst>
                                      </p:cBhvr>
                                      <p:to>
                                        <p:strVal val="visible"/>
                                      </p:to>
                                    </p:set>
                                    <p:animEffect transition="in" filter="wipe(down)">
                                      <p:cBhvr>
                                        <p:cTn id="22" dur="500"/>
                                        <p:tgtEl>
                                          <p:spTgt spid="5939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9395">
                                            <p:txEl>
                                              <p:pRg st="7" end="7"/>
                                            </p:txEl>
                                          </p:spTgt>
                                        </p:tgtEl>
                                        <p:attrNameLst>
                                          <p:attrName>style.visibility</p:attrName>
                                        </p:attrNameLst>
                                      </p:cBhvr>
                                      <p:to>
                                        <p:strVal val="visible"/>
                                      </p:to>
                                    </p:set>
                                    <p:animEffect transition="in" filter="wipe(down)">
                                      <p:cBhvr>
                                        <p:cTn id="27" dur="500"/>
                                        <p:tgtEl>
                                          <p:spTgt spid="59395">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9395">
                                            <p:txEl>
                                              <p:pRg st="8" end="8"/>
                                            </p:txEl>
                                          </p:spTgt>
                                        </p:tgtEl>
                                        <p:attrNameLst>
                                          <p:attrName>style.visibility</p:attrName>
                                        </p:attrNameLst>
                                      </p:cBhvr>
                                      <p:to>
                                        <p:strVal val="visible"/>
                                      </p:to>
                                    </p:set>
                                    <p:animEffect transition="in" filter="wipe(down)">
                                      <p:cBhvr>
                                        <p:cTn id="32" dur="500"/>
                                        <p:tgtEl>
                                          <p:spTgt spid="59395">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9395">
                                            <p:txEl>
                                              <p:pRg st="9" end="9"/>
                                            </p:txEl>
                                          </p:spTgt>
                                        </p:tgtEl>
                                        <p:attrNameLst>
                                          <p:attrName>style.visibility</p:attrName>
                                        </p:attrNameLst>
                                      </p:cBhvr>
                                      <p:to>
                                        <p:strVal val="visible"/>
                                      </p:to>
                                    </p:set>
                                    <p:animEffect transition="in" filter="wipe(down)">
                                      <p:cBhvr>
                                        <p:cTn id="37" dur="500"/>
                                        <p:tgtEl>
                                          <p:spTgt spid="5939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228600"/>
            <a:ext cx="8610600" cy="914400"/>
          </a:xfrm>
        </p:spPr>
        <p:txBody>
          <a:bodyPr/>
          <a:lstStyle/>
          <a:p>
            <a:pPr eaLnBrk="1" hangingPunct="1"/>
            <a:r>
              <a:rPr lang="en-US" altLang="en-US" sz="2800" b="1" smtClean="0">
                <a:latin typeface="Bad" pitchFamily="2" charset="0"/>
              </a:rPr>
              <a:t>CLINICAL AND LABORATORY DIAGNOSIS &amp; CASE DEFINITIONS</a:t>
            </a:r>
          </a:p>
        </p:txBody>
      </p:sp>
      <p:sp>
        <p:nvSpPr>
          <p:cNvPr id="66563" name="Rectangle 3"/>
          <p:cNvSpPr>
            <a:spLocks noGrp="1" noChangeArrowheads="1"/>
          </p:cNvSpPr>
          <p:nvPr>
            <p:ph type="body" idx="1"/>
          </p:nvPr>
        </p:nvSpPr>
        <p:spPr>
          <a:xfrm>
            <a:off x="152400" y="1219200"/>
            <a:ext cx="8839200" cy="5334000"/>
          </a:xfrm>
        </p:spPr>
        <p:txBody>
          <a:bodyPr/>
          <a:lstStyle/>
          <a:p>
            <a:pPr eaLnBrk="1" hangingPunct="1">
              <a:lnSpc>
                <a:spcPct val="90000"/>
              </a:lnSpc>
              <a:buSzPct val="140000"/>
              <a:buFontTx/>
              <a:buBlip>
                <a:blip r:embed="rId2"/>
              </a:buBlip>
            </a:pPr>
            <a:r>
              <a:rPr lang="en-US" altLang="en-US" b="1" smtClean="0">
                <a:solidFill>
                  <a:srgbClr val="FF0000"/>
                </a:solidFill>
                <a:latin typeface="Freestyle Script" pitchFamily="66" charset="0"/>
              </a:rPr>
              <a:t>SUSPECT CASE:</a:t>
            </a:r>
            <a:r>
              <a:rPr lang="en-US" altLang="en-US" b="1" smtClean="0">
                <a:latin typeface="Freestyle Script" pitchFamily="66" charset="0"/>
              </a:rPr>
              <a:t> Acute onset and high fever of 2-7 days duration, and two or more of the following:</a:t>
            </a:r>
          </a:p>
          <a:p>
            <a:pPr eaLnBrk="1" hangingPunct="1">
              <a:lnSpc>
                <a:spcPct val="90000"/>
              </a:lnSpc>
              <a:buFontTx/>
              <a:buNone/>
            </a:pPr>
            <a:r>
              <a:rPr lang="en-US" altLang="en-US" b="1" smtClean="0">
                <a:latin typeface="Freestyle Script" pitchFamily="66" charset="0"/>
              </a:rPr>
              <a:t>Headache, retro-orbital pain, myalgia, arthralgia, rash, hemorrhagic manifestations, and leucopenia.</a:t>
            </a:r>
          </a:p>
          <a:p>
            <a:pPr eaLnBrk="1" hangingPunct="1">
              <a:lnSpc>
                <a:spcPct val="90000"/>
              </a:lnSpc>
              <a:buSzPct val="140000"/>
              <a:buFontTx/>
              <a:buBlip>
                <a:blip r:embed="rId2"/>
              </a:buBlip>
            </a:pPr>
            <a:endParaRPr lang="en-US" altLang="en-US" sz="2800" b="1" smtClean="0">
              <a:solidFill>
                <a:srgbClr val="FF0000"/>
              </a:solidFill>
              <a:latin typeface="Freestyle Script" pitchFamily="66" charset="0"/>
            </a:endParaRPr>
          </a:p>
          <a:p>
            <a:pPr eaLnBrk="1" hangingPunct="1">
              <a:lnSpc>
                <a:spcPct val="90000"/>
              </a:lnSpc>
              <a:buSzPct val="140000"/>
              <a:buFontTx/>
              <a:buBlip>
                <a:blip r:embed="rId2"/>
              </a:buBlip>
            </a:pPr>
            <a:r>
              <a:rPr lang="en-US" altLang="en-US" b="1" smtClean="0">
                <a:solidFill>
                  <a:srgbClr val="FF0000"/>
                </a:solidFill>
                <a:latin typeface="Freestyle Script" pitchFamily="66" charset="0"/>
              </a:rPr>
              <a:t>PROBABLE CASE:</a:t>
            </a:r>
            <a:r>
              <a:rPr lang="en-US" altLang="en-US" b="1" smtClean="0">
                <a:latin typeface="Freestyle Script" pitchFamily="66" charset="0"/>
              </a:rPr>
              <a:t> Suspect case and one or more of the following:</a:t>
            </a:r>
          </a:p>
          <a:p>
            <a:pPr eaLnBrk="1" hangingPunct="1">
              <a:lnSpc>
                <a:spcPct val="90000"/>
              </a:lnSpc>
              <a:buFontTx/>
              <a:buNone/>
            </a:pPr>
            <a:r>
              <a:rPr lang="en-US" altLang="en-US" b="1" smtClean="0">
                <a:latin typeface="Freestyle Script" pitchFamily="66" charset="0"/>
              </a:rPr>
              <a:t>Detection of IgM antibody. IgM antibody indicates current or recent infection and is detectable 6-7 days after onset of illness. If available Mc- Elisa test is more specific.</a:t>
            </a:r>
          </a:p>
          <a:p>
            <a:pPr eaLnBrk="1" hangingPunct="1">
              <a:lnSpc>
                <a:spcPct val="90000"/>
              </a:lnSpc>
              <a:buFontTx/>
              <a:buNone/>
            </a:pPr>
            <a:r>
              <a:rPr lang="en-US" altLang="en-US" b="1" smtClean="0">
                <a:latin typeface="Freestyle Script"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down)">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down)">
                                      <p:cBhvr>
                                        <p:cTn id="12" dur="500"/>
                                        <p:tgtEl>
                                          <p:spTgt spid="66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6563">
                                            <p:txEl>
                                              <p:pRg st="3" end="3"/>
                                            </p:txEl>
                                          </p:spTgt>
                                        </p:tgtEl>
                                        <p:attrNameLst>
                                          <p:attrName>style.visibility</p:attrName>
                                        </p:attrNameLst>
                                      </p:cBhvr>
                                      <p:to>
                                        <p:strVal val="visible"/>
                                      </p:to>
                                    </p:set>
                                    <p:animEffect transition="in" filter="wipe(down)">
                                      <p:cBhvr>
                                        <p:cTn id="17" dur="500"/>
                                        <p:tgtEl>
                                          <p:spTgt spid="6656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6563">
                                            <p:txEl>
                                              <p:pRg st="4" end="4"/>
                                            </p:txEl>
                                          </p:spTgt>
                                        </p:tgtEl>
                                        <p:attrNameLst>
                                          <p:attrName>style.visibility</p:attrName>
                                        </p:attrNameLst>
                                      </p:cBhvr>
                                      <p:to>
                                        <p:strVal val="visible"/>
                                      </p:to>
                                    </p:set>
                                    <p:animEffect transition="in" filter="wipe(down)">
                                      <p:cBhvr>
                                        <p:cTn id="22" dur="500"/>
                                        <p:tgtEl>
                                          <p:spTgt spid="6656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animEffect transition="in" filter="wipe(down)">
                                      <p:cBhvr>
                                        <p:cTn id="27" dur="500"/>
                                        <p:tgtEl>
                                          <p:spTgt spid="665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381000" y="304800"/>
            <a:ext cx="8229600" cy="6019800"/>
          </a:xfrm>
        </p:spPr>
        <p:txBody>
          <a:bodyPr/>
          <a:lstStyle/>
          <a:p>
            <a:pPr eaLnBrk="1" hangingPunct="1">
              <a:buSzPct val="140000"/>
              <a:buFontTx/>
              <a:buBlip>
                <a:blip r:embed="rId2"/>
              </a:buBlip>
            </a:pPr>
            <a:r>
              <a:rPr lang="en-US" altLang="en-US" b="1" smtClean="0">
                <a:solidFill>
                  <a:srgbClr val="FF0000"/>
                </a:solidFill>
                <a:latin typeface="Freestyle Script" pitchFamily="66" charset="0"/>
              </a:rPr>
              <a:t>CONFIRMED CASE:</a:t>
            </a:r>
            <a:r>
              <a:rPr lang="en-US" altLang="en-US" b="1" smtClean="0">
                <a:latin typeface="Freestyle Script" pitchFamily="66" charset="0"/>
              </a:rPr>
              <a:t> Suspect or probable case and one or more of the following:</a:t>
            </a:r>
          </a:p>
          <a:p>
            <a:pPr eaLnBrk="1" hangingPunct="1">
              <a:buFontTx/>
              <a:buNone/>
            </a:pPr>
            <a:r>
              <a:rPr lang="en-US" altLang="en-US" b="1" smtClean="0">
                <a:latin typeface="Freestyle Script" pitchFamily="66" charset="0"/>
              </a:rPr>
              <a:t>Isolation of virus or detection of viral genomic sequences. fourfold rise in titres of IgG or IgM antibody. For this at least 2  samples are to be taken- one at the time  at the time of reporting to a clinic or a hospital and second shortly before discharge . The optimum interval between two samples should be 10 days. Although serological tests are simpler, they can give false positive results due to cross reaction between antibodies against dengue and other flaviviruses. Confirmatory tests are not necessary for management of cases and should be done to confirm the aetiology of the outbreak.</a:t>
            </a:r>
          </a:p>
          <a:p>
            <a:pPr eaLnBrk="1" hangingPunct="1">
              <a:buFontTx/>
              <a:buNone/>
            </a:pPr>
            <a:endParaRPr lang="en-US" altLang="en-US" smtClean="0"/>
          </a:p>
        </p:txBody>
      </p:sp>
      <p:pic>
        <p:nvPicPr>
          <p:cNvPr id="22531" name="Picture 71" descr="mosquito_graphic2"/>
          <p:cNvPicPr>
            <a:picLocks noChangeAspect="1" noChangeArrowheads="1" noCrop="1"/>
          </p:cNvPicPr>
          <p:nvPr/>
        </p:nvPicPr>
        <p:blipFill>
          <a:blip r:embed="rId3"/>
          <a:srcRect/>
          <a:stretch>
            <a:fillRect/>
          </a:stretch>
        </p:blipFill>
        <p:spPr bwMode="auto">
          <a:xfrm>
            <a:off x="6934200" y="5410200"/>
            <a:ext cx="960438"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wipe(down)">
                                      <p:cBhvr>
                                        <p:cTn id="7" dur="500"/>
                                        <p:tgtEl>
                                          <p:spTgt spid="675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wipe(down)">
                                      <p:cBhvr>
                                        <p:cTn id="12" dur="500"/>
                                        <p:tgtEl>
                                          <p:spTgt spid="675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304800"/>
            <a:ext cx="2667000" cy="762000"/>
          </a:xfrm>
          <a:noFill/>
        </p:spPr>
        <p:txBody>
          <a:bodyPr/>
          <a:lstStyle/>
          <a:p>
            <a:pPr eaLnBrk="1" hangingPunct="1"/>
            <a:r>
              <a:rPr lang="en-US" altLang="en-US" b="1" u="sng" smtClean="0">
                <a:solidFill>
                  <a:srgbClr val="0000FF"/>
                </a:solidFill>
                <a:latin typeface="Bad" pitchFamily="2" charset="0"/>
              </a:rPr>
              <a:t>Origin</a:t>
            </a:r>
          </a:p>
        </p:txBody>
      </p:sp>
      <p:sp>
        <p:nvSpPr>
          <p:cNvPr id="10243" name="Rectangle 3"/>
          <p:cNvSpPr>
            <a:spLocks noGrp="1" noChangeArrowheads="1"/>
          </p:cNvSpPr>
          <p:nvPr>
            <p:ph type="body" idx="1"/>
          </p:nvPr>
        </p:nvSpPr>
        <p:spPr>
          <a:xfrm>
            <a:off x="152400" y="1219200"/>
            <a:ext cx="7239000" cy="5453063"/>
          </a:xfrm>
          <a:noFill/>
        </p:spPr>
        <p:txBody>
          <a:bodyPr/>
          <a:lstStyle/>
          <a:p>
            <a:pPr eaLnBrk="1" hangingPunct="1">
              <a:buFontTx/>
              <a:buNone/>
            </a:pPr>
            <a:r>
              <a:rPr lang="en-US" altLang="en-US" sz="4400" b="1" smtClean="0">
                <a:latin typeface="Freestyle Script" pitchFamily="66" charset="0"/>
              </a:rPr>
              <a:t>The word "dengue” has an African origin. </a:t>
            </a:r>
          </a:p>
          <a:p>
            <a:pPr eaLnBrk="1" hangingPunct="1">
              <a:buFontTx/>
              <a:buNone/>
            </a:pPr>
            <a:endParaRPr lang="en-US" altLang="en-US" sz="4400" b="1" smtClean="0">
              <a:latin typeface="Freestyle Script" pitchFamily="66" charset="0"/>
            </a:endParaRPr>
          </a:p>
          <a:p>
            <a:pPr eaLnBrk="1" hangingPunct="1">
              <a:buFontTx/>
              <a:buNone/>
            </a:pPr>
            <a:r>
              <a:rPr lang="en-US" altLang="en-US" sz="4400" b="1" smtClean="0">
                <a:latin typeface="Freestyle Script" pitchFamily="66" charset="0"/>
              </a:rPr>
              <a:t>The term "dengue" is a Spanish version at the Swahili phrase </a:t>
            </a:r>
            <a:r>
              <a:rPr lang="en-US" altLang="en-US" sz="4400" b="1" u="sng" smtClean="0">
                <a:solidFill>
                  <a:srgbClr val="FF0000"/>
                </a:solidFill>
                <a:latin typeface="Freestyle Script" pitchFamily="66" charset="0"/>
              </a:rPr>
              <a:t>"</a:t>
            </a:r>
            <a:r>
              <a:rPr lang="en-US" altLang="en-US" sz="4400" b="1" i="1" u="sng" smtClean="0">
                <a:solidFill>
                  <a:srgbClr val="FF0000"/>
                </a:solidFill>
                <a:latin typeface="Freestyle Script" pitchFamily="66" charset="0"/>
              </a:rPr>
              <a:t>ki denga pepo</a:t>
            </a:r>
            <a:r>
              <a:rPr lang="en-US" altLang="en-US" sz="4400" b="1" u="sng" smtClean="0">
                <a:solidFill>
                  <a:srgbClr val="FF0000"/>
                </a:solidFill>
                <a:latin typeface="Freestyle Script" pitchFamily="66" charset="0"/>
              </a:rPr>
              <a:t>",</a:t>
            </a:r>
            <a:r>
              <a:rPr lang="en-US" altLang="en-US" sz="4400" b="1" smtClean="0">
                <a:latin typeface="Freestyle Script" pitchFamily="66" charset="0"/>
              </a:rPr>
              <a:t> meaning </a:t>
            </a:r>
            <a:r>
              <a:rPr lang="en-US" altLang="en-US" sz="4400" b="1" u="sng" smtClean="0">
                <a:solidFill>
                  <a:srgbClr val="FF0000"/>
                </a:solidFill>
                <a:latin typeface="Freestyle Script" pitchFamily="66" charset="0"/>
              </a:rPr>
              <a:t>"</a:t>
            </a:r>
            <a:r>
              <a:rPr lang="en-US" altLang="en-US" sz="4400" b="1" i="1" u="sng" smtClean="0">
                <a:solidFill>
                  <a:srgbClr val="FF0000"/>
                </a:solidFill>
                <a:latin typeface="Freestyle Script" pitchFamily="66" charset="0"/>
              </a:rPr>
              <a:t>cramp-like seizure caused by an evil spirit</a:t>
            </a:r>
            <a:r>
              <a:rPr lang="en-US" altLang="en-US" sz="4400" b="1" u="sng" smtClean="0">
                <a:solidFill>
                  <a:srgbClr val="FF0000"/>
                </a:solidFill>
                <a:latin typeface="Freestyle Script" pitchFamily="66" charset="0"/>
              </a:rPr>
              <a:t>".</a:t>
            </a:r>
            <a:r>
              <a:rPr lang="en-US" altLang="en-US" sz="4400" b="1" smtClean="0">
                <a:latin typeface="Freestyle Script" pitchFamily="66" charset="0"/>
              </a:rPr>
              <a:t> It emerged during a Caribbean outbreak in 1827-1828.</a:t>
            </a:r>
          </a:p>
          <a:p>
            <a:pPr eaLnBrk="1" hangingPunct="1">
              <a:buFontTx/>
              <a:buNone/>
            </a:pPr>
            <a:endParaRPr lang="en-US" altLang="en-US" sz="4400" b="1" smtClean="0">
              <a:latin typeface="Freestyle Script" pitchFamily="66" charset="0"/>
            </a:endParaRPr>
          </a:p>
        </p:txBody>
      </p:sp>
      <p:pic>
        <p:nvPicPr>
          <p:cNvPr id="10244" name="Picture 4" descr="mosquito_graphic2"/>
          <p:cNvPicPr>
            <a:picLocks noChangeAspect="1" noChangeArrowheads="1" noCrop="1"/>
          </p:cNvPicPr>
          <p:nvPr/>
        </p:nvPicPr>
        <p:blipFill>
          <a:blip r:embed="rId2"/>
          <a:srcRect/>
          <a:stretch>
            <a:fillRect/>
          </a:stretch>
        </p:blipFill>
        <p:spPr bwMode="auto">
          <a:xfrm>
            <a:off x="3124200" y="304800"/>
            <a:ext cx="960438"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0" presetClass="path" presetSubtype="0" repeatCount="indefinite" fill="hold" nodeType="afterEffect">
                                  <p:stCondLst>
                                    <p:cond delay="0"/>
                                  </p:stCondLst>
                                  <p:childTnLst>
                                    <p:animMotion origin="layout" path="M 0.06684 -0.00208 C 0.08715 -0.02222 0.15989 -0.06111 0.22778 -0.05 C 0.29566 -0.03889 0.46475 0.02315 0.47465 0.06458 C 0.48455 0.10602 0.27361 0.13241 0.28715 0.19792 C 0.30069 0.26343 0.55416 0.36991 0.5559 0.45833 C 0.55764 0.54676 0.33472 0.66852 0.29809 0.72917 C 0.26146 0.78981 0.29392 0.83125 0.33559 0.82292 C 0.37725 0.81458 0.53125 0.77083 0.54809 0.67917 C 0.56493 0.5875 0.4875 0.39167 0.43715 0.27292 C 0.3868 0.15417 0.30173 0.00046 0.24653 -0.03333 C 0.19132 -0.06713 0.13611 0.06574 0.1059 0.07083 C 0.07569 0.07593 0.04653 0.01806 0.06684 -0.00208 Z " pathEditMode="fixed" ptsTypes="aaaaaaaaaaaa">
                                      <p:cBhvr>
                                        <p:cTn id="11" dur="15000" fill="hold"/>
                                        <p:tgtEl>
                                          <p:spTgt spid="10244"/>
                                        </p:tgtEl>
                                        <p:attrNameLst>
                                          <p:attrName>ppt_x</p:attrName>
                                          <p:attrName>ppt_y</p:attrName>
                                        </p:attrNameLst>
                                      </p:cBhvr>
                                    </p:animMotion>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243">
                                            <p:txEl>
                                              <p:pRg st="0" end="0"/>
                                            </p:txEl>
                                          </p:spTgt>
                                        </p:tgtEl>
                                        <p:attrNameLst>
                                          <p:attrName>style.visibility</p:attrName>
                                        </p:attrNameLst>
                                      </p:cBhvr>
                                      <p:to>
                                        <p:strVal val="visible"/>
                                      </p:to>
                                    </p:set>
                                    <p:anim calcmode="lin" valueType="num">
                                      <p:cBhvr additive="base">
                                        <p:cTn id="16"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 calcmode="lin" valueType="num">
                                      <p:cBhvr additive="base">
                                        <p:cTn id="22"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1000" y="228600"/>
            <a:ext cx="8229600" cy="655638"/>
          </a:xfrm>
        </p:spPr>
        <p:txBody>
          <a:bodyPr/>
          <a:lstStyle/>
          <a:p>
            <a:pPr eaLnBrk="1" hangingPunct="1"/>
            <a:r>
              <a:rPr lang="en-US" altLang="en-US" sz="3600" smtClean="0">
                <a:latin typeface="Bad" pitchFamily="2" charset="0"/>
              </a:rPr>
              <a:t>Dengue Haemorrhagic fever</a:t>
            </a:r>
          </a:p>
        </p:txBody>
      </p:sp>
      <p:sp>
        <p:nvSpPr>
          <p:cNvPr id="61443" name="Rectangle 3"/>
          <p:cNvSpPr>
            <a:spLocks noGrp="1" noChangeArrowheads="1"/>
          </p:cNvSpPr>
          <p:nvPr>
            <p:ph type="body" idx="1"/>
          </p:nvPr>
        </p:nvSpPr>
        <p:spPr>
          <a:xfrm>
            <a:off x="228600" y="990600"/>
            <a:ext cx="8763000" cy="5135563"/>
          </a:xfrm>
        </p:spPr>
        <p:txBody>
          <a:bodyPr/>
          <a:lstStyle/>
          <a:p>
            <a:pPr eaLnBrk="1" hangingPunct="1">
              <a:buFontTx/>
              <a:buNone/>
            </a:pPr>
            <a:r>
              <a:rPr lang="en-US" altLang="en-US" b="1" smtClean="0">
                <a:latin typeface="Freestyle Script" pitchFamily="66" charset="0"/>
              </a:rPr>
              <a:t>DHF</a:t>
            </a:r>
            <a:r>
              <a:rPr lang="en-US" altLang="en-US" smtClean="0">
                <a:latin typeface="Freestyle Script" pitchFamily="66" charset="0"/>
              </a:rPr>
              <a:t> </a:t>
            </a:r>
            <a:r>
              <a:rPr lang="en-US" altLang="en-US" b="1" smtClean="0">
                <a:latin typeface="Freestyle Script" pitchFamily="66" charset="0"/>
              </a:rPr>
              <a:t> has been most extensively studied in south – east Asia where it first appeared &amp; primarily affected children.</a:t>
            </a:r>
          </a:p>
          <a:p>
            <a:pPr eaLnBrk="1" hangingPunct="1">
              <a:buFontTx/>
              <a:buNone/>
            </a:pPr>
            <a:r>
              <a:rPr lang="en-US" altLang="en-US" b="1" smtClean="0">
                <a:latin typeface="Freestyle Script" pitchFamily="66" charset="0"/>
              </a:rPr>
              <a:t>DHF is a severe form of dengue fever caused by infection with more than one dengue virus. [type 1, 2, 3, &amp; 4].</a:t>
            </a:r>
          </a:p>
          <a:p>
            <a:pPr eaLnBrk="1" hangingPunct="1">
              <a:buFontTx/>
              <a:buNone/>
            </a:pPr>
            <a:r>
              <a:rPr lang="en-US" altLang="en-US" b="1" smtClean="0">
                <a:latin typeface="Freestyle Script" pitchFamily="66" charset="0"/>
              </a:rPr>
              <a:t>DHF is defined as an acute febrile illness with minor or major bleeding, thrombocytopenia[ &lt; 1,oo,ooo,mm</a:t>
            </a:r>
            <a:r>
              <a:rPr lang="en-US" altLang="en-US" b="1" baseline="30000" smtClean="0">
                <a:latin typeface="Freestyle Script" pitchFamily="66" charset="0"/>
              </a:rPr>
              <a:t>3 </a:t>
            </a:r>
            <a:r>
              <a:rPr lang="en-US" altLang="en-US" b="1" smtClean="0">
                <a:latin typeface="Freestyle Script" pitchFamily="66" charset="0"/>
              </a:rPr>
              <a:t> ] &amp; evidence of plasma leakage documented by haemoconcentration [ heamatocrit value increased], pleural and other effusions, or hypoalbunaemia or hypoprotenamia.</a:t>
            </a:r>
          </a:p>
          <a:p>
            <a:pPr eaLnBrk="1" hangingPunct="1">
              <a:buFontTx/>
              <a:buNone/>
            </a:pPr>
            <a:r>
              <a:rPr lang="en-US" altLang="en-US" b="1" smtClean="0">
                <a:latin typeface="Freestyle Script" pitchFamily="66" charset="0"/>
              </a:rPr>
              <a:t>DHF/ DSS usually develops around 3</a:t>
            </a:r>
            <a:r>
              <a:rPr lang="en-US" altLang="en-US" b="1" baseline="30000" smtClean="0">
                <a:latin typeface="Freestyle Script" pitchFamily="66" charset="0"/>
              </a:rPr>
              <a:t>rd</a:t>
            </a:r>
            <a:r>
              <a:rPr lang="en-US" altLang="en-US" b="1" smtClean="0">
                <a:latin typeface="Freestyle Script" pitchFamily="66" charset="0"/>
              </a:rPr>
              <a:t> to 7</a:t>
            </a:r>
            <a:r>
              <a:rPr lang="en-US" altLang="en-US" b="1" baseline="30000" smtClean="0">
                <a:latin typeface="Freestyle Script" pitchFamily="66" charset="0"/>
              </a:rPr>
              <a:t>th</a:t>
            </a:r>
            <a:r>
              <a:rPr lang="en-US" altLang="en-US" b="1" smtClean="0">
                <a:latin typeface="Freestyle Script" pitchFamily="66" charset="0"/>
              </a:rPr>
              <a:t> day of illness.</a:t>
            </a:r>
          </a:p>
          <a:p>
            <a:pPr eaLnBrk="1" hangingPunct="1">
              <a:buFontTx/>
              <a:buNone/>
            </a:pPr>
            <a:endParaRPr lang="en-US" altLang="en-US" smtClean="0">
              <a:latin typeface="Freestyle Script"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wipe(down)">
                                      <p:cBhvr>
                                        <p:cTn id="7" dur="5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wipe(down)">
                                      <p:cBhvr>
                                        <p:cTn id="12" dur="500"/>
                                        <p:tgtEl>
                                          <p:spTgt spid="614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1443">
                                            <p:txEl>
                                              <p:pRg st="1" end="1"/>
                                            </p:txEl>
                                          </p:spTgt>
                                        </p:tgtEl>
                                        <p:attrNameLst>
                                          <p:attrName>style.visibility</p:attrName>
                                        </p:attrNameLst>
                                      </p:cBhvr>
                                      <p:to>
                                        <p:strVal val="visible"/>
                                      </p:to>
                                    </p:set>
                                    <p:animEffect transition="in" filter="wipe(down)">
                                      <p:cBhvr>
                                        <p:cTn id="17" dur="500"/>
                                        <p:tgtEl>
                                          <p:spTgt spid="614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1443">
                                            <p:txEl>
                                              <p:pRg st="2" end="2"/>
                                            </p:txEl>
                                          </p:spTgt>
                                        </p:tgtEl>
                                        <p:attrNameLst>
                                          <p:attrName>style.visibility</p:attrName>
                                        </p:attrNameLst>
                                      </p:cBhvr>
                                      <p:to>
                                        <p:strVal val="visible"/>
                                      </p:to>
                                    </p:set>
                                    <p:animEffect transition="in" filter="wipe(down)">
                                      <p:cBhvr>
                                        <p:cTn id="22" dur="500"/>
                                        <p:tgtEl>
                                          <p:spTgt spid="614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1443">
                                            <p:txEl>
                                              <p:pRg st="3" end="3"/>
                                            </p:txEl>
                                          </p:spTgt>
                                        </p:tgtEl>
                                        <p:attrNameLst>
                                          <p:attrName>style.visibility</p:attrName>
                                        </p:attrNameLst>
                                      </p:cBhvr>
                                      <p:to>
                                        <p:strVal val="visible"/>
                                      </p:to>
                                    </p:set>
                                    <p:animEffect transition="in" filter="wipe(down)">
                                      <p:cBhvr>
                                        <p:cTn id="27" dur="500"/>
                                        <p:tgtEl>
                                          <p:spTgt spid="61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52400" y="152400"/>
            <a:ext cx="5562600" cy="579438"/>
          </a:xfrm>
        </p:spPr>
        <p:txBody>
          <a:bodyPr>
            <a:normAutofit fontScale="90000"/>
          </a:bodyPr>
          <a:lstStyle/>
          <a:p>
            <a:pPr eaLnBrk="1" hangingPunct="1"/>
            <a:r>
              <a:rPr lang="en-US" altLang="en-US" sz="4000" smtClean="0">
                <a:latin typeface="Bad" pitchFamily="2" charset="0"/>
              </a:rPr>
              <a:t>Pathogenesis</a:t>
            </a:r>
          </a:p>
        </p:txBody>
      </p:sp>
      <p:sp>
        <p:nvSpPr>
          <p:cNvPr id="68611" name="Rectangle 3"/>
          <p:cNvSpPr>
            <a:spLocks noGrp="1" noChangeArrowheads="1"/>
          </p:cNvSpPr>
          <p:nvPr>
            <p:ph type="body" idx="1"/>
          </p:nvPr>
        </p:nvSpPr>
        <p:spPr>
          <a:xfrm>
            <a:off x="228600" y="914400"/>
            <a:ext cx="8458200" cy="5638800"/>
          </a:xfrm>
        </p:spPr>
        <p:txBody>
          <a:bodyPr/>
          <a:lstStyle/>
          <a:p>
            <a:pPr eaLnBrk="1" hangingPunct="1">
              <a:buFontTx/>
              <a:buNone/>
            </a:pPr>
            <a:r>
              <a:rPr lang="en-US" altLang="en-US" b="1" smtClean="0">
                <a:latin typeface="Freestyle Script" pitchFamily="66" charset="0"/>
              </a:rPr>
              <a:t>Major pathophysiological change that differentiates DHF from DF is the leakage of plasma.</a:t>
            </a:r>
          </a:p>
          <a:p>
            <a:pPr eaLnBrk="1" hangingPunct="1">
              <a:buFontTx/>
              <a:buNone/>
            </a:pPr>
            <a:r>
              <a:rPr lang="en-US" altLang="en-US" b="1" smtClean="0">
                <a:latin typeface="Freestyle Script" pitchFamily="66" charset="0"/>
              </a:rPr>
              <a:t>Extravasation occurs through endothelial gaps, without necrosis or inflammation of the capillary endothelium.</a:t>
            </a:r>
          </a:p>
          <a:p>
            <a:pPr eaLnBrk="1" hangingPunct="1">
              <a:buFontTx/>
              <a:buNone/>
            </a:pPr>
            <a:endParaRPr lang="en-US" altLang="en-US" b="1" smtClean="0">
              <a:solidFill>
                <a:srgbClr val="FF0000"/>
              </a:solidFill>
              <a:latin typeface="Freestyle Script" pitchFamily="66" charset="0"/>
            </a:endParaRPr>
          </a:p>
          <a:p>
            <a:pPr eaLnBrk="1" hangingPunct="1">
              <a:buFontTx/>
              <a:buNone/>
            </a:pPr>
            <a:r>
              <a:rPr lang="en-US" altLang="en-US" b="1" smtClean="0">
                <a:solidFill>
                  <a:srgbClr val="FF0000"/>
                </a:solidFill>
                <a:latin typeface="Freestyle Script" pitchFamily="66" charset="0"/>
              </a:rPr>
              <a:t>Susceptibility to DHF/DSS drops considerably after 12 yrs of age. </a:t>
            </a:r>
          </a:p>
          <a:p>
            <a:pPr eaLnBrk="1" hangingPunct="1">
              <a:buFontTx/>
              <a:buNone/>
            </a:pPr>
            <a:r>
              <a:rPr lang="en-US" altLang="en-US" b="1" smtClean="0">
                <a:solidFill>
                  <a:srgbClr val="FF0000"/>
                </a:solidFill>
                <a:latin typeface="Freestyle Script" pitchFamily="66" charset="0"/>
              </a:rPr>
              <a:t>Females are more often affected than males.</a:t>
            </a:r>
          </a:p>
          <a:p>
            <a:pPr eaLnBrk="1" hangingPunct="1">
              <a:buFontTx/>
              <a:buNone/>
            </a:pPr>
            <a:r>
              <a:rPr lang="en-US" altLang="en-US" b="1" smtClean="0">
                <a:solidFill>
                  <a:srgbClr val="FF0000"/>
                </a:solidFill>
                <a:latin typeface="Freestyle Script" pitchFamily="66" charset="0"/>
              </a:rPr>
              <a:t>Caucasians are more affected than blacks.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wipe(down)">
                                      <p:cBhvr>
                                        <p:cTn id="7" dur="500"/>
                                        <p:tgtEl>
                                          <p:spTgt spid="68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Effect transition="in" filter="wipe(down)">
                                      <p:cBhvr>
                                        <p:cTn id="12" dur="500"/>
                                        <p:tgtEl>
                                          <p:spTgt spid="686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8611">
                                            <p:txEl>
                                              <p:pRg st="1" end="1"/>
                                            </p:txEl>
                                          </p:spTgt>
                                        </p:tgtEl>
                                        <p:attrNameLst>
                                          <p:attrName>style.visibility</p:attrName>
                                        </p:attrNameLst>
                                      </p:cBhvr>
                                      <p:to>
                                        <p:strVal val="visible"/>
                                      </p:to>
                                    </p:set>
                                    <p:animEffect transition="in" filter="wipe(down)">
                                      <p:cBhvr>
                                        <p:cTn id="17" dur="500"/>
                                        <p:tgtEl>
                                          <p:spTgt spid="686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wipe(down)">
                                      <p:cBhvr>
                                        <p:cTn id="22" dur="500"/>
                                        <p:tgtEl>
                                          <p:spTgt spid="686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wipe(down)">
                                      <p:cBhvr>
                                        <p:cTn id="27" dur="500"/>
                                        <p:tgtEl>
                                          <p:spTgt spid="686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8611">
                                            <p:txEl>
                                              <p:pRg st="5" end="5"/>
                                            </p:txEl>
                                          </p:spTgt>
                                        </p:tgtEl>
                                        <p:attrNameLst>
                                          <p:attrName>style.visibility</p:attrName>
                                        </p:attrNameLst>
                                      </p:cBhvr>
                                      <p:to>
                                        <p:strVal val="visible"/>
                                      </p:to>
                                    </p:set>
                                    <p:animEffect transition="in" filter="wipe(down)">
                                      <p:cBhvr>
                                        <p:cTn id="32" dur="500"/>
                                        <p:tgtEl>
                                          <p:spTgt spid="68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228600"/>
            <a:ext cx="7772400" cy="533400"/>
          </a:xfrm>
        </p:spPr>
        <p:txBody>
          <a:bodyPr>
            <a:normAutofit fontScale="90000"/>
          </a:bodyPr>
          <a:lstStyle/>
          <a:p>
            <a:pPr eaLnBrk="1" hangingPunct="1"/>
            <a:r>
              <a:rPr lang="en-US" altLang="en-US" sz="3600" smtClean="0">
                <a:latin typeface="Bad" pitchFamily="2" charset="0"/>
              </a:rPr>
              <a:t>Clinical Features of DHF</a:t>
            </a:r>
          </a:p>
        </p:txBody>
      </p:sp>
      <p:sp>
        <p:nvSpPr>
          <p:cNvPr id="69635" name="Rectangle 3"/>
          <p:cNvSpPr>
            <a:spLocks noGrp="1" noChangeArrowheads="1"/>
          </p:cNvSpPr>
          <p:nvPr>
            <p:ph type="body" idx="1"/>
          </p:nvPr>
        </p:nvSpPr>
        <p:spPr>
          <a:xfrm>
            <a:off x="228600" y="838200"/>
            <a:ext cx="8763000" cy="5715000"/>
          </a:xfrm>
        </p:spPr>
        <p:txBody>
          <a:bodyPr/>
          <a:lstStyle/>
          <a:p>
            <a:pPr marL="514350" indent="-514350" eaLnBrk="1" hangingPunct="1">
              <a:buSzPct val="150000"/>
              <a:buFontTx/>
              <a:buBlip>
                <a:blip r:embed="rId2"/>
              </a:buBlip>
            </a:pPr>
            <a:r>
              <a:rPr lang="en-US" altLang="en-US" sz="2800" b="1" smtClean="0">
                <a:latin typeface="Freestyle Script" pitchFamily="66" charset="0"/>
              </a:rPr>
              <a:t>Sudden rise in temperature 38</a:t>
            </a:r>
            <a:r>
              <a:rPr lang="en-US" altLang="en-US" sz="2800" b="1" baseline="30000" smtClean="0">
                <a:latin typeface="Freestyle Script" pitchFamily="66" charset="0"/>
              </a:rPr>
              <a:t>0 </a:t>
            </a:r>
            <a:r>
              <a:rPr lang="en-US" altLang="en-US" sz="2800" b="1" smtClean="0">
                <a:latin typeface="Freestyle Script" pitchFamily="66" charset="0"/>
              </a:rPr>
              <a:t>C – 40</a:t>
            </a:r>
            <a:r>
              <a:rPr lang="en-US" altLang="en-US" sz="2800" b="1" baseline="30000" smtClean="0">
                <a:latin typeface="Freestyle Script" pitchFamily="66" charset="0"/>
              </a:rPr>
              <a:t>0</a:t>
            </a:r>
            <a:r>
              <a:rPr lang="en-US" altLang="en-US" sz="2800" b="1" smtClean="0">
                <a:latin typeface="Freestyle Script" pitchFamily="66" charset="0"/>
              </a:rPr>
              <a:t> C &amp; continues for 2 – 7 days.</a:t>
            </a:r>
          </a:p>
          <a:p>
            <a:pPr marL="514350" indent="-514350" eaLnBrk="1" hangingPunct="1">
              <a:buSzPct val="150000"/>
              <a:buFontTx/>
              <a:buBlip>
                <a:blip r:embed="rId2"/>
              </a:buBlip>
            </a:pPr>
            <a:r>
              <a:rPr lang="en-US" altLang="en-US" sz="2800" b="1" smtClean="0">
                <a:latin typeface="Freestyle Script" pitchFamily="66" charset="0"/>
              </a:rPr>
              <a:t>The most common haemorrhagic feature is the positive tourniquet test, petechiae, easily bruised skin &amp; subcutaneous bleeding at venepuncture sites, epistaxis, bleeding from mouth &amp; gums</a:t>
            </a:r>
            <a:r>
              <a:rPr lang="en-US" altLang="en-US" sz="2800" b="1" smtClean="0"/>
              <a:t> </a:t>
            </a:r>
            <a:r>
              <a:rPr lang="en-US" altLang="en-US" sz="2800" b="1" smtClean="0">
                <a:latin typeface="Freestyle Script" pitchFamily="66" charset="0"/>
              </a:rPr>
              <a:t>are present in most cases. </a:t>
            </a:r>
          </a:p>
          <a:p>
            <a:pPr marL="514350" indent="-514350" eaLnBrk="1" hangingPunct="1">
              <a:buSzPct val="150000"/>
              <a:buFontTx/>
              <a:buBlip>
                <a:blip r:embed="rId2"/>
              </a:buBlip>
            </a:pPr>
            <a:r>
              <a:rPr lang="en-US" altLang="en-US" sz="2800" b="1" smtClean="0">
                <a:latin typeface="Freestyle Script" pitchFamily="66" charset="0"/>
              </a:rPr>
              <a:t>Transudate due to excessive capillary permeability collects at the pleural &amp; abdominal cavities.</a:t>
            </a:r>
          </a:p>
          <a:p>
            <a:pPr marL="514350" indent="-514350" eaLnBrk="1" hangingPunct="1">
              <a:buSzPct val="150000"/>
              <a:buFontTx/>
              <a:buBlip>
                <a:blip r:embed="rId2"/>
              </a:buBlip>
            </a:pPr>
            <a:r>
              <a:rPr lang="en-US" altLang="en-US" sz="2800" b="1" smtClean="0">
                <a:latin typeface="Freestyle Script" pitchFamily="66" charset="0"/>
              </a:rPr>
              <a:t>During recovery phase of fever patient’s condition worsens markedly with severe weakness, marked restlessness, facial pallor and circumoral cyanosis, severe  continuous pain abdomen. Liver may be enlarged.</a:t>
            </a:r>
          </a:p>
          <a:p>
            <a:pPr marL="514350" indent="-514350" eaLnBrk="1" hangingPunct="1">
              <a:buSzPct val="150000"/>
              <a:buFontTx/>
              <a:buBlip>
                <a:blip r:embed="rId2"/>
              </a:buBlip>
            </a:pPr>
            <a:r>
              <a:rPr lang="en-US" altLang="en-US" sz="2800" b="1" smtClean="0">
                <a:latin typeface="Freestyle Script" pitchFamily="66" charset="0"/>
              </a:rPr>
              <a:t>Thrombocytopenia ( platelet count &lt;1,00,000/mm</a:t>
            </a:r>
            <a:r>
              <a:rPr lang="en-US" altLang="en-US" sz="2800" b="1" baseline="30000" smtClean="0">
                <a:latin typeface="Freestyle Script" pitchFamily="66" charset="0"/>
              </a:rPr>
              <a:t>3</a:t>
            </a:r>
            <a:r>
              <a:rPr lang="en-US" altLang="en-US" sz="2800" b="1" smtClean="0">
                <a:latin typeface="Freestyle Script" pitchFamily="66" charset="0"/>
              </a:rPr>
              <a:t> ) also occurs during this phase.</a:t>
            </a:r>
            <a:r>
              <a:rPr lang="en-US" altLang="en-US" sz="2800" smtClean="0"/>
              <a:t> </a:t>
            </a:r>
          </a:p>
          <a:p>
            <a:pPr marL="514350" indent="-514350" eaLnBrk="1" hangingPunct="1">
              <a:buSzPct val="150000"/>
              <a:buFontTx/>
              <a:buBlip>
                <a:blip r:embed="rId2"/>
              </a:buBlip>
            </a:pPr>
            <a:r>
              <a:rPr lang="en-US" altLang="en-US" sz="2800" b="1" smtClean="0">
                <a:latin typeface="Freestyle Script" pitchFamily="66" charset="0"/>
              </a:rPr>
              <a:t>In most severe forms after 3 – 4 days of fever, hypotension circulatory failure with features of Capillary leak syndrome.</a:t>
            </a:r>
            <a:r>
              <a:rPr lang="en-US" altLang="en-US" sz="2800" smtClean="0">
                <a:latin typeface="Freestyle Script" pitchFamily="66" charset="0"/>
              </a:rPr>
              <a:t> </a:t>
            </a:r>
            <a:endParaRPr lang="en-US" altLang="en-US" sz="2800" b="1" smtClean="0">
              <a:latin typeface="Freestyle Script"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down)">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wipe(down)">
                                      <p:cBhvr>
                                        <p:cTn id="12" dur="500"/>
                                        <p:tgtEl>
                                          <p:spTgt spid="696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wipe(down)">
                                      <p:cBhvr>
                                        <p:cTn id="17" dur="500"/>
                                        <p:tgtEl>
                                          <p:spTgt spid="696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wipe(down)">
                                      <p:cBhvr>
                                        <p:cTn id="22" dur="500"/>
                                        <p:tgtEl>
                                          <p:spTgt spid="696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wipe(down)">
                                      <p:cBhvr>
                                        <p:cTn id="27" dur="500"/>
                                        <p:tgtEl>
                                          <p:spTgt spid="696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9635">
                                            <p:txEl>
                                              <p:pRg st="5" end="5"/>
                                            </p:txEl>
                                          </p:spTgt>
                                        </p:tgtEl>
                                        <p:attrNameLst>
                                          <p:attrName>style.visibility</p:attrName>
                                        </p:attrNameLst>
                                      </p:cBhvr>
                                      <p:to>
                                        <p:strVal val="visible"/>
                                      </p:to>
                                    </p:set>
                                    <p:animEffect transition="in" filter="wipe(down)">
                                      <p:cBhvr>
                                        <p:cTn id="32" dur="500"/>
                                        <p:tgtEl>
                                          <p:spTgt spid="696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43_08.gif"/>
          <p:cNvPicPr>
            <a:picLocks noGrp="1" noChangeAspect="1" noChangeArrowheads="1"/>
          </p:cNvPicPr>
          <p:nvPr>
            <p:ph idx="1"/>
          </p:nvPr>
        </p:nvPicPr>
        <p:blipFill>
          <a:blip r:embed="rId2"/>
          <a:srcRect/>
          <a:stretch>
            <a:fillRect/>
          </a:stretch>
        </p:blipFill>
        <p:spPr>
          <a:xfrm>
            <a:off x="533400" y="304800"/>
            <a:ext cx="2462213" cy="2667000"/>
          </a:xfrm>
        </p:spPr>
      </p:pic>
      <p:pic>
        <p:nvPicPr>
          <p:cNvPr id="93186" name="Picture 2" descr="G:\804_f2.jpg"/>
          <p:cNvPicPr>
            <a:picLocks noChangeAspect="1" noChangeArrowheads="1"/>
          </p:cNvPicPr>
          <p:nvPr/>
        </p:nvPicPr>
        <p:blipFill>
          <a:blip r:embed="rId3"/>
          <a:srcRect/>
          <a:stretch>
            <a:fillRect/>
          </a:stretch>
        </p:blipFill>
        <p:spPr bwMode="auto">
          <a:xfrm>
            <a:off x="3276600" y="304800"/>
            <a:ext cx="2540000" cy="2679700"/>
          </a:xfrm>
          <a:prstGeom prst="rect">
            <a:avLst/>
          </a:prstGeom>
          <a:noFill/>
          <a:ln w="9525">
            <a:noFill/>
            <a:miter lim="800000"/>
            <a:headEnd/>
            <a:tailEnd/>
          </a:ln>
        </p:spPr>
      </p:pic>
      <p:pic>
        <p:nvPicPr>
          <p:cNvPr id="93187" name="Picture 3" descr="G:\mr.jpg"/>
          <p:cNvPicPr>
            <a:picLocks noChangeAspect="1" noChangeArrowheads="1"/>
          </p:cNvPicPr>
          <p:nvPr/>
        </p:nvPicPr>
        <p:blipFill>
          <a:blip r:embed="rId4"/>
          <a:srcRect/>
          <a:stretch>
            <a:fillRect/>
          </a:stretch>
        </p:blipFill>
        <p:spPr bwMode="auto">
          <a:xfrm>
            <a:off x="6172200" y="304800"/>
            <a:ext cx="2209800" cy="2743200"/>
          </a:xfrm>
          <a:prstGeom prst="rect">
            <a:avLst/>
          </a:prstGeom>
          <a:noFill/>
          <a:ln w="9525">
            <a:noFill/>
            <a:miter lim="800000"/>
            <a:headEnd/>
            <a:tailEnd/>
          </a:ln>
        </p:spPr>
      </p:pic>
      <p:pic>
        <p:nvPicPr>
          <p:cNvPr id="93188" name="Picture 4" descr="H:\7401crp-fig1.jpg"/>
          <p:cNvPicPr>
            <a:picLocks noChangeAspect="1" noChangeArrowheads="1"/>
          </p:cNvPicPr>
          <p:nvPr/>
        </p:nvPicPr>
        <p:blipFill>
          <a:blip r:embed="rId5"/>
          <a:srcRect/>
          <a:stretch>
            <a:fillRect/>
          </a:stretch>
        </p:blipFill>
        <p:spPr bwMode="auto">
          <a:xfrm>
            <a:off x="609600" y="3352800"/>
            <a:ext cx="2590800" cy="3124200"/>
          </a:xfrm>
          <a:prstGeom prst="rect">
            <a:avLst/>
          </a:prstGeom>
          <a:noFill/>
          <a:ln w="9525">
            <a:noFill/>
            <a:miter lim="800000"/>
            <a:headEnd/>
            <a:tailEnd/>
          </a:ln>
        </p:spPr>
      </p:pic>
      <p:pic>
        <p:nvPicPr>
          <p:cNvPr id="93189" name="Picture 5" descr="H:\60059_purpura.jpg"/>
          <p:cNvPicPr>
            <a:picLocks noChangeAspect="1" noChangeArrowheads="1"/>
          </p:cNvPicPr>
          <p:nvPr/>
        </p:nvPicPr>
        <p:blipFill>
          <a:blip r:embed="rId6"/>
          <a:srcRect/>
          <a:stretch>
            <a:fillRect/>
          </a:stretch>
        </p:blipFill>
        <p:spPr bwMode="auto">
          <a:xfrm>
            <a:off x="3429000" y="3352800"/>
            <a:ext cx="2578100" cy="3124200"/>
          </a:xfrm>
          <a:prstGeom prst="rect">
            <a:avLst/>
          </a:prstGeom>
          <a:noFill/>
          <a:ln w="9525">
            <a:noFill/>
            <a:miter lim="800000"/>
            <a:headEnd/>
            <a:tailEnd/>
          </a:ln>
        </p:spPr>
      </p:pic>
      <p:pic>
        <p:nvPicPr>
          <p:cNvPr id="93190" name="Picture 6" descr="H:\image002.jpg"/>
          <p:cNvPicPr>
            <a:picLocks noChangeAspect="1" noChangeArrowheads="1"/>
          </p:cNvPicPr>
          <p:nvPr/>
        </p:nvPicPr>
        <p:blipFill>
          <a:blip r:embed="rId7"/>
          <a:srcRect/>
          <a:stretch>
            <a:fillRect/>
          </a:stretch>
        </p:blipFill>
        <p:spPr bwMode="auto">
          <a:xfrm>
            <a:off x="6248400" y="3352800"/>
            <a:ext cx="2652713" cy="3181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93186"/>
                                        </p:tgtEl>
                                        <p:attrNameLst>
                                          <p:attrName>style.visibility</p:attrName>
                                        </p:attrNameLst>
                                      </p:cBhvr>
                                      <p:to>
                                        <p:strVal val="visible"/>
                                      </p:to>
                                    </p:set>
                                    <p:animEffect transition="in" filter="wipe(down)">
                                      <p:cBhvr>
                                        <p:cTn id="12" dur="500"/>
                                        <p:tgtEl>
                                          <p:spTgt spid="931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93187"/>
                                        </p:tgtEl>
                                        <p:attrNameLst>
                                          <p:attrName>style.visibility</p:attrName>
                                        </p:attrNameLst>
                                      </p:cBhvr>
                                      <p:to>
                                        <p:strVal val="visible"/>
                                      </p:to>
                                    </p:set>
                                    <p:animEffect transition="in" filter="wipe(down)">
                                      <p:cBhvr>
                                        <p:cTn id="17" dur="500"/>
                                        <p:tgtEl>
                                          <p:spTgt spid="931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93188"/>
                                        </p:tgtEl>
                                        <p:attrNameLst>
                                          <p:attrName>style.visibility</p:attrName>
                                        </p:attrNameLst>
                                      </p:cBhvr>
                                      <p:to>
                                        <p:strVal val="visible"/>
                                      </p:to>
                                    </p:set>
                                    <p:animEffect transition="in" filter="wipe(down)">
                                      <p:cBhvr>
                                        <p:cTn id="22" dur="500"/>
                                        <p:tgtEl>
                                          <p:spTgt spid="931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93189"/>
                                        </p:tgtEl>
                                        <p:attrNameLst>
                                          <p:attrName>style.visibility</p:attrName>
                                        </p:attrNameLst>
                                      </p:cBhvr>
                                      <p:to>
                                        <p:strVal val="visible"/>
                                      </p:to>
                                    </p:set>
                                    <p:animEffect transition="in" filter="wipe(down)">
                                      <p:cBhvr>
                                        <p:cTn id="27" dur="500"/>
                                        <p:tgtEl>
                                          <p:spTgt spid="9318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93190"/>
                                        </p:tgtEl>
                                        <p:attrNameLst>
                                          <p:attrName>style.visibility</p:attrName>
                                        </p:attrNameLst>
                                      </p:cBhvr>
                                      <p:to>
                                        <p:strVal val="visible"/>
                                      </p:to>
                                    </p:set>
                                    <p:animEffect transition="in" filter="wipe(down)">
                                      <p:cBhvr>
                                        <p:cTn id="32" dur="500"/>
                                        <p:tgtEl>
                                          <p:spTgt spid="93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1" name="Picture 3" descr="H:\fging4kep.jpg"/>
          <p:cNvPicPr>
            <a:picLocks noChangeAspect="1" noChangeArrowheads="1"/>
          </p:cNvPicPr>
          <p:nvPr/>
        </p:nvPicPr>
        <p:blipFill>
          <a:blip r:embed="rId2"/>
          <a:srcRect/>
          <a:stretch>
            <a:fillRect/>
          </a:stretch>
        </p:blipFill>
        <p:spPr bwMode="auto">
          <a:xfrm>
            <a:off x="508000" y="381000"/>
            <a:ext cx="4140200" cy="5867400"/>
          </a:xfrm>
          <a:prstGeom prst="rect">
            <a:avLst/>
          </a:prstGeom>
          <a:noFill/>
          <a:ln w="9525">
            <a:noFill/>
            <a:miter lim="800000"/>
            <a:headEnd/>
            <a:tailEnd/>
          </a:ln>
        </p:spPr>
      </p:pic>
      <p:pic>
        <p:nvPicPr>
          <p:cNvPr id="94212" name="Picture 4" descr="H:\xray-4a.jpg"/>
          <p:cNvPicPr>
            <a:picLocks noGrp="1" noChangeAspect="1" noChangeArrowheads="1"/>
          </p:cNvPicPr>
          <p:nvPr>
            <p:ph idx="1"/>
          </p:nvPr>
        </p:nvPicPr>
        <p:blipFill>
          <a:blip r:embed="rId3"/>
          <a:srcRect/>
          <a:stretch>
            <a:fillRect/>
          </a:stretch>
        </p:blipFill>
        <p:spPr>
          <a:xfrm>
            <a:off x="4800600" y="304800"/>
            <a:ext cx="4038600" cy="59436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wipe(down)">
                                      <p:cBhvr>
                                        <p:cTn id="7" dur="500"/>
                                        <p:tgtEl>
                                          <p:spTgt spid="942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94212"/>
                                        </p:tgtEl>
                                        <p:attrNameLst>
                                          <p:attrName>style.visibility</p:attrName>
                                        </p:attrNameLst>
                                      </p:cBhvr>
                                      <p:to>
                                        <p:strVal val="visible"/>
                                      </p:to>
                                    </p:set>
                                    <p:animEffect transition="in" filter="wipe(down)">
                                      <p:cBhvr>
                                        <p:cTn id="12"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5" name="Picture 3" descr="H:\loadBinary.jpg"/>
          <p:cNvPicPr>
            <a:picLocks noGrp="1" noChangeAspect="1" noChangeArrowheads="1"/>
          </p:cNvPicPr>
          <p:nvPr>
            <p:ph idx="1"/>
          </p:nvPr>
        </p:nvPicPr>
        <p:blipFill>
          <a:blip r:embed="rId2"/>
          <a:srcRect/>
          <a:stretch>
            <a:fillRect/>
          </a:stretch>
        </p:blipFill>
        <p:spPr>
          <a:xfrm>
            <a:off x="990600" y="381000"/>
            <a:ext cx="6858000" cy="58674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wipe(down)">
                                      <p:cBhvr>
                                        <p:cTn id="7" dur="5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533400" y="228600"/>
            <a:ext cx="6019800" cy="533400"/>
          </a:xfrm>
        </p:spPr>
        <p:txBody>
          <a:bodyPr>
            <a:normAutofit fontScale="90000"/>
          </a:bodyPr>
          <a:lstStyle/>
          <a:p>
            <a:pPr eaLnBrk="1" hangingPunct="1"/>
            <a:r>
              <a:rPr lang="en-US" altLang="en-US" sz="3200" smtClean="0">
                <a:latin typeface="Bad" pitchFamily="2" charset="0"/>
              </a:rPr>
              <a:t>Clinical features</a:t>
            </a:r>
          </a:p>
        </p:txBody>
      </p:sp>
      <p:sp>
        <p:nvSpPr>
          <p:cNvPr id="70661" name="Rectangle 5"/>
          <p:cNvSpPr>
            <a:spLocks noGrp="1" noChangeArrowheads="1"/>
          </p:cNvSpPr>
          <p:nvPr>
            <p:ph type="body" sz="half" idx="1"/>
          </p:nvPr>
        </p:nvSpPr>
        <p:spPr>
          <a:xfrm>
            <a:off x="228600" y="762000"/>
            <a:ext cx="4267200" cy="5364163"/>
          </a:xfrm>
        </p:spPr>
        <p:txBody>
          <a:bodyPr/>
          <a:lstStyle/>
          <a:p>
            <a:pPr eaLnBrk="1" hangingPunct="1">
              <a:buFontTx/>
              <a:buNone/>
            </a:pPr>
            <a:r>
              <a:rPr lang="en-US" altLang="en-US" b="1" smtClean="0">
                <a:latin typeface="Freestyle Script" pitchFamily="66" charset="0"/>
              </a:rPr>
              <a:t>Immune mediated reaction to infection</a:t>
            </a:r>
          </a:p>
          <a:p>
            <a:pPr eaLnBrk="1" hangingPunct="1">
              <a:buFontTx/>
              <a:buNone/>
            </a:pPr>
            <a:r>
              <a:rPr lang="en-US" altLang="en-US" b="1" smtClean="0">
                <a:latin typeface="Freestyle Script" pitchFamily="66" charset="0"/>
              </a:rPr>
              <a:t>Maximum affected group</a:t>
            </a:r>
          </a:p>
          <a:p>
            <a:pPr eaLnBrk="1" hangingPunct="1">
              <a:buFontTx/>
              <a:buNone/>
            </a:pPr>
            <a:r>
              <a:rPr lang="en-US" altLang="en-US" b="1" smtClean="0">
                <a:latin typeface="Freestyle Script" pitchFamily="66" charset="0"/>
              </a:rPr>
              <a:t>1</a:t>
            </a:r>
            <a:r>
              <a:rPr lang="en-US" altLang="en-US" b="1" baseline="30000" smtClean="0">
                <a:latin typeface="Freestyle Script" pitchFamily="66" charset="0"/>
              </a:rPr>
              <a:t>st</a:t>
            </a:r>
            <a:r>
              <a:rPr lang="en-US" altLang="en-US" b="1" smtClean="0">
                <a:latin typeface="Freestyle Script" pitchFamily="66" charset="0"/>
              </a:rPr>
              <a:t> – 3</a:t>
            </a:r>
            <a:r>
              <a:rPr lang="en-US" altLang="en-US" b="1" baseline="30000" smtClean="0">
                <a:latin typeface="Freestyle Script" pitchFamily="66" charset="0"/>
              </a:rPr>
              <a:t>rd</a:t>
            </a:r>
            <a:r>
              <a:rPr lang="en-US" altLang="en-US" b="1" smtClean="0">
                <a:latin typeface="Freestyle Script" pitchFamily="66" charset="0"/>
              </a:rPr>
              <a:t> day</a:t>
            </a:r>
          </a:p>
          <a:p>
            <a:pPr eaLnBrk="1" hangingPunct="1">
              <a:buFontTx/>
              <a:buNone/>
            </a:pPr>
            <a:endParaRPr lang="en-US" altLang="en-US" b="1" smtClean="0">
              <a:latin typeface="Freestyle Script" pitchFamily="66" charset="0"/>
            </a:endParaRPr>
          </a:p>
          <a:p>
            <a:pPr eaLnBrk="1" hangingPunct="1">
              <a:buFontTx/>
              <a:buNone/>
            </a:pPr>
            <a:r>
              <a:rPr lang="en-US" altLang="en-US" b="1" smtClean="0">
                <a:latin typeface="Freestyle Script" pitchFamily="66" charset="0"/>
              </a:rPr>
              <a:t>3</a:t>
            </a:r>
            <a:r>
              <a:rPr lang="en-US" altLang="en-US" b="1" baseline="30000" smtClean="0">
                <a:latin typeface="Freestyle Script" pitchFamily="66" charset="0"/>
              </a:rPr>
              <a:t>rd</a:t>
            </a:r>
            <a:r>
              <a:rPr lang="en-US" altLang="en-US" b="1" smtClean="0">
                <a:latin typeface="Freestyle Script" pitchFamily="66" charset="0"/>
              </a:rPr>
              <a:t> – 4</a:t>
            </a:r>
            <a:r>
              <a:rPr lang="en-US" altLang="en-US" b="1" baseline="30000" smtClean="0">
                <a:latin typeface="Freestyle Script" pitchFamily="66" charset="0"/>
              </a:rPr>
              <a:t>th</a:t>
            </a:r>
            <a:r>
              <a:rPr lang="en-US" altLang="en-US" b="1" smtClean="0">
                <a:latin typeface="Freestyle Script" pitchFamily="66" charset="0"/>
              </a:rPr>
              <a:t> day</a:t>
            </a:r>
          </a:p>
          <a:p>
            <a:pPr eaLnBrk="1" hangingPunct="1">
              <a:buFontTx/>
              <a:buNone/>
            </a:pPr>
            <a:endParaRPr lang="en-US" altLang="en-US" b="1" smtClean="0">
              <a:latin typeface="Freestyle Script" pitchFamily="66" charset="0"/>
            </a:endParaRPr>
          </a:p>
          <a:p>
            <a:pPr eaLnBrk="1" hangingPunct="1">
              <a:buFontTx/>
              <a:buNone/>
            </a:pPr>
            <a:r>
              <a:rPr lang="en-US" altLang="en-US" b="1" smtClean="0">
                <a:latin typeface="Freestyle Script" pitchFamily="66" charset="0"/>
              </a:rPr>
              <a:t>4</a:t>
            </a:r>
            <a:r>
              <a:rPr lang="en-US" altLang="en-US" b="1" baseline="30000" smtClean="0">
                <a:latin typeface="Freestyle Script" pitchFamily="66" charset="0"/>
              </a:rPr>
              <a:t>th</a:t>
            </a:r>
            <a:r>
              <a:rPr lang="en-US" altLang="en-US" b="1" smtClean="0">
                <a:latin typeface="Freestyle Script" pitchFamily="66" charset="0"/>
              </a:rPr>
              <a:t> – 5</a:t>
            </a:r>
            <a:r>
              <a:rPr lang="en-US" altLang="en-US" b="1" baseline="30000" smtClean="0">
                <a:latin typeface="Freestyle Script" pitchFamily="66" charset="0"/>
              </a:rPr>
              <a:t>th</a:t>
            </a:r>
            <a:r>
              <a:rPr lang="en-US" altLang="en-US" b="1" smtClean="0">
                <a:latin typeface="Freestyle Script" pitchFamily="66" charset="0"/>
              </a:rPr>
              <a:t> day</a:t>
            </a:r>
          </a:p>
          <a:p>
            <a:pPr eaLnBrk="1" hangingPunct="1">
              <a:buFontTx/>
              <a:buNone/>
            </a:pPr>
            <a:endParaRPr lang="en-US" altLang="en-US" b="1" smtClean="0">
              <a:latin typeface="Freestyle Script" pitchFamily="66" charset="0"/>
            </a:endParaRPr>
          </a:p>
        </p:txBody>
      </p:sp>
      <p:sp>
        <p:nvSpPr>
          <p:cNvPr id="70662" name="Rectangle 6"/>
          <p:cNvSpPr>
            <a:spLocks noGrp="1" noChangeArrowheads="1"/>
          </p:cNvSpPr>
          <p:nvPr>
            <p:ph type="body" sz="half" idx="2"/>
          </p:nvPr>
        </p:nvSpPr>
        <p:spPr>
          <a:xfrm>
            <a:off x="4648200" y="762000"/>
            <a:ext cx="4267200" cy="5364163"/>
          </a:xfrm>
        </p:spPr>
        <p:txBody>
          <a:bodyPr/>
          <a:lstStyle/>
          <a:p>
            <a:pPr eaLnBrk="1" hangingPunct="1">
              <a:buFontTx/>
              <a:buNone/>
            </a:pPr>
            <a:r>
              <a:rPr lang="en-US" altLang="en-US" b="1" smtClean="0">
                <a:latin typeface="Freestyle Script" pitchFamily="66" charset="0"/>
              </a:rPr>
              <a:t>Vascular leak platelets.</a:t>
            </a:r>
          </a:p>
          <a:p>
            <a:pPr eaLnBrk="1" hangingPunct="1">
              <a:buFontTx/>
              <a:buNone/>
            </a:pPr>
            <a:r>
              <a:rPr lang="en-US" altLang="en-US" b="1" smtClean="0">
                <a:latin typeface="Freestyle Script" pitchFamily="66" charset="0"/>
              </a:rPr>
              <a:t>0 – 1 yr &amp; 3 – 5yr.</a:t>
            </a:r>
          </a:p>
          <a:p>
            <a:pPr eaLnBrk="1" hangingPunct="1">
              <a:buFontTx/>
              <a:buNone/>
            </a:pPr>
            <a:r>
              <a:rPr lang="en-US" altLang="en-US" b="1" smtClean="0">
                <a:latin typeface="Freestyle Script" pitchFamily="66" charset="0"/>
              </a:rPr>
              <a:t>Fever, URTI, Myalgia, Arthralgia, bone pain.</a:t>
            </a:r>
          </a:p>
          <a:p>
            <a:pPr eaLnBrk="1" hangingPunct="1">
              <a:buFontTx/>
              <a:buNone/>
            </a:pPr>
            <a:r>
              <a:rPr lang="en-US" altLang="en-US" b="1" smtClean="0">
                <a:latin typeface="Freestyle Script" pitchFamily="66" charset="0"/>
              </a:rPr>
              <a:t>Tourniquet test positive, Spontaneous bleeding.</a:t>
            </a:r>
          </a:p>
          <a:p>
            <a:pPr eaLnBrk="1" hangingPunct="1">
              <a:buFontTx/>
              <a:buNone/>
            </a:pPr>
            <a:r>
              <a:rPr lang="en-US" altLang="en-US" b="1" smtClean="0">
                <a:latin typeface="Freestyle Script" pitchFamily="66" charset="0"/>
              </a:rPr>
              <a:t>Circulatory failure &amp; agitation, Profound shock.</a:t>
            </a:r>
          </a:p>
        </p:txBody>
      </p:sp>
      <p:sp>
        <p:nvSpPr>
          <p:cNvPr id="70663" name="AutoShape 7"/>
          <p:cNvSpPr>
            <a:spLocks noChangeArrowheads="1"/>
          </p:cNvSpPr>
          <p:nvPr/>
        </p:nvSpPr>
        <p:spPr bwMode="auto">
          <a:xfrm>
            <a:off x="3733800" y="990600"/>
            <a:ext cx="990600" cy="76200"/>
          </a:xfrm>
          <a:prstGeom prst="rightArrow">
            <a:avLst>
              <a:gd name="adj1" fmla="val 50000"/>
              <a:gd name="adj2" fmla="val 325000"/>
            </a:avLst>
          </a:prstGeom>
          <a:solidFill>
            <a:srgbClr val="FF0000"/>
          </a:solidFill>
          <a:ln w="9525" algn="ctr">
            <a:solidFill>
              <a:schemeClr val="tx1"/>
            </a:solidFill>
            <a:miter lim="800000"/>
            <a:headEnd/>
            <a:tailEnd/>
          </a:ln>
        </p:spPr>
        <p:txBody>
          <a:bodyPr wrap="none" anchor="ctr"/>
          <a:lstStyle/>
          <a:p>
            <a:pPr eaLnBrk="1" hangingPunct="1"/>
            <a:endParaRPr lang="en-IN" altLang="en-US"/>
          </a:p>
        </p:txBody>
      </p:sp>
      <p:sp>
        <p:nvSpPr>
          <p:cNvPr id="70664" name="AutoShape 8"/>
          <p:cNvSpPr>
            <a:spLocks noChangeArrowheads="1"/>
          </p:cNvSpPr>
          <p:nvPr/>
        </p:nvSpPr>
        <p:spPr bwMode="auto">
          <a:xfrm>
            <a:off x="2590800" y="1524000"/>
            <a:ext cx="2133600" cy="76200"/>
          </a:xfrm>
          <a:prstGeom prst="rightArrow">
            <a:avLst>
              <a:gd name="adj1" fmla="val 50000"/>
              <a:gd name="adj2" fmla="val 700000"/>
            </a:avLst>
          </a:prstGeom>
          <a:solidFill>
            <a:srgbClr val="FF0000"/>
          </a:solidFill>
          <a:ln w="9525" algn="ctr">
            <a:solidFill>
              <a:schemeClr val="tx1"/>
            </a:solidFill>
            <a:miter lim="800000"/>
            <a:headEnd/>
            <a:tailEnd/>
          </a:ln>
        </p:spPr>
        <p:txBody>
          <a:bodyPr wrap="none" anchor="ctr"/>
          <a:lstStyle/>
          <a:p>
            <a:pPr eaLnBrk="1" hangingPunct="1"/>
            <a:endParaRPr lang="en-IN" altLang="en-US"/>
          </a:p>
        </p:txBody>
      </p:sp>
      <p:sp>
        <p:nvSpPr>
          <p:cNvPr id="70665" name="AutoShape 9"/>
          <p:cNvSpPr>
            <a:spLocks noChangeArrowheads="1"/>
          </p:cNvSpPr>
          <p:nvPr/>
        </p:nvSpPr>
        <p:spPr bwMode="auto">
          <a:xfrm>
            <a:off x="1676400" y="2057400"/>
            <a:ext cx="3048000" cy="76200"/>
          </a:xfrm>
          <a:prstGeom prst="rightArrow">
            <a:avLst>
              <a:gd name="adj1" fmla="val 50000"/>
              <a:gd name="adj2" fmla="val 1000000"/>
            </a:avLst>
          </a:prstGeom>
          <a:solidFill>
            <a:srgbClr val="FF0000"/>
          </a:solidFill>
          <a:ln w="9525" algn="ctr">
            <a:solidFill>
              <a:schemeClr val="tx1"/>
            </a:solidFill>
            <a:miter lim="800000"/>
            <a:headEnd/>
            <a:tailEnd/>
          </a:ln>
        </p:spPr>
        <p:txBody>
          <a:bodyPr wrap="none" anchor="ctr"/>
          <a:lstStyle/>
          <a:p>
            <a:pPr eaLnBrk="1" hangingPunct="1"/>
            <a:endParaRPr lang="en-IN" altLang="en-US"/>
          </a:p>
        </p:txBody>
      </p:sp>
      <p:sp>
        <p:nvSpPr>
          <p:cNvPr id="70666" name="AutoShape 10"/>
          <p:cNvSpPr>
            <a:spLocks noChangeArrowheads="1"/>
          </p:cNvSpPr>
          <p:nvPr/>
        </p:nvSpPr>
        <p:spPr bwMode="auto">
          <a:xfrm flipV="1">
            <a:off x="1676400" y="3048000"/>
            <a:ext cx="3048000" cy="76200"/>
          </a:xfrm>
          <a:prstGeom prst="rightArrow">
            <a:avLst>
              <a:gd name="adj1" fmla="val 50000"/>
              <a:gd name="adj2" fmla="val 1000000"/>
            </a:avLst>
          </a:prstGeom>
          <a:solidFill>
            <a:srgbClr val="FF0000"/>
          </a:solidFill>
          <a:ln w="9525" algn="ctr">
            <a:solidFill>
              <a:schemeClr val="tx1"/>
            </a:solidFill>
            <a:miter lim="800000"/>
            <a:headEnd/>
            <a:tailEnd/>
          </a:ln>
        </p:spPr>
        <p:txBody>
          <a:bodyPr wrap="none" anchor="ctr"/>
          <a:lstStyle/>
          <a:p>
            <a:pPr eaLnBrk="1" hangingPunct="1"/>
            <a:endParaRPr lang="en-IN" altLang="en-US"/>
          </a:p>
        </p:txBody>
      </p:sp>
      <p:sp>
        <p:nvSpPr>
          <p:cNvPr id="70668" name="AutoShape 12"/>
          <p:cNvSpPr>
            <a:spLocks noChangeArrowheads="1"/>
          </p:cNvSpPr>
          <p:nvPr/>
        </p:nvSpPr>
        <p:spPr bwMode="auto">
          <a:xfrm>
            <a:off x="1676400" y="4114800"/>
            <a:ext cx="3200400" cy="76200"/>
          </a:xfrm>
          <a:prstGeom prst="rightArrow">
            <a:avLst>
              <a:gd name="adj1" fmla="val 50000"/>
              <a:gd name="adj2" fmla="val 1050000"/>
            </a:avLst>
          </a:prstGeom>
          <a:solidFill>
            <a:srgbClr val="FF0000"/>
          </a:solidFill>
          <a:ln w="9525" algn="ctr">
            <a:solidFill>
              <a:schemeClr val="tx1"/>
            </a:solidFill>
            <a:miter lim="800000"/>
            <a:headEnd/>
            <a:tailEnd/>
          </a:ln>
        </p:spPr>
        <p:txBody>
          <a:bodyPr wrap="none" anchor="ctr"/>
          <a:lstStyle/>
          <a:p>
            <a:pPr eaLnBrk="1" hangingPunct="1"/>
            <a:endParaRPr lang="en-I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 calcmode="lin" valueType="num">
                                      <p:cBhvr additive="base">
                                        <p:cTn id="7" dur="500" fill="hold"/>
                                        <p:tgtEl>
                                          <p:spTgt spid="70660"/>
                                        </p:tgtEl>
                                        <p:attrNameLst>
                                          <p:attrName>ppt_x</p:attrName>
                                        </p:attrNameLst>
                                      </p:cBhvr>
                                      <p:tavLst>
                                        <p:tav tm="0">
                                          <p:val>
                                            <p:strVal val="#ppt_x"/>
                                          </p:val>
                                        </p:tav>
                                        <p:tav tm="100000">
                                          <p:val>
                                            <p:strVal val="#ppt_x"/>
                                          </p:val>
                                        </p:tav>
                                      </p:tavLst>
                                    </p:anim>
                                    <p:anim calcmode="lin" valueType="num">
                                      <p:cBhvr additive="base">
                                        <p:cTn id="8" dur="500" fill="hold"/>
                                        <p:tgtEl>
                                          <p:spTgt spid="706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70661">
                                            <p:txEl>
                                              <p:pRg st="0" end="0"/>
                                            </p:txEl>
                                          </p:spTgt>
                                        </p:tgtEl>
                                        <p:attrNameLst>
                                          <p:attrName>style.visibility</p:attrName>
                                        </p:attrNameLst>
                                      </p:cBhvr>
                                      <p:to>
                                        <p:strVal val="visible"/>
                                      </p:to>
                                    </p:set>
                                    <p:animEffect transition="in" filter="fade">
                                      <p:cBhvr>
                                        <p:cTn id="13" dur="2000"/>
                                        <p:tgtEl>
                                          <p:spTgt spid="7066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0663"/>
                                        </p:tgtEl>
                                        <p:attrNameLst>
                                          <p:attrName>style.visibility</p:attrName>
                                        </p:attrNameLst>
                                      </p:cBhvr>
                                      <p:to>
                                        <p:strVal val="visible"/>
                                      </p:to>
                                    </p:set>
                                    <p:animEffect transition="in" filter="fade">
                                      <p:cBhvr>
                                        <p:cTn id="18" dur="2000"/>
                                        <p:tgtEl>
                                          <p:spTgt spid="7066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70662">
                                            <p:txEl>
                                              <p:pRg st="0" end="0"/>
                                            </p:txEl>
                                          </p:spTgt>
                                        </p:tgtEl>
                                        <p:attrNameLst>
                                          <p:attrName>style.visibility</p:attrName>
                                        </p:attrNameLst>
                                      </p:cBhvr>
                                      <p:to>
                                        <p:strVal val="visible"/>
                                      </p:to>
                                    </p:set>
                                    <p:animEffect transition="in" filter="fade">
                                      <p:cBhvr>
                                        <p:cTn id="23" dur="2000"/>
                                        <p:tgtEl>
                                          <p:spTgt spid="70662">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70661">
                                            <p:txEl>
                                              <p:pRg st="1" end="1"/>
                                            </p:txEl>
                                          </p:spTgt>
                                        </p:tgtEl>
                                        <p:attrNameLst>
                                          <p:attrName>style.visibility</p:attrName>
                                        </p:attrNameLst>
                                      </p:cBhvr>
                                      <p:to>
                                        <p:strVal val="visible"/>
                                      </p:to>
                                    </p:set>
                                    <p:animEffect transition="in" filter="fade">
                                      <p:cBhvr>
                                        <p:cTn id="28" dur="2000"/>
                                        <p:tgtEl>
                                          <p:spTgt spid="70661">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0664"/>
                                        </p:tgtEl>
                                        <p:attrNameLst>
                                          <p:attrName>style.visibility</p:attrName>
                                        </p:attrNameLst>
                                      </p:cBhvr>
                                      <p:to>
                                        <p:strVal val="visible"/>
                                      </p:to>
                                    </p:set>
                                    <p:anim calcmode="lin" valueType="num">
                                      <p:cBhvr additive="base">
                                        <p:cTn id="33" dur="500" fill="hold"/>
                                        <p:tgtEl>
                                          <p:spTgt spid="70664"/>
                                        </p:tgtEl>
                                        <p:attrNameLst>
                                          <p:attrName>ppt_x</p:attrName>
                                        </p:attrNameLst>
                                      </p:cBhvr>
                                      <p:tavLst>
                                        <p:tav tm="0">
                                          <p:val>
                                            <p:strVal val="#ppt_x"/>
                                          </p:val>
                                        </p:tav>
                                        <p:tav tm="100000">
                                          <p:val>
                                            <p:strVal val="#ppt_x"/>
                                          </p:val>
                                        </p:tav>
                                      </p:tavLst>
                                    </p:anim>
                                    <p:anim calcmode="lin" valueType="num">
                                      <p:cBhvr additive="base">
                                        <p:cTn id="34" dur="500" fill="hold"/>
                                        <p:tgtEl>
                                          <p:spTgt spid="70664"/>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70662">
                                            <p:txEl>
                                              <p:pRg st="1" end="1"/>
                                            </p:txEl>
                                          </p:spTgt>
                                        </p:tgtEl>
                                        <p:attrNameLst>
                                          <p:attrName>style.visibility</p:attrName>
                                        </p:attrNameLst>
                                      </p:cBhvr>
                                      <p:to>
                                        <p:strVal val="visible"/>
                                      </p:to>
                                    </p:set>
                                    <p:animEffect transition="in" filter="fade">
                                      <p:cBhvr>
                                        <p:cTn id="39" dur="2000"/>
                                        <p:tgtEl>
                                          <p:spTgt spid="70662">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70661">
                                            <p:txEl>
                                              <p:pRg st="2" end="2"/>
                                            </p:txEl>
                                          </p:spTgt>
                                        </p:tgtEl>
                                        <p:attrNameLst>
                                          <p:attrName>style.visibility</p:attrName>
                                        </p:attrNameLst>
                                      </p:cBhvr>
                                      <p:to>
                                        <p:strVal val="visible"/>
                                      </p:to>
                                    </p:set>
                                    <p:animEffect transition="in" filter="fade">
                                      <p:cBhvr>
                                        <p:cTn id="44" dur="2000"/>
                                        <p:tgtEl>
                                          <p:spTgt spid="70661">
                                            <p:txEl>
                                              <p:pRg st="2" end="2"/>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0665"/>
                                        </p:tgtEl>
                                        <p:attrNameLst>
                                          <p:attrName>style.visibility</p:attrName>
                                        </p:attrNameLst>
                                      </p:cBhvr>
                                      <p:to>
                                        <p:strVal val="visible"/>
                                      </p:to>
                                    </p:set>
                                    <p:animEffect transition="in" filter="fade">
                                      <p:cBhvr>
                                        <p:cTn id="49" dur="2000"/>
                                        <p:tgtEl>
                                          <p:spTgt spid="7066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70662">
                                            <p:txEl>
                                              <p:pRg st="2" end="2"/>
                                            </p:txEl>
                                          </p:spTgt>
                                        </p:tgtEl>
                                        <p:attrNameLst>
                                          <p:attrName>style.visibility</p:attrName>
                                        </p:attrNameLst>
                                      </p:cBhvr>
                                      <p:to>
                                        <p:strVal val="visible"/>
                                      </p:to>
                                    </p:set>
                                    <p:animEffect transition="in" filter="fade">
                                      <p:cBhvr>
                                        <p:cTn id="54" dur="2000"/>
                                        <p:tgtEl>
                                          <p:spTgt spid="70662">
                                            <p:txEl>
                                              <p:pRg st="2" end="2"/>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70661">
                                            <p:txEl>
                                              <p:pRg st="4" end="4"/>
                                            </p:txEl>
                                          </p:spTgt>
                                        </p:tgtEl>
                                        <p:attrNameLst>
                                          <p:attrName>style.visibility</p:attrName>
                                        </p:attrNameLst>
                                      </p:cBhvr>
                                      <p:to>
                                        <p:strVal val="visible"/>
                                      </p:to>
                                    </p:set>
                                    <p:animEffect transition="in" filter="fade">
                                      <p:cBhvr>
                                        <p:cTn id="59" dur="2000"/>
                                        <p:tgtEl>
                                          <p:spTgt spid="70661">
                                            <p:txEl>
                                              <p:pRg st="4" end="4"/>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70666"/>
                                        </p:tgtEl>
                                        <p:attrNameLst>
                                          <p:attrName>style.visibility</p:attrName>
                                        </p:attrNameLst>
                                      </p:cBhvr>
                                      <p:to>
                                        <p:strVal val="visible"/>
                                      </p:to>
                                    </p:set>
                                    <p:animEffect transition="in" filter="fade">
                                      <p:cBhvr>
                                        <p:cTn id="64" dur="2000"/>
                                        <p:tgtEl>
                                          <p:spTgt spid="7066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nodeType="clickEffect">
                                  <p:stCondLst>
                                    <p:cond delay="0"/>
                                  </p:stCondLst>
                                  <p:childTnLst>
                                    <p:set>
                                      <p:cBhvr>
                                        <p:cTn id="68" dur="1" fill="hold">
                                          <p:stCondLst>
                                            <p:cond delay="0"/>
                                          </p:stCondLst>
                                        </p:cTn>
                                        <p:tgtEl>
                                          <p:spTgt spid="70662">
                                            <p:txEl>
                                              <p:pRg st="3" end="3"/>
                                            </p:txEl>
                                          </p:spTgt>
                                        </p:tgtEl>
                                        <p:attrNameLst>
                                          <p:attrName>style.visibility</p:attrName>
                                        </p:attrNameLst>
                                      </p:cBhvr>
                                      <p:to>
                                        <p:strVal val="visible"/>
                                      </p:to>
                                    </p:set>
                                    <p:animEffect transition="in" filter="fade">
                                      <p:cBhvr>
                                        <p:cTn id="69" dur="2000"/>
                                        <p:tgtEl>
                                          <p:spTgt spid="70662">
                                            <p:txEl>
                                              <p:pRg st="3" end="3"/>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nodeType="clickEffect">
                                  <p:stCondLst>
                                    <p:cond delay="0"/>
                                  </p:stCondLst>
                                  <p:childTnLst>
                                    <p:set>
                                      <p:cBhvr>
                                        <p:cTn id="73" dur="1" fill="hold">
                                          <p:stCondLst>
                                            <p:cond delay="0"/>
                                          </p:stCondLst>
                                        </p:cTn>
                                        <p:tgtEl>
                                          <p:spTgt spid="70661">
                                            <p:txEl>
                                              <p:pRg st="6" end="6"/>
                                            </p:txEl>
                                          </p:spTgt>
                                        </p:tgtEl>
                                        <p:attrNameLst>
                                          <p:attrName>style.visibility</p:attrName>
                                        </p:attrNameLst>
                                      </p:cBhvr>
                                      <p:to>
                                        <p:strVal val="visible"/>
                                      </p:to>
                                    </p:set>
                                    <p:animEffect transition="in" filter="fade">
                                      <p:cBhvr>
                                        <p:cTn id="74" dur="2000"/>
                                        <p:tgtEl>
                                          <p:spTgt spid="70661">
                                            <p:txEl>
                                              <p:pRg st="6" end="6"/>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70668"/>
                                        </p:tgtEl>
                                        <p:attrNameLst>
                                          <p:attrName>style.visibility</p:attrName>
                                        </p:attrNameLst>
                                      </p:cBhvr>
                                      <p:to>
                                        <p:strVal val="visible"/>
                                      </p:to>
                                    </p:set>
                                    <p:animEffect transition="in" filter="fade">
                                      <p:cBhvr>
                                        <p:cTn id="79" dur="2000"/>
                                        <p:tgtEl>
                                          <p:spTgt spid="70668"/>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nodeType="clickEffect">
                                  <p:stCondLst>
                                    <p:cond delay="0"/>
                                  </p:stCondLst>
                                  <p:childTnLst>
                                    <p:set>
                                      <p:cBhvr>
                                        <p:cTn id="83" dur="1" fill="hold">
                                          <p:stCondLst>
                                            <p:cond delay="0"/>
                                          </p:stCondLst>
                                        </p:cTn>
                                        <p:tgtEl>
                                          <p:spTgt spid="70662">
                                            <p:txEl>
                                              <p:pRg st="4" end="4"/>
                                            </p:txEl>
                                          </p:spTgt>
                                        </p:tgtEl>
                                        <p:attrNameLst>
                                          <p:attrName>style.visibility</p:attrName>
                                        </p:attrNameLst>
                                      </p:cBhvr>
                                      <p:to>
                                        <p:strVal val="visible"/>
                                      </p:to>
                                    </p:set>
                                    <p:animEffect transition="in" filter="fade">
                                      <p:cBhvr>
                                        <p:cTn id="84" dur="2000"/>
                                        <p:tgtEl>
                                          <p:spTgt spid="706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p:bldP spid="70663" grpId="0" animBg="1"/>
      <p:bldP spid="70664" grpId="0" animBg="1"/>
      <p:bldP spid="70665" grpId="0" animBg="1"/>
      <p:bldP spid="70666" grpId="0" animBg="1"/>
      <p:bldP spid="7066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57200" y="228600"/>
            <a:ext cx="8229600" cy="5897563"/>
          </a:xfrm>
        </p:spPr>
        <p:txBody>
          <a:bodyPr/>
          <a:lstStyle/>
          <a:p>
            <a:pPr eaLnBrk="1" hangingPunct="1">
              <a:buFontTx/>
              <a:buNone/>
            </a:pPr>
            <a:endParaRPr lang="en-US" altLang="en-US" b="1" smtClean="0">
              <a:latin typeface="Bad" pitchFamily="2" charset="0"/>
            </a:endParaRPr>
          </a:p>
          <a:p>
            <a:pPr eaLnBrk="1" hangingPunct="1">
              <a:buFontTx/>
              <a:buNone/>
            </a:pPr>
            <a:r>
              <a:rPr lang="en-US" altLang="en-US" b="1" smtClean="0">
                <a:latin typeface="Bad" pitchFamily="2" charset="0"/>
              </a:rPr>
              <a:t>Lab Diagnosis:-</a:t>
            </a:r>
          </a:p>
          <a:p>
            <a:pPr eaLnBrk="1" hangingPunct="1">
              <a:buSzPct val="145000"/>
              <a:buFontTx/>
              <a:buBlip>
                <a:blip r:embed="rId2"/>
              </a:buBlip>
            </a:pPr>
            <a:endParaRPr lang="en-US" altLang="en-US" b="1" smtClean="0">
              <a:latin typeface="Bad" pitchFamily="2" charset="0"/>
            </a:endParaRPr>
          </a:p>
          <a:p>
            <a:pPr eaLnBrk="1" hangingPunct="1">
              <a:buSzPct val="145000"/>
              <a:buFontTx/>
              <a:buBlip>
                <a:blip r:embed="rId2"/>
              </a:buBlip>
            </a:pPr>
            <a:r>
              <a:rPr lang="en-US" altLang="en-US" b="1" smtClean="0">
                <a:latin typeface="Freestyle Script" pitchFamily="66" charset="0"/>
              </a:rPr>
              <a:t>Increased haematocrit, </a:t>
            </a:r>
          </a:p>
          <a:p>
            <a:pPr eaLnBrk="1" hangingPunct="1">
              <a:buSzPct val="145000"/>
              <a:buFontTx/>
              <a:buBlip>
                <a:blip r:embed="rId2"/>
              </a:buBlip>
            </a:pPr>
            <a:r>
              <a:rPr lang="en-US" altLang="en-US" b="1" smtClean="0">
                <a:latin typeface="Freestyle Script" pitchFamily="66" charset="0"/>
              </a:rPr>
              <a:t>Decreased platelet - &lt; 1,00,00/mm</a:t>
            </a:r>
            <a:r>
              <a:rPr lang="en-US" altLang="en-US" b="1" baseline="30000" smtClean="0">
                <a:latin typeface="Freestyle Script" pitchFamily="66" charset="0"/>
              </a:rPr>
              <a:t>3</a:t>
            </a:r>
            <a:r>
              <a:rPr lang="en-US" altLang="en-US" b="1" smtClean="0">
                <a:latin typeface="Freestyle Script" pitchFamily="66" charset="0"/>
              </a:rPr>
              <a:t> </a:t>
            </a:r>
          </a:p>
          <a:p>
            <a:pPr eaLnBrk="1" hangingPunct="1">
              <a:buSzPct val="145000"/>
              <a:buFontTx/>
              <a:buBlip>
                <a:blip r:embed="rId2"/>
              </a:buBlip>
            </a:pPr>
            <a:r>
              <a:rPr lang="en-US" altLang="en-US" b="1" smtClean="0">
                <a:latin typeface="Freestyle Script" pitchFamily="66" charset="0"/>
              </a:rPr>
              <a:t>Increased PT, </a:t>
            </a:r>
          </a:p>
          <a:p>
            <a:pPr eaLnBrk="1" hangingPunct="1">
              <a:buSzPct val="145000"/>
              <a:buFontTx/>
              <a:buBlip>
                <a:blip r:embed="rId2"/>
              </a:buBlip>
            </a:pPr>
            <a:r>
              <a:rPr lang="en-US" altLang="en-US" b="1" smtClean="0">
                <a:latin typeface="Freestyle Script" pitchFamily="66" charset="0"/>
              </a:rPr>
              <a:t>Chest X-ray – pleural effusion.</a:t>
            </a:r>
          </a:p>
          <a:p>
            <a:pPr eaLnBrk="1" hangingPunct="1">
              <a:buSzPct val="145000"/>
              <a:buFontTx/>
              <a:buNone/>
            </a:pPr>
            <a:endParaRPr lang="en-US" altLang="en-US" b="1" smtClean="0">
              <a:latin typeface="Freestyle Script" pitchFamily="66" charset="0"/>
            </a:endParaRPr>
          </a:p>
          <a:p>
            <a:pPr eaLnBrk="1" hangingPunct="1">
              <a:buSzPct val="145000"/>
              <a:buFontTx/>
              <a:buNone/>
            </a:pPr>
            <a:endParaRPr lang="en-US" altLang="en-US" b="1" smtClean="0">
              <a:latin typeface="Freestyle Script" pitchFamily="66" charset="0"/>
            </a:endParaRPr>
          </a:p>
          <a:p>
            <a:pPr eaLnBrk="1" hangingPunct="1">
              <a:buSzPct val="145000"/>
              <a:buFontTx/>
              <a:buNone/>
            </a:pPr>
            <a:endParaRPr lang="en-US" altLang="en-US" b="1" smtClean="0">
              <a:latin typeface="Freestyle Script" pitchFamily="66" charset="0"/>
            </a:endParaRPr>
          </a:p>
          <a:p>
            <a:pPr eaLnBrk="1" hangingPunct="1">
              <a:buSzPct val="145000"/>
              <a:buFontTx/>
              <a:buNone/>
            </a:pPr>
            <a:endParaRPr lang="en-US" altLang="en-US" b="1" smtClean="0">
              <a:latin typeface="Freestyle Script" pitchFamily="66" charset="0"/>
            </a:endParaRPr>
          </a:p>
          <a:p>
            <a:pPr eaLnBrk="1" hangingPunct="1">
              <a:buFontTx/>
              <a:buBlip>
                <a:blip r:embed="rId2"/>
              </a:buBlip>
            </a:pPr>
            <a:endParaRPr lang="en-US" altLang="en-US" b="1" smtClean="0">
              <a:latin typeface="Bad" pitchFamily="2" charset="0"/>
            </a:endParaRPr>
          </a:p>
          <a:p>
            <a:pPr eaLnBrk="1" hangingPunct="1">
              <a:buFontTx/>
              <a:buNone/>
            </a:pPr>
            <a:endParaRPr lang="en-US" altLang="en-US" b="1" smtClean="0">
              <a:latin typeface="Bad" pitchFamily="2" charset="0"/>
            </a:endParaRPr>
          </a:p>
          <a:p>
            <a:pPr eaLnBrk="1" hangingPunct="1">
              <a:buFontTx/>
              <a:buNone/>
            </a:pPr>
            <a:endParaRPr lang="en-US" altLang="en-US" smtClean="0">
              <a:latin typeface="Bad"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Effect transition="in" filter="wipe(down)">
                                      <p:cBhvr>
                                        <p:cTn id="7" dur="500"/>
                                        <p:tgtEl>
                                          <p:spTgt spid="757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5779">
                                            <p:txEl>
                                              <p:pRg st="3" end="3"/>
                                            </p:txEl>
                                          </p:spTgt>
                                        </p:tgtEl>
                                        <p:attrNameLst>
                                          <p:attrName>style.visibility</p:attrName>
                                        </p:attrNameLst>
                                      </p:cBhvr>
                                      <p:to>
                                        <p:strVal val="visible"/>
                                      </p:to>
                                    </p:set>
                                    <p:animEffect transition="in" filter="wipe(down)">
                                      <p:cBhvr>
                                        <p:cTn id="12" dur="500"/>
                                        <p:tgtEl>
                                          <p:spTgt spid="7577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5779">
                                            <p:txEl>
                                              <p:pRg st="4" end="4"/>
                                            </p:txEl>
                                          </p:spTgt>
                                        </p:tgtEl>
                                        <p:attrNameLst>
                                          <p:attrName>style.visibility</p:attrName>
                                        </p:attrNameLst>
                                      </p:cBhvr>
                                      <p:to>
                                        <p:strVal val="visible"/>
                                      </p:to>
                                    </p:set>
                                    <p:animEffect transition="in" filter="wipe(down)">
                                      <p:cBhvr>
                                        <p:cTn id="17" dur="500"/>
                                        <p:tgtEl>
                                          <p:spTgt spid="7577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5779">
                                            <p:txEl>
                                              <p:pRg st="5" end="5"/>
                                            </p:txEl>
                                          </p:spTgt>
                                        </p:tgtEl>
                                        <p:attrNameLst>
                                          <p:attrName>style.visibility</p:attrName>
                                        </p:attrNameLst>
                                      </p:cBhvr>
                                      <p:to>
                                        <p:strVal val="visible"/>
                                      </p:to>
                                    </p:set>
                                    <p:animEffect transition="in" filter="wipe(down)">
                                      <p:cBhvr>
                                        <p:cTn id="22" dur="500"/>
                                        <p:tgtEl>
                                          <p:spTgt spid="7577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5779">
                                            <p:txEl>
                                              <p:pRg st="6" end="6"/>
                                            </p:txEl>
                                          </p:spTgt>
                                        </p:tgtEl>
                                        <p:attrNameLst>
                                          <p:attrName>style.visibility</p:attrName>
                                        </p:attrNameLst>
                                      </p:cBhvr>
                                      <p:to>
                                        <p:strVal val="visible"/>
                                      </p:to>
                                    </p:set>
                                    <p:animEffect transition="in" filter="wipe(down)">
                                      <p:cBhvr>
                                        <p:cTn id="27" dur="500"/>
                                        <p:tgtEl>
                                          <p:spTgt spid="757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ChangeArrowheads="1"/>
          </p:cNvSpPr>
          <p:nvPr>
            <p:ph type="title"/>
          </p:nvPr>
        </p:nvSpPr>
        <p:spPr>
          <a:xfrm>
            <a:off x="457200" y="152400"/>
            <a:ext cx="8229600" cy="1143000"/>
          </a:xfrm>
        </p:spPr>
        <p:txBody>
          <a:bodyPr/>
          <a:lstStyle/>
          <a:p>
            <a:pPr eaLnBrk="1" hangingPunct="1"/>
            <a:r>
              <a:rPr lang="en-US" altLang="en-US" sz="2800" b="1" smtClean="0">
                <a:latin typeface="Bad" pitchFamily="2" charset="0"/>
              </a:rPr>
              <a:t>CLINICAL AND LABORATORY DIAGNOSIS &amp; CASE DEFINITIONS</a:t>
            </a:r>
            <a:endParaRPr lang="en-IN" altLang="en-US" sz="2800" smtClean="0">
              <a:latin typeface="Bad" pitchFamily="2" charset="0"/>
            </a:endParaRPr>
          </a:p>
        </p:txBody>
      </p:sp>
      <p:sp>
        <p:nvSpPr>
          <p:cNvPr id="3" name="Content Placeholder 2"/>
          <p:cNvSpPr>
            <a:spLocks noGrp="1" noChangeArrowheads="1"/>
          </p:cNvSpPr>
          <p:nvPr>
            <p:ph idx="1"/>
          </p:nvPr>
        </p:nvSpPr>
        <p:spPr>
          <a:xfrm>
            <a:off x="457200" y="1447800"/>
            <a:ext cx="8229600" cy="5029200"/>
          </a:xfrm>
        </p:spPr>
        <p:txBody>
          <a:bodyPr/>
          <a:lstStyle/>
          <a:p>
            <a:pPr eaLnBrk="1" hangingPunct="1">
              <a:buSzPct val="150000"/>
              <a:buFontTx/>
              <a:buBlip>
                <a:blip r:embed="rId2"/>
              </a:buBlip>
            </a:pPr>
            <a:r>
              <a:rPr lang="en-IN" altLang="en-US" sz="2800" b="1" smtClean="0">
                <a:latin typeface="Freestyle Script" pitchFamily="66" charset="0"/>
              </a:rPr>
              <a:t>Probable or confirmed case of dengue, and</a:t>
            </a:r>
          </a:p>
          <a:p>
            <a:pPr eaLnBrk="1" hangingPunct="1">
              <a:buSzPct val="150000"/>
              <a:buFontTx/>
              <a:buBlip>
                <a:blip r:embed="rId2"/>
              </a:buBlip>
            </a:pPr>
            <a:r>
              <a:rPr lang="en-IN" altLang="en-US" sz="2800" b="1" smtClean="0">
                <a:latin typeface="Freestyle Script" pitchFamily="66" charset="0"/>
              </a:rPr>
              <a:t>Haemorrhagic tendencies as described  under DHF.</a:t>
            </a:r>
          </a:p>
          <a:p>
            <a:pPr eaLnBrk="1" hangingPunct="1">
              <a:buSzPct val="150000"/>
              <a:buFontTx/>
              <a:buBlip>
                <a:blip r:embed="rId2"/>
              </a:buBlip>
            </a:pPr>
            <a:r>
              <a:rPr lang="en-IN" altLang="en-US" sz="2800" b="1" smtClean="0">
                <a:latin typeface="Freestyle Script" pitchFamily="66" charset="0"/>
              </a:rPr>
              <a:t>Thrombocytopenia(platelet count &lt;1,00,000/mm</a:t>
            </a:r>
            <a:r>
              <a:rPr lang="en-IN" altLang="en-US" sz="2800" b="1" baseline="30000" smtClean="0">
                <a:latin typeface="Freestyle Script" pitchFamily="66" charset="0"/>
              </a:rPr>
              <a:t>3 </a:t>
            </a:r>
            <a:r>
              <a:rPr lang="en-IN" altLang="en-US" sz="2800" b="1" smtClean="0">
                <a:latin typeface="Freestyle Script" pitchFamily="66" charset="0"/>
              </a:rPr>
              <a:t>).Evidence of plasma leakage due to increased vascular permeability, manifested one or more of the following: a rise in average haematocrit  signs of plasma leakage indicated by pleural effusion or ascites , hypoproteinemia. Slight elevation of liver enzymes, hypoproteinemia and low levels of C 3 complement proteins are commonly observed. Prothrombin, partial thromboplastin, thrombin times may be prolonged in many cases. While a normal WBC count or leukopenia with neutrophils predominating is common initially, a relative lymphocytosis with more than 15% atypical lymphocytes is common when fever subsides.. </a:t>
            </a:r>
          </a:p>
          <a:p>
            <a:pPr eaLnBrk="1" hangingPunct="1">
              <a:buSzPct val="150000"/>
              <a:buFontTx/>
              <a:buBlip>
                <a:blip r:embed="rId2"/>
              </a:buBlip>
            </a:pPr>
            <a:endParaRPr lang="en-IN" altLang="en-US" sz="2800" b="1" smtClean="0">
              <a:latin typeface="Freestyle Script"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ChangeArrowheads="1"/>
          </p:cNvSpPr>
          <p:nvPr>
            <p:ph type="title"/>
          </p:nvPr>
        </p:nvSpPr>
        <p:spPr/>
        <p:txBody>
          <a:bodyPr/>
          <a:lstStyle/>
          <a:p>
            <a:pPr eaLnBrk="1" hangingPunct="1"/>
            <a:r>
              <a:rPr lang="en-US" altLang="en-US" smtClean="0">
                <a:latin typeface="Bad" pitchFamily="2" charset="0"/>
              </a:rPr>
              <a:t>Management</a:t>
            </a:r>
            <a:endParaRPr lang="en-IN" altLang="en-US" smtClean="0">
              <a:latin typeface="Bad" pitchFamily="2" charset="0"/>
            </a:endParaRPr>
          </a:p>
        </p:txBody>
      </p:sp>
      <p:sp>
        <p:nvSpPr>
          <p:cNvPr id="3" name="Content Placeholder 2"/>
          <p:cNvSpPr>
            <a:spLocks noGrp="1" noChangeArrowheads="1"/>
          </p:cNvSpPr>
          <p:nvPr>
            <p:ph idx="1"/>
          </p:nvPr>
        </p:nvSpPr>
        <p:spPr>
          <a:xfrm>
            <a:off x="457200" y="1600200"/>
            <a:ext cx="8229600" cy="4953000"/>
          </a:xfrm>
        </p:spPr>
        <p:txBody>
          <a:bodyPr/>
          <a:lstStyle/>
          <a:p>
            <a:pPr eaLnBrk="1" hangingPunct="1">
              <a:buFontTx/>
              <a:buNone/>
            </a:pPr>
            <a:r>
              <a:rPr lang="en-US" altLang="en-US" b="1" smtClean="0">
                <a:latin typeface="Freestyle Script" pitchFamily="66" charset="0"/>
              </a:rPr>
              <a:t>During febrile phase treatment is similar to that of DF.</a:t>
            </a:r>
          </a:p>
          <a:p>
            <a:pPr eaLnBrk="1" hangingPunct="1">
              <a:buFontTx/>
              <a:buNone/>
            </a:pPr>
            <a:r>
              <a:rPr lang="en-US" altLang="en-US" b="1" smtClean="0">
                <a:latin typeface="Freestyle Script" pitchFamily="66" charset="0"/>
              </a:rPr>
              <a:t>Rise in haematocrit value indicates significant plasma loss &amp; a need for parenteral  fluid therapy.</a:t>
            </a:r>
          </a:p>
          <a:p>
            <a:pPr eaLnBrk="1" hangingPunct="1">
              <a:buFontTx/>
              <a:buNone/>
            </a:pPr>
            <a:r>
              <a:rPr lang="en-US" altLang="en-US" b="1" smtClean="0">
                <a:latin typeface="Freestyle Script" pitchFamily="66" charset="0"/>
              </a:rPr>
              <a:t>In grade 1 &amp; 2, volume replacement can be given for a period of 12 – 24hrs.</a:t>
            </a:r>
          </a:p>
          <a:p>
            <a:pPr eaLnBrk="1" hangingPunct="1">
              <a:buFontTx/>
              <a:buNone/>
            </a:pPr>
            <a:r>
              <a:rPr lang="en-US" altLang="en-US" b="1" smtClean="0">
                <a:latin typeface="Freestyle Script" pitchFamily="66" charset="0"/>
              </a:rPr>
              <a:t>Volume &amp; type of fluid should be similar to that used in treatment of diarrhoea.</a:t>
            </a:r>
          </a:p>
          <a:p>
            <a:pPr eaLnBrk="1" hangingPunct="1">
              <a:buFontTx/>
              <a:buNone/>
            </a:pPr>
            <a:r>
              <a:rPr lang="en-US" altLang="en-US" b="1" smtClean="0">
                <a:latin typeface="Freestyle Script" pitchFamily="66" charset="0"/>
              </a:rPr>
              <a:t>Rate of administration adjusted throughout the 24 – 48hr period of leakage.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457200" y="228600"/>
            <a:ext cx="8077200" cy="6324600"/>
          </a:xfrm>
        </p:spPr>
        <p:txBody>
          <a:bodyPr/>
          <a:lstStyle/>
          <a:p>
            <a:pPr eaLnBrk="1" hangingPunct="1">
              <a:buFontTx/>
              <a:buNone/>
            </a:pPr>
            <a:endParaRPr lang="en-US" altLang="en-US" sz="4000" b="1" smtClean="0">
              <a:latin typeface="Freestyle Script" pitchFamily="66" charset="0"/>
            </a:endParaRPr>
          </a:p>
          <a:p>
            <a:pPr eaLnBrk="1" hangingPunct="1">
              <a:buFontTx/>
              <a:buNone/>
            </a:pPr>
            <a:r>
              <a:rPr lang="en-US" altLang="en-US" sz="4000" b="1" smtClean="0">
                <a:latin typeface="Freestyle Script" pitchFamily="66" charset="0"/>
              </a:rPr>
              <a:t>The first case report dates back from 1789 and is attributed to Benjamin Rush, who coined the term "breakbone fever" (because of the symptoms of myalgia and arthralgia). The viral etiology and the transmission by mosquitoes were only known in the 20th century. The socioeconomic impact of World War II resulted in increased spread globally.</a:t>
            </a:r>
          </a:p>
          <a:p>
            <a:pPr eaLnBrk="1" hangingPunct="1">
              <a:buFontTx/>
              <a:buNone/>
            </a:pPr>
            <a:endParaRPr lang="en-US" altLang="en-US" sz="4000" smtClean="0">
              <a:latin typeface="Freestyle Script" pitchFamily="66" charset="0"/>
            </a:endParaRPr>
          </a:p>
        </p:txBody>
      </p:sp>
      <p:pic>
        <p:nvPicPr>
          <p:cNvPr id="44036" name="Picture 4" descr="mosquito_graphic2"/>
          <p:cNvPicPr>
            <a:picLocks noChangeAspect="1" noChangeArrowheads="1" noCrop="1"/>
          </p:cNvPicPr>
          <p:nvPr/>
        </p:nvPicPr>
        <p:blipFill>
          <a:blip r:embed="rId2"/>
          <a:srcRect/>
          <a:stretch>
            <a:fillRect/>
          </a:stretch>
        </p:blipFill>
        <p:spPr bwMode="auto">
          <a:xfrm>
            <a:off x="7086600" y="5638800"/>
            <a:ext cx="960438"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 calcmode="lin" valueType="num">
                                      <p:cBhvr additive="base">
                                        <p:cTn id="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1" end="1"/>
                                            </p:txEl>
                                          </p:spTgt>
                                        </p:tgtEl>
                                        <p:attrNameLst>
                                          <p:attrName>ppt_y</p:attrName>
                                        </p:attrNameLst>
                                      </p:cBhvr>
                                      <p:tavLst>
                                        <p:tav tm="0">
                                          <p:val>
                                            <p:strVal val="1+#ppt_h/2"/>
                                          </p:val>
                                        </p:tav>
                                        <p:tav tm="100000">
                                          <p:val>
                                            <p:strVal val="#ppt_y"/>
                                          </p:val>
                                        </p:tav>
                                      </p:tavLst>
                                    </p:anim>
                                  </p:childTnLst>
                                </p:cTn>
                              </p:par>
                              <p:par>
                                <p:cTn id="9" presetID="0" presetClass="path" presetSubtype="0" repeatCount="indefinite" fill="hold" nodeType="withEffect">
                                  <p:stCondLst>
                                    <p:cond delay="0"/>
                                  </p:stCondLst>
                                  <p:childTnLst>
                                    <p:animMotion origin="layout" path="M -0.08437 0.02916 C -0.09479 0.02985 -0.10538 0.02893 -0.11562 0.03124 C -0.11823 0.03171 -0.11997 0.03518 -0.12187 0.03749 C -0.12847 0.0456 -0.13594 0.06319 -0.14375 0.06666 C -0.17118 0.06249 -0.19653 0.05601 -0.22344 0.04999 C -0.24531 0.05138 -0.26719 0.05161 -0.28906 0.05416 C -0.29392 0.05485 -0.29948 0.06435 -0.30469 0.06666 C -0.30868 0.0655 -0.32326 0.0618 -0.32812 0.05833 C -0.33785 0.05138 -0.34601 0.04097 -0.35625 0.03541 C -0.36667 0.02985 -0.37708 0.0243 -0.3875 0.01874 C -0.39115 0.01666 -0.39844 0.01249 -0.39844 0.01249 C -0.40781 0.0132 -0.41736 0.01203 -0.42656 0.01458 C -0.42847 0.01504 -0.42812 0.01944 -0.42969 0.02083 C -0.43142 0.02245 -0.43385 0.02268 -0.43594 0.02291 C -0.44896 0.02407 -0.46198 0.0243 -0.475 0.02499 C -0.4776 0.02569 -0.48021 0.02615 -0.48281 0.02708 C -0.48594 0.02823 -0.49219 0.03124 -0.49219 0.03124 C -0.50556 0.02522 -0.51701 0.01481 -0.52969 0.00624 C -0.53281 0.00416 -0.53663 0.00323 -0.53906 -5.55556E-6 C -0.54115 -0.00278 -0.54253 -0.00672 -0.54531 -0.00834 C -0.56528 -0.01945 -0.57083 -0.01968 -0.5875 -0.02292 C -0.6026 -0.02964 -0.61771 -0.03079 -0.63125 -0.01876 C -0.64184 -0.00927 -0.63559 -0.01459 -0.64687 -0.01042 C -0.65 -0.00927 -0.65625 -0.00626 -0.65625 -0.00626 C -0.66163 -0.00093 -0.66649 0.00138 -0.67187 0.00624 C -0.67292 0.00833 -0.67361 0.01087 -0.675 0.01249 C -0.68455 0.02268 -0.6783 0.00161 -0.68281 -5.55556E-6 C -0.69132 -0.00325 -0.70052 -0.00278 -0.70937 -0.00417 C -0.72622 -0.01158 -0.74201 -0.01922 -0.75937 -0.02501 C -0.77066 -0.02871 -0.78247 -0.02964 -0.79375 -0.03334 C -0.79705 -0.04677 -0.78993 -0.06181 -0.78437 -0.07292 C -0.78333 -0.10626 -0.78368 -0.13982 -0.78125 -0.17292 C -0.78073 -0.17917 -0.77309 -0.22501 -0.77031 -0.24167 C -0.76597 -0.26783 -0.76337 -0.29306 -0.75781 -0.31876 C -0.76233 -0.33681 -0.76979 -0.35186 -0.77187 -0.37084 C -0.77396 -0.39052 -0.77292 -0.41112 -0.77969 -0.42917 C -0.78142 -0.44052 -0.78351 -0.4514 -0.78594 -0.46251 C -0.78507 -0.48612 -0.78507 -0.50533 -0.77969 -0.52709 C -0.78316 -0.5639 -0.78524 -0.60024 -0.77969 -0.63751 C -0.78056 -0.65556 -0.78559 -0.6838 -0.77969 -0.70209 C -0.77639 -0.71251 -0.76927 -0.72732 -0.7625 -0.73542 C -0.75972 -0.73866 -0.75312 -0.74376 -0.75312 -0.74376 C -0.74392 -0.73565 -0.74687 -0.74445 -0.7375 -0.74792 C -0.72483 -0.75255 -0.71007 -0.75788 -0.69687 -0.76042 C -0.68976 -0.76505 -0.68264 -0.76829 -0.675 -0.77084 C -0.66962 -0.7757 -0.66406 -0.77848 -0.65781 -0.78126 C -0.6224 -0.77825 -0.64219 -0.77964 -0.62031 -0.78542 C -0.61146 -0.78427 -0.60104 -0.77987 -0.59219 -0.77917 C -0.57708 -0.77802 -0.56198 -0.77778 -0.54687 -0.77709 C -0.51875 -0.78056 -0.51319 -0.78079 -0.47812 -0.77917 C -0.46979 -0.77547 -0.45694 -0.78241 -0.44844 -0.78334 C -0.43542 -0.78496 -0.4224 -0.78612 -0.40937 -0.78751 C -0.40139 -0.79607 -0.39601 -0.79978 -0.38594 -0.80209 C -0.37969 -0.80348 -0.36719 -0.80626 -0.36719 -0.80626 C -0.34757 -0.80464 -0.33837 -0.80186 -0.32031 -0.80417 C -0.3066 -0.81621 -0.29271 -0.82408 -0.27656 -0.82917 C -0.27135 -0.83079 -0.26094 -0.83334 -0.26094 -0.83334 C -0.2441 -0.83195 -0.23819 -0.83519 -0.22656 -0.82501 C -0.20816 -0.82987 -0.20729 -0.83103 -0.17812 -0.82292 C -0.16476 -0.81922 -0.1599 -0.80718 -0.14844 -0.80209 C -0.14149 -0.78797 -0.12778 -0.80579 -0.11875 -0.81042 C -0.08628 -0.82663 -0.04774 -0.82153 -0.01406 -0.82709 C -0.00417 -0.8264 0.0059 -0.82732 0.01563 -0.82501 C 0.02361 -0.82315 0.03385 -0.80163 0.0375 -0.79376 C 0.04132 -0.77339 0.03663 -0.77917 0.04844 -0.77292 C 0.04948 -0.77015 0.05 -0.7669 0.05156 -0.76459 C 0.0533 -0.76204 0.05642 -0.76112 0.05781 -0.75834 C 0.06163 -0.7507 0.06406 -0.74167 0.06719 -0.73334 C 0.06997 -0.7257 0.07205 -0.7044 0.07344 -0.69792 C 0.07448 -0.69283 0.07674 -0.6882 0.07813 -0.68334 C 0.07934 -0.67917 0.08038 -0.67501 0.08125 -0.67084 C 0.08472 -0.65417 0.0875 -0.63913 0.09531 -0.62501 C 0.09983 -0.60695 0.09236 -0.63542 0.10156 -0.60834 C 0.10295 -0.6044 0.10469 -0.59584 0.10469 -0.59584 C 0.1059 -0.5757 0.10764 -0.55672 0.1125 -0.53751 C 0.11684 -0.49677 0.1151 -0.45626 0.125 -0.41667 C 0.12656 -0.40348 0.12969 -0.39052 0.12969 -0.37709 C 0.13021 -0.27015 0.12813 -0.1632 0.12656 -0.05626 C 0.12656 -0.05348 0.12552 -0.0507 0.125 -0.04792 C 0.12378 -0.04028 0.12378 -0.03241 0.12188 -0.02501 C 0.11806 -0.00973 0.1092 0.0037 0.10469 0.01874 C 0.10156 0.02893 0.09983 0.04073 0.09531 0.04999 C 0.08872 0.06319 0.0783 0.06226 0.06875 0.06874 C 0.05052 0.08078 0.03594 0.09745 0.01563 0.10416 C 0.00608 0.10208 -0.00295 0.0986 -0.0125 0.09583 C -0.01823 0.09073 -0.02483 0.0861 -0.03125 0.08333 C -0.03437 0.07916 -0.03646 0.07291 -0.04062 0.07083 C -0.05139 0.06504 -0.06267 0.06203 -0.07344 0.05624 C -0.07448 0.05208 -0.07552 0.04791 -0.07656 0.04374 C -0.07847 0.03634 -0.06719 0.00948 -0.0625 0.00416 C -0.06024 0.00161 -0.05712 0.00046 -0.05469 -0.00209 C -0.04653 -0.01065 -0.04253 -0.02269 -0.03281 -0.02917 C -0.0276 -0.03265 -0.02118 -0.03288 -0.01562 -0.03542 C -0.0125 -0.03473 -0.0092 -0.03496 -0.00625 -0.03334 C 0.00278 -0.02802 5.55556E-7 -0.00857 5.55556E-7 -5.55556E-6 " pathEditMode="fixed" ptsTypes="ffffffffffffffffffffffffffffffffffffffffffffffffffffffffffffffffffffffffffffffffffffffffffffffA">
                                      <p:cBhvr>
                                        <p:cTn id="10" dur="15000" fill="hold"/>
                                        <p:tgtEl>
                                          <p:spTgt spid="4403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ChangeArrowheads="1"/>
          </p:cNvSpPr>
          <p:nvPr>
            <p:ph idx="1"/>
          </p:nvPr>
        </p:nvSpPr>
        <p:spPr>
          <a:xfrm>
            <a:off x="228600" y="381000"/>
            <a:ext cx="8686800" cy="5410200"/>
          </a:xfrm>
        </p:spPr>
        <p:txBody>
          <a:bodyPr/>
          <a:lstStyle/>
          <a:p>
            <a:pPr eaLnBrk="1" hangingPunct="1">
              <a:buSzPct val="151000"/>
              <a:buFontTx/>
              <a:buBlip>
                <a:blip r:embed="rId2"/>
              </a:buBlip>
            </a:pPr>
            <a:endParaRPr lang="en-US" altLang="en-US" b="1" smtClean="0">
              <a:latin typeface="Freestyle Script" pitchFamily="66" charset="0"/>
            </a:endParaRPr>
          </a:p>
          <a:p>
            <a:pPr eaLnBrk="1" hangingPunct="1">
              <a:buSzPct val="151000"/>
              <a:buFontTx/>
              <a:buBlip>
                <a:blip r:embed="rId2"/>
              </a:buBlip>
            </a:pPr>
            <a:r>
              <a:rPr lang="en-US" altLang="en-US" b="1" smtClean="0">
                <a:latin typeface="Freestyle Script" pitchFamily="66" charset="0"/>
              </a:rPr>
              <a:t>Serial haematocrit determination , every  4 – 6hrs &amp; frequent recording of vital signs recommended for adjusting the fluid replacement &amp; avoid over transfusion.</a:t>
            </a:r>
          </a:p>
          <a:p>
            <a:pPr eaLnBrk="1" hangingPunct="1">
              <a:buSzPct val="151000"/>
              <a:buFontTx/>
              <a:buBlip>
                <a:blip r:embed="rId2"/>
              </a:buBlip>
            </a:pPr>
            <a:r>
              <a:rPr lang="en-US" altLang="en-US" b="1" smtClean="0">
                <a:latin typeface="Freestyle Script" pitchFamily="66" charset="0"/>
              </a:rPr>
              <a:t>Excessive transfusion can cause respiratory distress, pulmonary congestion &amp; oedema.</a:t>
            </a:r>
          </a:p>
          <a:p>
            <a:pPr eaLnBrk="1" hangingPunct="1">
              <a:buSzPct val="151000"/>
              <a:buFontTx/>
              <a:buBlip>
                <a:blip r:embed="rId2"/>
              </a:buBlip>
            </a:pPr>
            <a:r>
              <a:rPr lang="en-US" altLang="en-US" b="1" smtClean="0">
                <a:latin typeface="Freestyle Script" pitchFamily="66" charset="0"/>
              </a:rPr>
              <a:t>Fluids  - 5% dextrose-concentrated/crystalloid in RL.</a:t>
            </a:r>
          </a:p>
          <a:p>
            <a:pPr eaLnBrk="1" hangingPunct="1">
              <a:buSzPct val="151000"/>
              <a:buFontTx/>
              <a:buBlip>
                <a:blip r:embed="rId2"/>
              </a:buBlip>
            </a:pPr>
            <a:r>
              <a:rPr lang="en-US" altLang="en-US" b="1" smtClean="0">
                <a:latin typeface="Freestyle Script" pitchFamily="66" charset="0"/>
              </a:rPr>
              <a:t>A rough estimate of flow may be derived from the formula:</a:t>
            </a:r>
          </a:p>
          <a:p>
            <a:pPr eaLnBrk="1" hangingPunct="1">
              <a:buSzPct val="151000"/>
              <a:buFontTx/>
              <a:buNone/>
            </a:pPr>
            <a:r>
              <a:rPr lang="en-US" altLang="en-US" b="1" smtClean="0">
                <a:latin typeface="Freestyle Script" pitchFamily="66" charset="0"/>
              </a:rPr>
              <a:t>                              ml/hour = (drop/min) x 3</a:t>
            </a:r>
          </a:p>
          <a:p>
            <a:pPr eaLnBrk="1" hangingPunct="1">
              <a:buSzPct val="151000"/>
              <a:buFontTx/>
              <a:buBlip>
                <a:blip r:embed="rId2"/>
              </a:buBlip>
            </a:pPr>
            <a:endParaRPr lang="en-IN" altLang="en-US" b="1" smtClean="0">
              <a:latin typeface="Freestyle Script"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152400"/>
            <a:ext cx="5638800" cy="503238"/>
          </a:xfrm>
        </p:spPr>
        <p:txBody>
          <a:bodyPr>
            <a:normAutofit fontScale="90000"/>
          </a:bodyPr>
          <a:lstStyle/>
          <a:p>
            <a:pPr eaLnBrk="1" hangingPunct="1"/>
            <a:r>
              <a:rPr lang="en-US" altLang="en-US" sz="4000" smtClean="0">
                <a:latin typeface="Arnprior" pitchFamily="2" charset="0"/>
              </a:rPr>
              <a:t>Grading of DHF</a:t>
            </a:r>
          </a:p>
        </p:txBody>
      </p:sp>
      <p:sp>
        <p:nvSpPr>
          <p:cNvPr id="74755" name="Rectangle 3"/>
          <p:cNvSpPr>
            <a:spLocks noGrp="1" noChangeArrowheads="1"/>
          </p:cNvSpPr>
          <p:nvPr>
            <p:ph type="body" idx="1"/>
          </p:nvPr>
        </p:nvSpPr>
        <p:spPr>
          <a:xfrm>
            <a:off x="152400" y="762000"/>
            <a:ext cx="8763000" cy="5867400"/>
          </a:xfrm>
        </p:spPr>
        <p:txBody>
          <a:bodyPr/>
          <a:lstStyle/>
          <a:p>
            <a:pPr eaLnBrk="1" hangingPunct="1">
              <a:buFontTx/>
              <a:buNone/>
            </a:pPr>
            <a:r>
              <a:rPr lang="en-US" altLang="en-US" b="1" smtClean="0">
                <a:latin typeface="Freestyle Script" pitchFamily="66" charset="0"/>
              </a:rPr>
              <a:t>Severity of DHF has been classified into 4 grades:-</a:t>
            </a:r>
          </a:p>
          <a:p>
            <a:pPr eaLnBrk="1" hangingPunct="1">
              <a:buFontTx/>
              <a:buNone/>
            </a:pPr>
            <a:r>
              <a:rPr lang="en-US" altLang="en-US" sz="2400" b="1" smtClean="0">
                <a:solidFill>
                  <a:srgbClr val="FF0000"/>
                </a:solidFill>
                <a:latin typeface="Arnprior" pitchFamily="2" charset="0"/>
              </a:rPr>
              <a:t>Grade 1:-</a:t>
            </a:r>
            <a:r>
              <a:rPr lang="en-US" altLang="en-US" b="1" smtClean="0">
                <a:latin typeface="Arnprior" pitchFamily="2" charset="0"/>
              </a:rPr>
              <a:t> </a:t>
            </a:r>
            <a:r>
              <a:rPr lang="en-US" altLang="en-US" b="1" smtClean="0">
                <a:latin typeface="Freestyle Script" pitchFamily="66" charset="0"/>
              </a:rPr>
              <a:t>Fever accompanied by non – specific constitutional symptoms. The only haemorrhagic manifestation is a positive tourniquet test.</a:t>
            </a:r>
          </a:p>
          <a:p>
            <a:pPr eaLnBrk="1" hangingPunct="1">
              <a:buFontTx/>
              <a:buNone/>
            </a:pPr>
            <a:r>
              <a:rPr lang="en-US" altLang="en-US" sz="2400" b="1" smtClean="0">
                <a:solidFill>
                  <a:srgbClr val="FF0000"/>
                </a:solidFill>
                <a:latin typeface="Arnprior" pitchFamily="2" charset="0"/>
              </a:rPr>
              <a:t>Grade 2:-</a:t>
            </a:r>
            <a:r>
              <a:rPr lang="en-US" altLang="en-US" sz="2400" b="1" smtClean="0">
                <a:latin typeface="Arnprior" pitchFamily="2" charset="0"/>
              </a:rPr>
              <a:t> </a:t>
            </a:r>
            <a:r>
              <a:rPr lang="en-US" altLang="en-US" b="1" smtClean="0">
                <a:latin typeface="Freestyle Script" pitchFamily="66" charset="0"/>
              </a:rPr>
              <a:t>Spontaneous bleeding usually in skin or other haemorrhages in addition to grade1.</a:t>
            </a:r>
          </a:p>
          <a:p>
            <a:pPr eaLnBrk="1" hangingPunct="1">
              <a:buFontTx/>
              <a:buNone/>
            </a:pPr>
            <a:r>
              <a:rPr lang="en-US" altLang="en-US" sz="2400" b="1" smtClean="0">
                <a:solidFill>
                  <a:srgbClr val="FF0000"/>
                </a:solidFill>
                <a:latin typeface="Arnprior" pitchFamily="2" charset="0"/>
              </a:rPr>
              <a:t>Grade 3:-</a:t>
            </a:r>
            <a:r>
              <a:rPr lang="en-US" altLang="en-US" b="1" smtClean="0">
                <a:latin typeface="Arnprior" pitchFamily="2" charset="0"/>
              </a:rPr>
              <a:t> </a:t>
            </a:r>
            <a:r>
              <a:rPr lang="en-US" altLang="en-US" b="1" smtClean="0">
                <a:latin typeface="Freestyle Script" pitchFamily="66" charset="0"/>
              </a:rPr>
              <a:t>Circulatory failure manifested by rapid &amp; weak pulse, narrowing of pulse pressure [ 20mmHg or less] or hypotension with presence of cold clammy skin &amp; restlessness.</a:t>
            </a:r>
          </a:p>
          <a:p>
            <a:pPr eaLnBrk="1" hangingPunct="1">
              <a:buFontTx/>
              <a:buNone/>
            </a:pPr>
            <a:r>
              <a:rPr lang="en-US" altLang="en-US" sz="2400" b="1" smtClean="0">
                <a:solidFill>
                  <a:srgbClr val="FF0000"/>
                </a:solidFill>
                <a:latin typeface="Arnprior" pitchFamily="2" charset="0"/>
              </a:rPr>
              <a:t>Grade 4:-</a:t>
            </a:r>
            <a:r>
              <a:rPr lang="en-US" altLang="en-US" sz="2400" b="1" smtClean="0">
                <a:latin typeface="Diet Dr. Creep" pitchFamily="2" charset="0"/>
              </a:rPr>
              <a:t> </a:t>
            </a:r>
            <a:r>
              <a:rPr lang="en-US" altLang="en-US" b="1" smtClean="0">
                <a:latin typeface="Freestyle Script" pitchFamily="66" charset="0"/>
              </a:rPr>
              <a:t>Profound shock with undetectable blood pressure &amp; pulse.</a:t>
            </a:r>
            <a:endParaRPr lang="en-US" altLang="en-US" sz="2400" b="1" smtClean="0">
              <a:latin typeface="Diet Dr. Creep"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wipe(down)">
                                      <p:cBhvr>
                                        <p:cTn id="7" dur="500"/>
                                        <p:tgtEl>
                                          <p:spTgt spid="74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animEffect transition="in" filter="wipe(down)">
                                      <p:cBhvr>
                                        <p:cTn id="12" dur="500"/>
                                        <p:tgtEl>
                                          <p:spTgt spid="747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4755">
                                            <p:txEl>
                                              <p:pRg st="1" end="1"/>
                                            </p:txEl>
                                          </p:spTgt>
                                        </p:tgtEl>
                                        <p:attrNameLst>
                                          <p:attrName>style.visibility</p:attrName>
                                        </p:attrNameLst>
                                      </p:cBhvr>
                                      <p:to>
                                        <p:strVal val="visible"/>
                                      </p:to>
                                    </p:set>
                                    <p:animEffect transition="in" filter="wipe(down)">
                                      <p:cBhvr>
                                        <p:cTn id="17" dur="500"/>
                                        <p:tgtEl>
                                          <p:spTgt spid="747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4755">
                                            <p:txEl>
                                              <p:pRg st="2" end="2"/>
                                            </p:txEl>
                                          </p:spTgt>
                                        </p:tgtEl>
                                        <p:attrNameLst>
                                          <p:attrName>style.visibility</p:attrName>
                                        </p:attrNameLst>
                                      </p:cBhvr>
                                      <p:to>
                                        <p:strVal val="visible"/>
                                      </p:to>
                                    </p:set>
                                    <p:animEffect transition="in" filter="wipe(down)">
                                      <p:cBhvr>
                                        <p:cTn id="22" dur="500"/>
                                        <p:tgtEl>
                                          <p:spTgt spid="747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4755">
                                            <p:txEl>
                                              <p:pRg st="3" end="3"/>
                                            </p:txEl>
                                          </p:spTgt>
                                        </p:tgtEl>
                                        <p:attrNameLst>
                                          <p:attrName>style.visibility</p:attrName>
                                        </p:attrNameLst>
                                      </p:cBhvr>
                                      <p:to>
                                        <p:strVal val="visible"/>
                                      </p:to>
                                    </p:set>
                                    <p:animEffect transition="in" filter="wipe(down)">
                                      <p:cBhvr>
                                        <p:cTn id="27" dur="500"/>
                                        <p:tgtEl>
                                          <p:spTgt spid="7475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4755">
                                            <p:txEl>
                                              <p:pRg st="4" end="4"/>
                                            </p:txEl>
                                          </p:spTgt>
                                        </p:tgtEl>
                                        <p:attrNameLst>
                                          <p:attrName>style.visibility</p:attrName>
                                        </p:attrNameLst>
                                      </p:cBhvr>
                                      <p:to>
                                        <p:strVal val="visible"/>
                                      </p:to>
                                    </p:set>
                                    <p:animEffect transition="in" filter="wipe(down)">
                                      <p:cBhvr>
                                        <p:cTn id="32"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228600" y="838200"/>
            <a:ext cx="8686800" cy="5867400"/>
          </a:xfrm>
        </p:spPr>
        <p:txBody>
          <a:bodyPr/>
          <a:lstStyle/>
          <a:p>
            <a:pPr eaLnBrk="1" hangingPunct="1">
              <a:lnSpc>
                <a:spcPct val="90000"/>
              </a:lnSpc>
              <a:buSzPct val="151000"/>
              <a:buFontTx/>
              <a:buBlip>
                <a:blip r:embed="rId2"/>
              </a:buBlip>
            </a:pPr>
            <a:r>
              <a:rPr lang="en-US" altLang="en-US" b="1" smtClean="0">
                <a:latin typeface="Freestyle Script" pitchFamily="66" charset="0"/>
              </a:rPr>
              <a:t>DSS is defined as DHF with signs of circulatory failure including narrow pulse pressure [ &lt; 30mmhg] , hypotension, or frank shock.</a:t>
            </a:r>
          </a:p>
          <a:p>
            <a:pPr eaLnBrk="1" hangingPunct="1">
              <a:lnSpc>
                <a:spcPct val="90000"/>
              </a:lnSpc>
              <a:buSzPct val="151000"/>
              <a:buFontTx/>
              <a:buBlip>
                <a:blip r:embed="rId2"/>
              </a:buBlip>
            </a:pPr>
            <a:r>
              <a:rPr lang="en-US" altLang="en-US" b="1" smtClean="0">
                <a:latin typeface="Freestyle Script" pitchFamily="66" charset="0"/>
              </a:rPr>
              <a:t>The 4 warning signs of impending shock are intense sustained abdominal pain, persistent vomiting, restlessness or lethargy &amp; a sudden change from fever to hypothermia with sweating &amp; prostration</a:t>
            </a:r>
          </a:p>
          <a:p>
            <a:pPr eaLnBrk="1" hangingPunct="1">
              <a:lnSpc>
                <a:spcPct val="90000"/>
              </a:lnSpc>
              <a:buSzPct val="151000"/>
              <a:buFontTx/>
              <a:buBlip>
                <a:blip r:embed="rId2"/>
              </a:buBlip>
            </a:pPr>
            <a:r>
              <a:rPr lang="en-US" altLang="en-US" b="1" smtClean="0">
                <a:latin typeface="Freestyle Script" pitchFamily="66" charset="0"/>
              </a:rPr>
              <a:t>Patient may go into shock manifested by :Pale, cold or clammy skin, sleepiness and restlessness ,thirst and mouth becomes dry, rapid weak pulse and difficulty in breathing.</a:t>
            </a:r>
            <a:r>
              <a:rPr lang="en-US" altLang="en-US" smtClean="0"/>
              <a:t> </a:t>
            </a:r>
            <a:r>
              <a:rPr lang="en-US" altLang="en-US" b="1" smtClean="0">
                <a:latin typeface="Freestyle Script" pitchFamily="66" charset="0"/>
              </a:rPr>
              <a:t>.</a:t>
            </a:r>
          </a:p>
          <a:p>
            <a:pPr eaLnBrk="1" hangingPunct="1">
              <a:lnSpc>
                <a:spcPct val="90000"/>
              </a:lnSpc>
              <a:buSzPct val="151000"/>
              <a:buFontTx/>
              <a:buBlip>
                <a:blip r:embed="rId2"/>
              </a:buBlip>
            </a:pPr>
            <a:r>
              <a:rPr lang="en-US" altLang="en-US" b="1" smtClean="0">
                <a:latin typeface="Freestyle Script" pitchFamily="66" charset="0"/>
              </a:rPr>
              <a:t>The development of these signs or any suggestion of hypotension are indications for hospital admission &amp; management to prevent shock. </a:t>
            </a:r>
          </a:p>
          <a:p>
            <a:pPr eaLnBrk="1" hangingPunct="1">
              <a:lnSpc>
                <a:spcPct val="90000"/>
              </a:lnSpc>
              <a:buSzPct val="151000"/>
              <a:buFontTx/>
              <a:buBlip>
                <a:blip r:embed="rId2"/>
              </a:buBlip>
            </a:pPr>
            <a:r>
              <a:rPr lang="en-US" altLang="en-US" b="1" smtClean="0">
                <a:latin typeface="Freestyle Script" pitchFamily="66" charset="0"/>
              </a:rPr>
              <a:t> The patient may recover rapidly after volume replacement but shock may recur during the period of excessive capillary permeability.</a:t>
            </a:r>
          </a:p>
        </p:txBody>
      </p:sp>
      <p:sp>
        <p:nvSpPr>
          <p:cNvPr id="35843" name="Rectangle 4"/>
          <p:cNvSpPr>
            <a:spLocks noGrp="1" noChangeArrowheads="1"/>
          </p:cNvSpPr>
          <p:nvPr>
            <p:ph type="title"/>
          </p:nvPr>
        </p:nvSpPr>
        <p:spPr>
          <a:xfrm>
            <a:off x="228600" y="228600"/>
            <a:ext cx="7696200" cy="533400"/>
          </a:xfrm>
          <a:noFill/>
        </p:spPr>
        <p:txBody>
          <a:bodyPr>
            <a:normAutofit fontScale="90000"/>
          </a:bodyPr>
          <a:lstStyle/>
          <a:p>
            <a:pPr eaLnBrk="1" hangingPunct="1"/>
            <a:r>
              <a:rPr lang="en-US" altLang="en-US" sz="4000" smtClean="0">
                <a:latin typeface="Arnprior" pitchFamily="2" charset="0"/>
              </a:rPr>
              <a:t>Dengue Shock Syndrome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wipe(down)">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wipe(down)">
                                      <p:cBhvr>
                                        <p:cTn id="12" dur="500"/>
                                        <p:tgtEl>
                                          <p:spTgt spid="716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wipe(down)">
                                      <p:cBhvr>
                                        <p:cTn id="17" dur="500"/>
                                        <p:tgtEl>
                                          <p:spTgt spid="716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683">
                                            <p:txEl>
                                              <p:pRg st="3" end="3"/>
                                            </p:txEl>
                                          </p:spTgt>
                                        </p:tgtEl>
                                        <p:attrNameLst>
                                          <p:attrName>style.visibility</p:attrName>
                                        </p:attrNameLst>
                                      </p:cBhvr>
                                      <p:to>
                                        <p:strVal val="visible"/>
                                      </p:to>
                                    </p:set>
                                    <p:animEffect transition="in" filter="wipe(down)">
                                      <p:cBhvr>
                                        <p:cTn id="22" dur="500"/>
                                        <p:tgtEl>
                                          <p:spTgt spid="716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1683">
                                            <p:txEl>
                                              <p:pRg st="4" end="4"/>
                                            </p:txEl>
                                          </p:spTgt>
                                        </p:tgtEl>
                                        <p:attrNameLst>
                                          <p:attrName>style.visibility</p:attrName>
                                        </p:attrNameLst>
                                      </p:cBhvr>
                                      <p:to>
                                        <p:strVal val="visible"/>
                                      </p:to>
                                    </p:set>
                                    <p:animEffect transition="in" filter="wipe(down)">
                                      <p:cBhvr>
                                        <p:cTn id="27" dur="500"/>
                                        <p:tgtEl>
                                          <p:spTgt spid="71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ChangeArrowheads="1"/>
          </p:cNvSpPr>
          <p:nvPr>
            <p:ph type="title"/>
          </p:nvPr>
        </p:nvSpPr>
        <p:spPr/>
        <p:txBody>
          <a:bodyPr/>
          <a:lstStyle/>
          <a:p>
            <a:pPr eaLnBrk="1" hangingPunct="1"/>
            <a:r>
              <a:rPr lang="en-US" altLang="en-US" smtClean="0">
                <a:latin typeface="Arnprior" pitchFamily="2" charset="0"/>
              </a:rPr>
              <a:t>Management</a:t>
            </a:r>
            <a:endParaRPr lang="en-IN" altLang="en-US" smtClean="0">
              <a:latin typeface="Arnprior" pitchFamily="2" charset="0"/>
            </a:endParaRPr>
          </a:p>
        </p:txBody>
      </p:sp>
      <p:sp>
        <p:nvSpPr>
          <p:cNvPr id="3" name="Content Placeholder 2"/>
          <p:cNvSpPr>
            <a:spLocks noGrp="1" noChangeArrowheads="1"/>
          </p:cNvSpPr>
          <p:nvPr>
            <p:ph idx="1"/>
          </p:nvPr>
        </p:nvSpPr>
        <p:spPr/>
        <p:txBody>
          <a:bodyPr>
            <a:normAutofit lnSpcReduction="10000"/>
          </a:bodyPr>
          <a:lstStyle/>
          <a:p>
            <a:pPr eaLnBrk="1" hangingPunct="1">
              <a:buFontTx/>
              <a:buNone/>
            </a:pPr>
            <a:r>
              <a:rPr lang="en-US" altLang="en-US" b="1" smtClean="0">
                <a:latin typeface="Freestyle Script" pitchFamily="66" charset="0"/>
              </a:rPr>
              <a:t>DSS is a medical emergency that requires vigorous volume replacement therapy. There will also be electrolyte (sodium) &amp; acid – base disturbances. It must be considered that there is high potential for developing DIC &amp; that stagnant acidaemic blood will promote or enhance DIC which may lead to irreversible shock</a:t>
            </a:r>
          </a:p>
          <a:p>
            <a:pPr eaLnBrk="1" hangingPunct="1">
              <a:buFontTx/>
              <a:buNone/>
            </a:pPr>
            <a:r>
              <a:rPr lang="en-US" altLang="en-US" sz="2800" b="1" smtClean="0">
                <a:latin typeface="Algerian" pitchFamily="82" charset="0"/>
              </a:rPr>
              <a:t>Replacement of Plasma Loss:-</a:t>
            </a:r>
          </a:p>
          <a:p>
            <a:pPr eaLnBrk="1" hangingPunct="1">
              <a:buFontTx/>
              <a:buNone/>
            </a:pPr>
            <a:r>
              <a:rPr lang="en-US" altLang="en-US" b="1" smtClean="0">
                <a:latin typeface="Freestyle Script" pitchFamily="66" charset="0"/>
              </a:rPr>
              <a:t> Immediate replacement of plasma loss with 5% Dextrose in NS at the rate of 10 - 20ml/kg body weight/h, or in case of profound shock Grade4 – bolus of 10ml/kg body weight(once or twice).</a:t>
            </a:r>
            <a:endParaRPr lang="en-IN" altLang="en-US" b="1" smtClean="0">
              <a:latin typeface="Freestyle Script"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ChangeArrowheads="1"/>
          </p:cNvSpPr>
          <p:nvPr>
            <p:ph idx="1"/>
          </p:nvPr>
        </p:nvSpPr>
        <p:spPr>
          <a:xfrm>
            <a:off x="152400" y="152400"/>
            <a:ext cx="8763000" cy="6477000"/>
          </a:xfrm>
        </p:spPr>
        <p:txBody>
          <a:bodyPr/>
          <a:lstStyle/>
          <a:p>
            <a:pPr eaLnBrk="1" hangingPunct="1">
              <a:buSzPct val="152000"/>
              <a:buFontTx/>
              <a:buBlip>
                <a:blip r:embed="rId2"/>
              </a:buBlip>
            </a:pPr>
            <a:endParaRPr lang="en-US" altLang="en-US" b="1" smtClean="0">
              <a:latin typeface="Freestyle Script" pitchFamily="66" charset="0"/>
            </a:endParaRPr>
          </a:p>
          <a:p>
            <a:pPr eaLnBrk="1" hangingPunct="1">
              <a:buSzPct val="152000"/>
              <a:buFontTx/>
              <a:buBlip>
                <a:blip r:embed="rId2"/>
              </a:buBlip>
            </a:pPr>
            <a:r>
              <a:rPr lang="en-US" altLang="en-US" b="1" smtClean="0">
                <a:latin typeface="Freestyle Script" pitchFamily="66" charset="0"/>
              </a:rPr>
              <a:t>In case of continued &amp; profound shock (high haematocrit value), colloidal fluid – dextran should be given with following the initial fluid rate of 10 – 20ml/kg/h.</a:t>
            </a:r>
          </a:p>
          <a:p>
            <a:pPr eaLnBrk="1" hangingPunct="1">
              <a:buSzPct val="152000"/>
              <a:buFontTx/>
              <a:buBlip>
                <a:blip r:embed="rId2"/>
              </a:buBlip>
            </a:pPr>
            <a:endParaRPr lang="en-US" altLang="en-US" b="1" smtClean="0">
              <a:latin typeface="Freestyle Script" pitchFamily="66" charset="0"/>
            </a:endParaRPr>
          </a:p>
          <a:p>
            <a:pPr eaLnBrk="1" hangingPunct="1">
              <a:buSzPct val="152000"/>
              <a:buFontTx/>
              <a:buBlip>
                <a:blip r:embed="rId2"/>
              </a:buBlip>
            </a:pPr>
            <a:r>
              <a:rPr lang="en-US" altLang="en-US" b="1" smtClean="0">
                <a:latin typeface="Freestyle Script" pitchFamily="66" charset="0"/>
              </a:rPr>
              <a:t>FFP given in cases with persistent shock despite declining haematocrit value after initial fluid replacement .</a:t>
            </a:r>
          </a:p>
          <a:p>
            <a:pPr eaLnBrk="1" hangingPunct="1">
              <a:buSzPct val="152000"/>
              <a:buFontTx/>
              <a:buBlip>
                <a:blip r:embed="rId2"/>
              </a:buBlip>
            </a:pPr>
            <a:endParaRPr lang="en-US" altLang="en-US" b="1" smtClean="0">
              <a:latin typeface="Freestyle Script" pitchFamily="66" charset="0"/>
            </a:endParaRPr>
          </a:p>
          <a:p>
            <a:pPr eaLnBrk="1" hangingPunct="1">
              <a:buSzPct val="152000"/>
              <a:buFontTx/>
              <a:buBlip>
                <a:blip r:embed="rId2"/>
              </a:buBlip>
            </a:pPr>
            <a:r>
              <a:rPr lang="en-US" altLang="en-US" b="1" smtClean="0">
                <a:latin typeface="Freestyle Script" pitchFamily="66" charset="0"/>
              </a:rPr>
              <a:t>When improvement is apparent, the rate of IV fluid replacement should be reduced &amp; adjusted  1 – 2 hrly through out the 24 hrs period.</a:t>
            </a:r>
          </a:p>
          <a:p>
            <a:pPr eaLnBrk="1" hangingPunct="1">
              <a:buSzPct val="152000"/>
              <a:buFontTx/>
              <a:buBlip>
                <a:blip r:embed="rId2"/>
              </a:buBlip>
            </a:pPr>
            <a:endParaRPr lang="en-IN" altLang="en-US" b="1" smtClean="0">
              <a:latin typeface="Freestyle Script"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ChangeArrowheads="1"/>
          </p:cNvSpPr>
          <p:nvPr>
            <p:ph idx="1"/>
          </p:nvPr>
        </p:nvSpPr>
        <p:spPr>
          <a:xfrm>
            <a:off x="304800" y="152400"/>
            <a:ext cx="8610600" cy="6477000"/>
          </a:xfrm>
        </p:spPr>
        <p:txBody>
          <a:bodyPr/>
          <a:lstStyle/>
          <a:p>
            <a:pPr eaLnBrk="1" hangingPunct="1">
              <a:buSzPct val="151000"/>
              <a:buFontTx/>
              <a:buBlip>
                <a:blip r:embed="rId2"/>
              </a:buBlip>
            </a:pPr>
            <a:endParaRPr lang="en-US" altLang="en-US" b="1" smtClean="0">
              <a:latin typeface="Freestyle Script" pitchFamily="66" charset="0"/>
            </a:endParaRPr>
          </a:p>
          <a:p>
            <a:pPr eaLnBrk="1" hangingPunct="1">
              <a:buSzPct val="151000"/>
              <a:buFontTx/>
              <a:buBlip>
                <a:blip r:embed="rId2"/>
              </a:buBlip>
            </a:pPr>
            <a:r>
              <a:rPr lang="en-US" altLang="en-US" b="1" smtClean="0">
                <a:latin typeface="Freestyle Script" pitchFamily="66" charset="0"/>
              </a:rPr>
              <a:t>Intravenous fluid should be discontinued when the haematocrit reading drops to around 40% &amp; vital signs  are stable.</a:t>
            </a:r>
          </a:p>
          <a:p>
            <a:pPr eaLnBrk="1" hangingPunct="1">
              <a:buSzPct val="151000"/>
              <a:buFontTx/>
              <a:buBlip>
                <a:blip r:embed="rId2"/>
              </a:buBlip>
            </a:pPr>
            <a:endParaRPr lang="en-US" altLang="en-US" b="1" smtClean="0">
              <a:latin typeface="Freestyle Script" pitchFamily="66" charset="0"/>
            </a:endParaRPr>
          </a:p>
          <a:p>
            <a:pPr eaLnBrk="1" hangingPunct="1">
              <a:buSzPct val="151000"/>
              <a:buFontTx/>
              <a:buBlip>
                <a:blip r:embed="rId2"/>
              </a:buBlip>
            </a:pPr>
            <a:r>
              <a:rPr lang="en-US" altLang="en-US" b="1" smtClean="0">
                <a:latin typeface="Freestyle Script" pitchFamily="66" charset="0"/>
              </a:rPr>
              <a:t>A good urine output indicates sufficient circulating renal volume. In general there is no need for fluid therapy for more than 48hrs after the onset of leakage or shock.</a:t>
            </a:r>
          </a:p>
          <a:p>
            <a:pPr eaLnBrk="1" hangingPunct="1">
              <a:buSzPct val="151000"/>
              <a:buFontTx/>
              <a:buBlip>
                <a:blip r:embed="rId2"/>
              </a:buBlip>
            </a:pPr>
            <a:endParaRPr lang="en-US" altLang="en-US" b="1" smtClean="0">
              <a:latin typeface="Freestyle Script" pitchFamily="66" charset="0"/>
            </a:endParaRPr>
          </a:p>
          <a:p>
            <a:pPr eaLnBrk="1" hangingPunct="1">
              <a:buSzPct val="151000"/>
              <a:buFontTx/>
              <a:buBlip>
                <a:blip r:embed="rId2"/>
              </a:buBlip>
            </a:pPr>
            <a:r>
              <a:rPr lang="en-US" altLang="en-US" b="1" smtClean="0">
                <a:latin typeface="Freestyle Script" pitchFamily="66" charset="0"/>
              </a:rPr>
              <a:t>Reabsorption of extravasated plasma takes place one or two days thereafter and may cause hypervolaemia, heart failure &amp; pulmonary oedema if more fluid is given.</a:t>
            </a:r>
            <a:endParaRPr lang="en-IN" altLang="en-US" b="1" smtClean="0">
              <a:latin typeface="Freestyle Script"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457200" y="381000"/>
            <a:ext cx="8229600" cy="5745163"/>
          </a:xfrm>
        </p:spPr>
        <p:txBody>
          <a:bodyPr/>
          <a:lstStyle/>
          <a:p>
            <a:pPr eaLnBrk="1" hangingPunct="1">
              <a:buFontTx/>
              <a:buNone/>
            </a:pPr>
            <a:endParaRPr lang="en-US" altLang="en-US" smtClean="0"/>
          </a:p>
        </p:txBody>
      </p:sp>
      <p:sp>
        <p:nvSpPr>
          <p:cNvPr id="39939" name="TextBox 4"/>
          <p:cNvSpPr txBox="1">
            <a:spLocks noChangeArrowheads="1"/>
          </p:cNvSpPr>
          <p:nvPr/>
        </p:nvSpPr>
        <p:spPr bwMode="auto">
          <a:xfrm>
            <a:off x="533400" y="5410200"/>
            <a:ext cx="8077200" cy="923925"/>
          </a:xfrm>
          <a:prstGeom prst="rect">
            <a:avLst/>
          </a:prstGeom>
          <a:noFill/>
          <a:ln w="9525">
            <a:noFill/>
            <a:miter lim="800000"/>
            <a:headEnd/>
            <a:tailEnd/>
          </a:ln>
        </p:spPr>
        <p:txBody>
          <a:bodyPr>
            <a:spAutoFit/>
          </a:bodyPr>
          <a:lstStyle/>
          <a:p>
            <a:pPr eaLnBrk="1" hangingPunct="1"/>
            <a:r>
              <a:rPr lang="en-US" altLang="en-US" sz="5400">
                <a:solidFill>
                  <a:schemeClr val="tx2"/>
                </a:solidFill>
                <a:latin typeface="Arnprior" pitchFamily="2" charset="0"/>
              </a:rPr>
              <a:t>Control</a:t>
            </a:r>
            <a:r>
              <a:rPr lang="en-US" altLang="en-US" sz="5400">
                <a:solidFill>
                  <a:schemeClr val="tx2"/>
                </a:solidFill>
              </a:rPr>
              <a:t> </a:t>
            </a:r>
            <a:r>
              <a:rPr lang="en-US" altLang="en-US" sz="5400">
                <a:solidFill>
                  <a:schemeClr val="tx2"/>
                </a:solidFill>
                <a:latin typeface="Arnprior" pitchFamily="2" charset="0"/>
              </a:rPr>
              <a:t>Measures</a:t>
            </a:r>
            <a:endParaRPr lang="en-IN" altLang="en-US" sz="5400">
              <a:solidFill>
                <a:schemeClr val="tx2"/>
              </a:solidFill>
              <a:latin typeface="Arnprior" pitchFamily="2"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ChangeArrowheads="1"/>
          </p:cNvSpPr>
          <p:nvPr>
            <p:ph idx="1"/>
          </p:nvPr>
        </p:nvSpPr>
        <p:spPr>
          <a:xfrm>
            <a:off x="228600" y="228600"/>
            <a:ext cx="8686800" cy="6400800"/>
          </a:xfrm>
        </p:spPr>
        <p:txBody>
          <a:bodyPr/>
          <a:lstStyle/>
          <a:p>
            <a:pPr eaLnBrk="1" hangingPunct="1">
              <a:buSzPct val="151000"/>
              <a:buFontTx/>
              <a:buBlip>
                <a:blip r:embed="rId2"/>
              </a:buBlip>
            </a:pPr>
            <a:r>
              <a:rPr lang="en-US" altLang="en-US" smtClean="0">
                <a:latin typeface="Arnprior" pitchFamily="2" charset="0"/>
              </a:rPr>
              <a:t>Mosquito control:-</a:t>
            </a:r>
          </a:p>
          <a:p>
            <a:pPr eaLnBrk="1" hangingPunct="1">
              <a:buSzPct val="151000"/>
              <a:buFontTx/>
              <a:buNone/>
            </a:pPr>
            <a:r>
              <a:rPr lang="en-US" altLang="en-US" b="1" smtClean="0">
                <a:latin typeface="Freestyle Script" pitchFamily="66" charset="0"/>
              </a:rPr>
              <a:t>The vectors of DF &amp; DHF breed in &amp; around houses &amp; can be controlled by individual &amp; community action using anti mosquito &amp; antilarval measures .</a:t>
            </a:r>
          </a:p>
          <a:p>
            <a:pPr eaLnBrk="1" hangingPunct="1">
              <a:buSzPct val="151000"/>
              <a:buFontTx/>
              <a:buBlip>
                <a:blip r:embed="rId2"/>
              </a:buBlip>
            </a:pPr>
            <a:r>
              <a:rPr lang="en-US" altLang="en-US" b="1" smtClean="0">
                <a:latin typeface="Arnprior" pitchFamily="2" charset="0"/>
              </a:rPr>
              <a:t>Vaccines:-</a:t>
            </a:r>
          </a:p>
          <a:p>
            <a:pPr eaLnBrk="1" hangingPunct="1">
              <a:buSzPct val="151000"/>
              <a:buFontTx/>
              <a:buNone/>
            </a:pPr>
            <a:r>
              <a:rPr lang="en-US" altLang="en-US" b="1" smtClean="0">
                <a:latin typeface="Freestyle Script" pitchFamily="66" charset="0"/>
              </a:rPr>
              <a:t>So far, there is no satisfactory vaccine &amp; no immediate prospect of preventing disease by immunization.</a:t>
            </a:r>
          </a:p>
          <a:p>
            <a:pPr eaLnBrk="1" hangingPunct="1">
              <a:buSzPct val="151000"/>
              <a:buFontTx/>
              <a:buBlip>
                <a:blip r:embed="rId2"/>
              </a:buBlip>
            </a:pPr>
            <a:r>
              <a:rPr lang="en-US" altLang="en-US" b="1" smtClean="0">
                <a:latin typeface="Arnprior" pitchFamily="2" charset="0"/>
              </a:rPr>
              <a:t>Other measures:-</a:t>
            </a:r>
          </a:p>
          <a:p>
            <a:pPr eaLnBrk="1" hangingPunct="1">
              <a:buSzPct val="151000"/>
              <a:buFontTx/>
              <a:buNone/>
            </a:pPr>
            <a:r>
              <a:rPr lang="en-US" altLang="en-US" b="1" smtClean="0">
                <a:latin typeface="Freestyle Script" pitchFamily="66" charset="0"/>
              </a:rPr>
              <a:t>Isolation under bed nets during the first few days; individual protection against mosquitoes.</a:t>
            </a:r>
            <a:endParaRPr lang="en-IN" altLang="en-US" b="1" smtClean="0">
              <a:latin typeface="Arnprio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ChangeArrowheads="1"/>
          </p:cNvSpPr>
          <p:nvPr>
            <p:ph idx="1"/>
          </p:nvPr>
        </p:nvSpPr>
        <p:spPr>
          <a:xfrm>
            <a:off x="457200" y="533400"/>
            <a:ext cx="8229600" cy="5943600"/>
          </a:xfrm>
        </p:spPr>
        <p:txBody>
          <a:bodyPr/>
          <a:lstStyle/>
          <a:p>
            <a:pPr eaLnBrk="1" hangingPunct="1">
              <a:buFontTx/>
              <a:buNone/>
            </a:pPr>
            <a:r>
              <a:rPr lang="en-IN" altLang="en-US" b="1" smtClean="0">
                <a:latin typeface="Arnprior" pitchFamily="2" charset="0"/>
              </a:rPr>
              <a:t>PERSONAL PROPHYLATIC MEASURES</a:t>
            </a:r>
            <a:endParaRPr lang="en-IN" altLang="en-US" smtClean="0">
              <a:latin typeface="Arnprior" pitchFamily="2" charset="0"/>
            </a:endParaRPr>
          </a:p>
          <a:p>
            <a:pPr eaLnBrk="1" hangingPunct="1">
              <a:buSzPct val="151000"/>
              <a:buFontTx/>
              <a:buBlip>
                <a:blip r:embed="rId2"/>
              </a:buBlip>
            </a:pPr>
            <a:r>
              <a:rPr lang="en-IN" altLang="en-US" b="1" smtClean="0">
                <a:latin typeface="Freestyle Script" pitchFamily="66" charset="0"/>
              </a:rPr>
              <a:t>Use of mosquito repellent creams, liquids, coils, mats etc. </a:t>
            </a:r>
          </a:p>
          <a:p>
            <a:pPr eaLnBrk="1" hangingPunct="1">
              <a:buSzPct val="151000"/>
              <a:buFontTx/>
              <a:buBlip>
                <a:blip r:embed="rId2"/>
              </a:buBlip>
            </a:pPr>
            <a:r>
              <a:rPr lang="en-IN" altLang="en-US" b="1" smtClean="0">
                <a:latin typeface="Freestyle Script" pitchFamily="66" charset="0"/>
              </a:rPr>
              <a:t>Wearing of full sleeve shirts and full pants with socks </a:t>
            </a:r>
          </a:p>
          <a:p>
            <a:pPr eaLnBrk="1" hangingPunct="1">
              <a:buSzPct val="151000"/>
              <a:buFontTx/>
              <a:buBlip>
                <a:blip r:embed="rId2"/>
              </a:buBlip>
            </a:pPr>
            <a:r>
              <a:rPr lang="en-IN" altLang="en-US" b="1" smtClean="0">
                <a:latin typeface="Freestyle Script" pitchFamily="66" charset="0"/>
              </a:rPr>
              <a:t>Use of bed nets for sleeping infants and young children during day time to prevent mosquito bite </a:t>
            </a:r>
          </a:p>
          <a:p>
            <a:pPr eaLnBrk="1" hangingPunct="1">
              <a:buFontTx/>
              <a:buNone/>
            </a:pPr>
            <a:r>
              <a:rPr lang="en-IN" altLang="en-US" sz="2800" b="1" smtClean="0">
                <a:latin typeface="Arnprior" pitchFamily="2" charset="0"/>
              </a:rPr>
              <a:t>DO’S AND DON’TS</a:t>
            </a:r>
          </a:p>
          <a:p>
            <a:pPr eaLnBrk="1" hangingPunct="1">
              <a:buSzPct val="151000"/>
              <a:buFontTx/>
              <a:buBlip>
                <a:blip r:embed="rId2"/>
              </a:buBlip>
            </a:pPr>
            <a:r>
              <a:rPr lang="en-IN" altLang="en-US" sz="2800" b="1" smtClean="0">
                <a:latin typeface="Freestyle Script" pitchFamily="66" charset="0"/>
              </a:rPr>
              <a:t>Remove water from coolers and other small containers at least once in a week </a:t>
            </a:r>
          </a:p>
          <a:p>
            <a:pPr eaLnBrk="1" hangingPunct="1">
              <a:buSzPct val="151000"/>
              <a:buFontTx/>
              <a:buBlip>
                <a:blip r:embed="rId2"/>
              </a:buBlip>
            </a:pPr>
            <a:r>
              <a:rPr lang="en-IN" altLang="en-US" sz="2800" b="1" smtClean="0">
                <a:latin typeface="Freestyle Script" pitchFamily="66" charset="0"/>
              </a:rPr>
              <a:t>Use aerosol during day time to prevent the bites of mosquitoes </a:t>
            </a:r>
          </a:p>
          <a:p>
            <a:pPr eaLnBrk="1" hangingPunct="1">
              <a:buSzPct val="151000"/>
              <a:buFontTx/>
              <a:buBlip>
                <a:blip r:embed="rId2"/>
              </a:buBlip>
            </a:pPr>
            <a:r>
              <a:rPr lang="en-IN" altLang="en-US" sz="2800" b="1" smtClean="0">
                <a:latin typeface="Freestyle Script" pitchFamily="66" charset="0"/>
              </a:rPr>
              <a:t>Do not wear clothes that expose arms and legs </a:t>
            </a:r>
          </a:p>
          <a:p>
            <a:pPr eaLnBrk="1" hangingPunct="1">
              <a:buSzPct val="151000"/>
              <a:buFontTx/>
              <a:buBlip>
                <a:blip r:embed="rId2"/>
              </a:buBlip>
            </a:pPr>
            <a:r>
              <a:rPr lang="en-IN" altLang="en-US" sz="2800" b="1" smtClean="0">
                <a:latin typeface="Freestyle Script" pitchFamily="66" charset="0"/>
              </a:rPr>
              <a:t>Children should not be allowed to play in shorts and half sleeved clothes </a:t>
            </a:r>
          </a:p>
          <a:p>
            <a:pPr eaLnBrk="1" hangingPunct="1">
              <a:buSzPct val="151000"/>
              <a:buFontTx/>
              <a:buBlip>
                <a:blip r:embed="rId2"/>
              </a:buBlip>
            </a:pPr>
            <a:r>
              <a:rPr lang="en-IN" altLang="en-US" sz="2800" b="1" smtClean="0">
                <a:latin typeface="Freestyle Script" pitchFamily="66" charset="0"/>
              </a:rPr>
              <a:t>Use mosquito nets or mosquito repellents while sleeping during day time </a:t>
            </a:r>
          </a:p>
          <a:p>
            <a:pPr eaLnBrk="1" hangingPunct="1">
              <a:buSzPct val="151000"/>
              <a:buFontTx/>
              <a:buBlip>
                <a:blip r:embed="rId2"/>
              </a:buBlip>
            </a:pPr>
            <a:endParaRPr lang="en-IN" altLang="en-US" b="1" smtClean="0">
              <a:latin typeface="Freestyle Script" pitchFamily="66" charset="0"/>
            </a:endParaRPr>
          </a:p>
          <a:p>
            <a:pPr eaLnBrk="1" hangingPunct="1">
              <a:buFontTx/>
              <a:buNone/>
            </a:pPr>
            <a:endParaRPr lang="en-IN" altLang="en-US" smtClean="0">
              <a:latin typeface="Freestyle Script"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en-US" altLang="en-US" smtClean="0"/>
          </a:p>
        </p:txBody>
      </p:sp>
      <p:sp>
        <p:nvSpPr>
          <p:cNvPr id="43011" name="Rectangle 3"/>
          <p:cNvSpPr>
            <a:spLocks noGrp="1" noChangeArrowheads="1"/>
          </p:cNvSpPr>
          <p:nvPr>
            <p:ph type="body" idx="1"/>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381000"/>
            <a:ext cx="6248400" cy="731838"/>
          </a:xfrm>
        </p:spPr>
        <p:txBody>
          <a:bodyPr>
            <a:normAutofit fontScale="90000"/>
          </a:bodyPr>
          <a:lstStyle/>
          <a:p>
            <a:pPr eaLnBrk="1" hangingPunct="1"/>
            <a:r>
              <a:rPr lang="en-US" altLang="en-US" sz="4800" b="1" u="sng" smtClean="0">
                <a:solidFill>
                  <a:srgbClr val="0000FF"/>
                </a:solidFill>
                <a:latin typeface="Bad" pitchFamily="2" charset="0"/>
              </a:rPr>
              <a:t>Outbreak in India</a:t>
            </a:r>
            <a:r>
              <a:rPr lang="en-US" altLang="en-US" sz="4800" b="1" smtClean="0">
                <a:latin typeface="Bad" pitchFamily="2" charset="0"/>
              </a:rPr>
              <a:t> </a:t>
            </a:r>
          </a:p>
        </p:txBody>
      </p:sp>
      <p:sp>
        <p:nvSpPr>
          <p:cNvPr id="11267" name="Rectangle 3"/>
          <p:cNvSpPr>
            <a:spLocks noGrp="1" noChangeArrowheads="1"/>
          </p:cNvSpPr>
          <p:nvPr>
            <p:ph type="body" idx="1"/>
          </p:nvPr>
        </p:nvSpPr>
        <p:spPr>
          <a:xfrm>
            <a:off x="838200" y="1219200"/>
            <a:ext cx="7086600" cy="5410200"/>
          </a:xfrm>
        </p:spPr>
        <p:txBody>
          <a:bodyPr/>
          <a:lstStyle/>
          <a:p>
            <a:pPr eaLnBrk="1" hangingPunct="1">
              <a:buFontTx/>
              <a:buNone/>
            </a:pPr>
            <a:endParaRPr lang="en-US" altLang="en-US" sz="4000" b="1" smtClean="0">
              <a:latin typeface="Freestyle Script" pitchFamily="66" charset="0"/>
            </a:endParaRPr>
          </a:p>
          <a:p>
            <a:pPr eaLnBrk="1" hangingPunct="1">
              <a:buFontTx/>
              <a:buNone/>
            </a:pPr>
            <a:r>
              <a:rPr lang="en-US" altLang="en-US" sz="4000" b="1" smtClean="0">
                <a:latin typeface="Freestyle Script" pitchFamily="66" charset="0"/>
              </a:rPr>
              <a:t>The most recent serious outbreak of Dengue Fever in India was in 2006. In total around 3400 cases of dengue fever were reported across 11 states.</a:t>
            </a:r>
          </a:p>
          <a:p>
            <a:pPr eaLnBrk="1" hangingPunct="1">
              <a:buFontTx/>
              <a:buNone/>
            </a:pPr>
            <a:r>
              <a:rPr lang="en-US" altLang="en-US" sz="4000" b="1" smtClean="0">
                <a:latin typeface="Freestyle Script" pitchFamily="66" charset="0"/>
              </a:rPr>
              <a:t>Outbreaks started first from New Delhi in early September and by end of September other states in India also started to report deaths.</a:t>
            </a:r>
          </a:p>
          <a:p>
            <a:pPr eaLnBrk="1" hangingPunct="1">
              <a:buFontTx/>
              <a:buNone/>
            </a:pPr>
            <a:endParaRPr lang="en-US" altLang="en-US" sz="4000" b="1" smtClean="0">
              <a:solidFill>
                <a:srgbClr val="FF6699"/>
              </a:solidFill>
              <a:latin typeface="Freestyle Script" pitchFamily="66" charset="0"/>
            </a:endParaRPr>
          </a:p>
        </p:txBody>
      </p:sp>
      <p:pic>
        <p:nvPicPr>
          <p:cNvPr id="11268" name="Picture 4" descr="mosquito_graphic2"/>
          <p:cNvPicPr>
            <a:picLocks noChangeAspect="1" noChangeArrowheads="1" noCrop="1"/>
          </p:cNvPicPr>
          <p:nvPr/>
        </p:nvPicPr>
        <p:blipFill>
          <a:blip r:embed="rId2"/>
          <a:srcRect/>
          <a:stretch>
            <a:fillRect/>
          </a:stretch>
        </p:blipFill>
        <p:spPr bwMode="auto">
          <a:xfrm>
            <a:off x="7086600" y="5638800"/>
            <a:ext cx="960438"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par>
                                <p:cTn id="21" presetID="0" presetClass="path" presetSubtype="0" repeatCount="indefinite" fill="hold" nodeType="withEffect">
                                  <p:stCondLst>
                                    <p:cond delay="0"/>
                                  </p:stCondLst>
                                  <p:childTnLst>
                                    <p:animMotion origin="layout" path="M 5.55556E-6 -7.40741E-7 C -0.01302 -0.0007 -0.02604 -0.00255 -0.03906 -0.00208 C -0.06354 -0.00116 -0.11249 0.00417 -0.11249 0.00417 C -0.12986 0.00879 -0.14548 0.01713 -0.16267 0.02106 C -0.17864 0.01967 -0.18802 0.02106 -0.20173 0.01667 C -0.21579 0.0118 -0.22881 0.00278 -0.24374 -7.40741E-7 C -0.26788 -0.01065 -0.25399 -0.00533 -0.31093 -7.40741E-7 C -0.3151 0.00069 -0.31805 0.00486 -0.32204 0.00648 C -0.32395 0.00856 -0.32552 0.0118 -0.32812 0.0125 C -0.33732 0.01528 -0.35624 0.01667 -0.35624 0.01667 C -0.36631 0.02569 -0.35503 0.01667 -0.37187 0.02315 C -0.37951 0.02569 -0.38385 0.02963 -0.39218 0.03125 C -0.4019 0.03773 -0.40069 0.03495 -0.40937 0.02917 C -0.42118 0.02129 -0.43177 0.00995 -0.44392 0.00208 C -0.45086 -0.01227 -0.46614 -0.01458 -0.47829 -0.01852 C -0.50972 -0.01389 -0.50555 -0.01783 -0.53593 -7.40741E-7 C -0.5467 0.00648 -0.55572 0.01782 -0.56718 0.02315 C -0.5776 0.02176 -0.58802 0.0206 -0.59843 0.01898 C -0.60659 0.01736 -0.61388 0.00787 -0.62187 0.00648 C -0.63281 0.00393 -0.64374 0.00347 -0.65468 0.00208 C -0.66302 -0.00602 -0.67291 -0.01435 -0.68281 -0.01852 C -0.69201 -0.02778 -0.70173 -0.03241 -0.71249 -0.0375 C -0.71614 -0.05185 -0.71041 -0.03496 -0.72343 -0.04792 C -0.72517 -0.04954 -0.72725 -0.05926 -0.72812 -0.0625 C -0.73107 -0.10162 -0.72499 -0.14236 -0.71406 -0.17917 C -0.71232 -0.19514 -0.70885 -0.20556 -0.71249 -0.22269 C -0.71302 -0.22546 -0.71597 -0.22662 -0.71718 -0.22894 C -0.72343 -0.24051 -0.7276 -0.25255 -0.72968 -0.26644 C -0.7269 -0.31783 -0.72864 -0.28611 -0.72499 -0.36227 C -0.72465 -0.37107 -0.72065 -0.37894 -0.71874 -0.38727 C -0.71493 -0.40324 -0.71145 -0.41921 -0.70781 -0.43542 C -0.7019 -0.46181 -0.70086 -0.48958 -0.69687 -0.51644 C -0.69791 -0.53102 -0.69774 -0.54583 -0.69999 -0.56042 C -0.70034 -0.56273 -0.70329 -0.56273 -0.70468 -0.56435 C -0.70642 -0.56621 -0.70763 -0.56898 -0.70937 -0.5706 C -0.71232 -0.57361 -0.71874 -0.57917 -0.71874 -0.57917 C -0.72222 -0.58565 -0.72309 -0.59213 -0.72499 -0.59977 C -0.72326 -0.61921 -0.72413 -0.64213 -0.71093 -0.65394 C -0.71041 -0.65741 -0.71076 -0.66134 -0.70937 -0.66435 C -0.70746 -0.66875 -0.70399 -0.67107 -0.70156 -0.675 C -0.69461 -0.68542 -0.69027 -0.69283 -0.68124 -0.69977 C -0.67708 -0.69908 -0.67256 -0.70023 -0.66874 -0.69792 C -0.66701 -0.69676 -0.66249 -0.68588 -0.66093 -0.6831 C -0.65798 -0.67894 -0.65156 -0.6706 -0.65156 -0.6706 C -0.6309 -0.67616 -0.61979 -0.67639 -0.59374 -0.67894 C -0.58888 -0.68866 -0.58489 -0.69398 -0.57656 -0.69792 C -0.57031 -0.7007 -0.55781 -0.70602 -0.55781 -0.70602 C -0.54895 -0.70533 -0.5401 -0.70417 -0.53142 -0.70417 C -0.52135 -0.70417 -0.51145 -0.71181 -0.50173 -0.71435 C -0.4934 -0.71366 -0.48489 -0.71412 -0.47656 -0.71227 C -0.47187 -0.71158 -0.46649 -0.70486 -0.46093 -0.70417 C -0.45312 -0.70301 -0.44531 -0.70255 -0.43749 -0.70185 C -0.42673 -0.69908 -0.41718 -0.69236 -0.40624 -0.68935 C -0.38854 -0.71296 -0.34652 -0.70741 -0.32343 -0.71042 C -0.31093 -0.71574 -0.31562 -0.7169 -0.30642 -0.72685 C -0.29184 -0.74213 -0.27309 -0.75533 -0.25486 -0.76019 C -0.2335 -0.75695 -0.2177 -0.75324 -0.19531 -0.75185 C -0.18732 -0.74375 -0.1743 -0.72662 -0.16562 -0.72269 C -0.1427 -0.72778 -0.12065 -0.72894 -0.09687 -0.73102 C -0.08975 -0.73426 -0.08906 -0.74306 -0.08298 -0.74977 C -0.07361 -0.75972 -0.06406 -0.76921 -0.05468 -0.77894 C -0.05017 -0.7838 -0.04409 -0.78542 -0.03906 -0.78935 C -0.02812 -0.79838 -0.01874 -0.8088 -0.00624 -0.81435 C 0.00903 -0.82107 0.02622 -0.81921 0.04202 -0.82269 C 0.05053 -0.82199 0.05903 -0.82269 0.06719 -0.8206 C 0.07014 -0.81991 0.07587 -0.81065 0.07813 -0.8081 C 0.08577 -0.79931 0.09219 -0.7919 0.09844 -0.78102 C 0.11216 -0.75648 0.09827 -0.77454 0.10938 -0.76644 C 0.11372 -0.7632 0.12188 -0.75602 0.12188 -0.75602 C 0.1356 -0.73171 0.13369 -0.7088 0.13751 -0.67894 C 0.13803 -0.66528 0.14098 -0.65093 0.13907 -0.63727 C 0.13837 -0.63357 0.13316 -0.63565 0.13126 -0.6331 C 0.12535 -0.6257 0.12084 -0.61644 0.11563 -0.6081 C 0.11303 -0.59792 0.10869 -0.58889 0.10626 -0.57917 C 0.10695 -0.55671 0.10105 -0.51783 0.12344 -0.51019 C 0.13716 -0.49838 0.14219 -0.47662 0.14532 -0.45625 C 0.14098 -0.43542 0.13751 -0.42755 0.13126 -0.41019 C 0.13056 -0.40833 0.13056 -0.40579 0.12969 -0.40394 C 0.11702 -0.37871 0.13264 -0.41806 0.12188 -0.38935 C 0.12709 -0.37546 0.12257 -0.36435 0.12014 -0.34977 C 0.12136 -0.33218 0.12014 -0.30718 0.13282 -0.29583 C 0.14271 -0.26945 0.13976 -0.23472 0.14688 -0.20625 C 0.14879 -0.16806 0.15313 -0.13449 0.16094 -0.09769 C 0.16198 -0.09236 0.16337 -0.08681 0.16407 -0.08102 C 0.16528 -0.0713 0.16702 -0.05208 0.16702 -0.05208 C 0.16511 -0.02708 0.1658 0.00139 0.14844 0.01667 C 0.14688 0.01458 0.14601 0.01065 0.14358 0.01065 C 0.1408 0.01065 0.13837 0.01458 0.13577 0.01667 C 0.12935 0.02268 0.12501 0.02662 0.11719 0.02917 C 0.11094 0.02847 0.10435 0.02986 0.09844 0.02708 C 0.09619 0.02592 0.09671 0.02106 0.09532 0.01898 C 0.09237 0.01412 0.08889 0.01065 0.08594 0.00648 L 0.08594 0.00648 C 0.08178 0.00555 0.07761 0.00486 0.07327 0.00417 C 0.06424 -7.40741E-7 0.0573 -0.00926 0.04844 -0.01458 C 0.04549 -0.01644 0.03907 -0.01852 0.03907 -0.01852 C 0.01632 -0.01644 0.0158 -0.01991 0.00469 0.00208 C 0.00261 0.00139 0.00018 0.00185 -0.00156 -7.40741E-7 C -0.00572 -0.0044 -0.00243 -0.01991 5.55556E-6 -0.025 C 0.00643 -0.0382 0.01476 -0.04954 0.02344 -0.06042 C 0.03299 -0.07199 0.03577 -0.07986 0.04844 -0.0831 C 0.05157 -0.08241 0.05573 -0.08426 0.05764 -0.08102 C 0.06025 -0.07755 0.05851 -0.0713 0.05938 -0.06667 C 0.06112 -0.05533 0.06441 -0.04213 0.06719 -0.03102 C 0.06615 -0.01991 0.06598 -0.0132 0.06251 -0.00394 L 0.13907 0.02315 " pathEditMode="fixed" ptsTypes="fffffffffffffffffffffffffffffffffffffffffffffffffffffffffffffffffffffffffffffffffffffffffffFffffffffffffAA">
                                      <p:cBhvr>
                                        <p:cTn id="22" dur="15000" fill="hold"/>
                                        <p:tgtEl>
                                          <p:spTgt spid="1126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371600" y="2057400"/>
            <a:ext cx="6477000" cy="1143000"/>
          </a:xfrm>
        </p:spPr>
        <p:txBody>
          <a:bodyPr/>
          <a:lstStyle/>
          <a:p>
            <a:r>
              <a:rPr lang="en-US" altLang="en-US" sz="4000" smtClean="0">
                <a:latin typeface="Bad" pitchFamily="2" charset="0"/>
              </a:rPr>
              <a:t>HOMOEOPATHIC THERAPEUTICS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228600" y="1295400"/>
            <a:ext cx="8458200" cy="5334000"/>
          </a:xfrm>
        </p:spPr>
        <p:txBody>
          <a:bodyPr>
            <a:normAutofit lnSpcReduction="10000"/>
          </a:bodyPr>
          <a:lstStyle/>
          <a:p>
            <a:pPr eaLnBrk="1" hangingPunct="1">
              <a:lnSpc>
                <a:spcPct val="90000"/>
              </a:lnSpc>
              <a:buSzPct val="150000"/>
              <a:buFontTx/>
              <a:buBlip>
                <a:blip r:embed="rId2"/>
              </a:buBlip>
            </a:pPr>
            <a:r>
              <a:rPr lang="en-US" altLang="en-US" b="1" smtClean="0">
                <a:latin typeface="Freestyle Script" pitchFamily="66" charset="0"/>
              </a:rPr>
              <a:t>Cold stage most marked in fever.</a:t>
            </a:r>
          </a:p>
          <a:p>
            <a:pPr eaLnBrk="1" hangingPunct="1">
              <a:lnSpc>
                <a:spcPct val="90000"/>
              </a:lnSpc>
              <a:buSzPct val="150000"/>
              <a:buFontTx/>
              <a:buBlip>
                <a:blip r:embed="rId2"/>
              </a:buBlip>
            </a:pPr>
            <a:r>
              <a:rPr lang="en-US" altLang="en-US" b="1" smtClean="0">
                <a:latin typeface="Freestyle Script" pitchFamily="66" charset="0"/>
              </a:rPr>
              <a:t>Cold sweat and icy coldness of face.</a:t>
            </a:r>
          </a:p>
          <a:p>
            <a:pPr eaLnBrk="1" hangingPunct="1">
              <a:lnSpc>
                <a:spcPct val="90000"/>
              </a:lnSpc>
              <a:buSzPct val="150000"/>
              <a:buFontTx/>
              <a:buBlip>
                <a:blip r:embed="rId2"/>
              </a:buBlip>
            </a:pPr>
            <a:r>
              <a:rPr lang="en-US" altLang="en-US" b="1" smtClean="0">
                <a:latin typeface="Freestyle Script" pitchFamily="66" charset="0"/>
              </a:rPr>
              <a:t>Cold waves pass through him.</a:t>
            </a:r>
          </a:p>
          <a:p>
            <a:pPr eaLnBrk="1" hangingPunct="1">
              <a:lnSpc>
                <a:spcPct val="90000"/>
              </a:lnSpc>
              <a:buSzPct val="150000"/>
              <a:buFontTx/>
              <a:buBlip>
                <a:blip r:embed="rId2"/>
              </a:buBlip>
            </a:pPr>
            <a:r>
              <a:rPr lang="en-US" altLang="en-US" b="1" smtClean="0">
                <a:latin typeface="Freestyle Script" pitchFamily="66" charset="0"/>
              </a:rPr>
              <a:t>Thirst and restlessness always present.</a:t>
            </a:r>
          </a:p>
          <a:p>
            <a:pPr eaLnBrk="1" hangingPunct="1">
              <a:lnSpc>
                <a:spcPct val="90000"/>
              </a:lnSpc>
              <a:buSzPct val="150000"/>
              <a:buFontTx/>
              <a:buBlip>
                <a:blip r:embed="rId2"/>
              </a:buBlip>
            </a:pPr>
            <a:r>
              <a:rPr lang="en-US" altLang="en-US" b="1" smtClean="0">
                <a:latin typeface="Freestyle Script" pitchFamily="66" charset="0"/>
              </a:rPr>
              <a:t>Drenching sweat relieving all symptoms.</a:t>
            </a:r>
          </a:p>
          <a:p>
            <a:pPr eaLnBrk="1" hangingPunct="1">
              <a:lnSpc>
                <a:spcPct val="90000"/>
              </a:lnSpc>
              <a:buSzPct val="150000"/>
              <a:buFontTx/>
              <a:buBlip>
                <a:blip r:embed="rId2"/>
              </a:buBlip>
            </a:pPr>
            <a:r>
              <a:rPr lang="en-US" altLang="en-US" b="1" smtClean="0">
                <a:latin typeface="Freestyle Script" pitchFamily="66" charset="0"/>
              </a:rPr>
              <a:t>Urine – scanty red hot painful.</a:t>
            </a:r>
          </a:p>
          <a:p>
            <a:pPr eaLnBrk="1" hangingPunct="1">
              <a:lnSpc>
                <a:spcPct val="90000"/>
              </a:lnSpc>
              <a:buSzPct val="150000"/>
              <a:buFontTx/>
              <a:buBlip>
                <a:blip r:embed="rId2"/>
              </a:buBlip>
            </a:pPr>
            <a:r>
              <a:rPr lang="en-US" altLang="en-US" b="1" smtClean="0">
                <a:latin typeface="Freestyle Script" pitchFamily="66" charset="0"/>
              </a:rPr>
              <a:t>Retention of urine with screaming &amp; restlessness.</a:t>
            </a:r>
          </a:p>
          <a:p>
            <a:pPr eaLnBrk="1" hangingPunct="1">
              <a:lnSpc>
                <a:spcPct val="90000"/>
              </a:lnSpc>
              <a:buSzPct val="150000"/>
              <a:buFontTx/>
              <a:buBlip>
                <a:blip r:embed="rId2"/>
              </a:buBlip>
            </a:pPr>
            <a:r>
              <a:rPr lang="en-US" altLang="en-US" b="1" smtClean="0">
                <a:latin typeface="Freestyle Script" pitchFamily="66" charset="0"/>
              </a:rPr>
              <a:t>Great fear, worry, anguish accompanying </a:t>
            </a:r>
          </a:p>
          <a:p>
            <a:pPr eaLnBrk="1" hangingPunct="1">
              <a:lnSpc>
                <a:spcPct val="90000"/>
              </a:lnSpc>
              <a:buSzPct val="150000"/>
              <a:buFontTx/>
              <a:buNone/>
            </a:pPr>
            <a:r>
              <a:rPr lang="en-US" altLang="en-US" b="1" smtClean="0">
                <a:latin typeface="Freestyle Script" pitchFamily="66" charset="0"/>
              </a:rPr>
              <a:t>    all ailments.</a:t>
            </a:r>
          </a:p>
          <a:p>
            <a:pPr eaLnBrk="1" hangingPunct="1">
              <a:lnSpc>
                <a:spcPct val="90000"/>
              </a:lnSpc>
              <a:buSzPct val="150000"/>
              <a:buFontTx/>
              <a:buBlip>
                <a:blip r:embed="rId2"/>
              </a:buBlip>
            </a:pPr>
            <a:r>
              <a:rPr lang="en-US" altLang="en-US" b="1" smtClean="0">
                <a:latin typeface="Freestyle Script" pitchFamily="66" charset="0"/>
              </a:rPr>
              <a:t>Fear of death, predicts the day.</a:t>
            </a:r>
          </a:p>
        </p:txBody>
      </p:sp>
      <p:sp>
        <p:nvSpPr>
          <p:cNvPr id="88068" name="Rectangle 4"/>
          <p:cNvSpPr>
            <a:spLocks noChangeArrowheads="1"/>
          </p:cNvSpPr>
          <p:nvPr/>
        </p:nvSpPr>
        <p:spPr bwMode="auto">
          <a:xfrm>
            <a:off x="1066800" y="304800"/>
            <a:ext cx="2971800" cy="685800"/>
          </a:xfrm>
          <a:prstGeom prst="rect">
            <a:avLst/>
          </a:prstGeom>
          <a:solidFill>
            <a:srgbClr val="FF0000">
              <a:alpha val="59999"/>
            </a:srgbClr>
          </a:solidFill>
          <a:ln w="9525" algn="ctr">
            <a:solidFill>
              <a:schemeClr val="tx1"/>
            </a:solidFill>
            <a:miter lim="800000"/>
            <a:headEnd/>
            <a:tailEnd/>
          </a:ln>
        </p:spPr>
        <p:txBody>
          <a:bodyPr wrap="none" anchor="ctr"/>
          <a:lstStyle/>
          <a:p>
            <a:pPr algn="ctr" eaLnBrk="1" hangingPunct="1"/>
            <a:r>
              <a:rPr lang="en-US" altLang="en-US" sz="3600" b="1">
                <a:latin typeface="Arnprior" pitchFamily="2" charset="0"/>
              </a:rPr>
              <a:t>Aconite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anim calcmode="lin" valueType="num">
                                      <p:cBhvr additive="base">
                                        <p:cTn id="25"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additive="base">
                                        <p:cTn id="31"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80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8067">
                                            <p:txEl>
                                              <p:pRg st="5" end="5"/>
                                            </p:txEl>
                                          </p:spTgt>
                                        </p:tgtEl>
                                        <p:attrNameLst>
                                          <p:attrName>style.visibility</p:attrName>
                                        </p:attrNameLst>
                                      </p:cBhvr>
                                      <p:to>
                                        <p:strVal val="visible"/>
                                      </p:to>
                                    </p:set>
                                    <p:anim calcmode="lin" valueType="num">
                                      <p:cBhvr additive="base">
                                        <p:cTn id="37" dur="500" fill="hold"/>
                                        <p:tgtEl>
                                          <p:spTgt spid="880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80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8067">
                                            <p:txEl>
                                              <p:pRg st="6" end="6"/>
                                            </p:txEl>
                                          </p:spTgt>
                                        </p:tgtEl>
                                        <p:attrNameLst>
                                          <p:attrName>style.visibility</p:attrName>
                                        </p:attrNameLst>
                                      </p:cBhvr>
                                      <p:to>
                                        <p:strVal val="visible"/>
                                      </p:to>
                                    </p:set>
                                    <p:anim calcmode="lin" valueType="num">
                                      <p:cBhvr additive="base">
                                        <p:cTn id="43" dur="500" fill="hold"/>
                                        <p:tgtEl>
                                          <p:spTgt spid="880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80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8067">
                                            <p:txEl>
                                              <p:pRg st="7" end="7"/>
                                            </p:txEl>
                                          </p:spTgt>
                                        </p:tgtEl>
                                        <p:attrNameLst>
                                          <p:attrName>style.visibility</p:attrName>
                                        </p:attrNameLst>
                                      </p:cBhvr>
                                      <p:to>
                                        <p:strVal val="visible"/>
                                      </p:to>
                                    </p:set>
                                    <p:anim calcmode="lin" valueType="num">
                                      <p:cBhvr additive="base">
                                        <p:cTn id="49" dur="500" fill="hold"/>
                                        <p:tgtEl>
                                          <p:spTgt spid="880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80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8067">
                                            <p:txEl>
                                              <p:pRg st="8" end="8"/>
                                            </p:txEl>
                                          </p:spTgt>
                                        </p:tgtEl>
                                        <p:attrNameLst>
                                          <p:attrName>style.visibility</p:attrName>
                                        </p:attrNameLst>
                                      </p:cBhvr>
                                      <p:to>
                                        <p:strVal val="visible"/>
                                      </p:to>
                                    </p:set>
                                    <p:anim calcmode="lin" valueType="num">
                                      <p:cBhvr additive="base">
                                        <p:cTn id="55" dur="500" fill="hold"/>
                                        <p:tgtEl>
                                          <p:spTgt spid="8806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80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8067">
                                            <p:txEl>
                                              <p:pRg st="9" end="9"/>
                                            </p:txEl>
                                          </p:spTgt>
                                        </p:tgtEl>
                                        <p:attrNameLst>
                                          <p:attrName>style.visibility</p:attrName>
                                        </p:attrNameLst>
                                      </p:cBhvr>
                                      <p:to>
                                        <p:strVal val="visible"/>
                                      </p:to>
                                    </p:set>
                                    <p:anim calcmode="lin" valueType="num">
                                      <p:cBhvr additive="base">
                                        <p:cTn id="61" dur="500" fill="hold"/>
                                        <p:tgtEl>
                                          <p:spTgt spid="8806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806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8068"/>
                                        </p:tgtEl>
                                        <p:attrNameLst>
                                          <p:attrName>style.visibility</p:attrName>
                                        </p:attrNameLst>
                                      </p:cBhvr>
                                      <p:to>
                                        <p:strVal val="visible"/>
                                      </p:to>
                                    </p:set>
                                    <p:animEffect transition="in" filter="fade">
                                      <p:cBhvr>
                                        <p:cTn id="67" dur="2000"/>
                                        <p:tgtEl>
                                          <p:spTgt spid="8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P spid="88068"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206375" y="1295400"/>
            <a:ext cx="8686800" cy="5229225"/>
          </a:xfrm>
        </p:spPr>
        <p:txBody>
          <a:bodyPr/>
          <a:lstStyle/>
          <a:p>
            <a:pPr eaLnBrk="1" hangingPunct="1">
              <a:lnSpc>
                <a:spcPct val="90000"/>
              </a:lnSpc>
              <a:buSzPct val="150000"/>
              <a:buFontTx/>
              <a:buBlip>
                <a:blip r:embed="rId2"/>
              </a:buBlip>
            </a:pPr>
            <a:r>
              <a:rPr lang="en-IN" altLang="en-US" b="1" smtClean="0">
                <a:latin typeface="Freestyle Script" pitchFamily="66" charset="0"/>
              </a:rPr>
              <a:t>Aching in bones of extremities with soreness of flesh.</a:t>
            </a:r>
          </a:p>
          <a:p>
            <a:pPr eaLnBrk="1" hangingPunct="1">
              <a:lnSpc>
                <a:spcPct val="90000"/>
              </a:lnSpc>
              <a:buSzPct val="150000"/>
              <a:buFontTx/>
              <a:buBlip>
                <a:blip r:embed="rId2"/>
              </a:buBlip>
            </a:pPr>
            <a:r>
              <a:rPr lang="en-IN" altLang="en-US" b="1" smtClean="0">
                <a:latin typeface="Freestyle Script" pitchFamily="66" charset="0"/>
              </a:rPr>
              <a:t>Gouty soreness and inflamed nodosities of joints, associated with headache.</a:t>
            </a:r>
          </a:p>
          <a:p>
            <a:pPr eaLnBrk="1" hangingPunct="1">
              <a:lnSpc>
                <a:spcPct val="90000"/>
              </a:lnSpc>
              <a:buSzPct val="150000"/>
              <a:buFontTx/>
              <a:buBlip>
                <a:blip r:embed="rId2"/>
              </a:buBlip>
            </a:pPr>
            <a:r>
              <a:rPr lang="en-IN" altLang="en-US" b="1" smtClean="0">
                <a:latin typeface="Freestyle Script" pitchFamily="66" charset="0"/>
              </a:rPr>
              <a:t>Chill between 7 and 9 am, preceded by thirst with great soreness and aching of bones.</a:t>
            </a:r>
          </a:p>
          <a:p>
            <a:pPr eaLnBrk="1" hangingPunct="1">
              <a:lnSpc>
                <a:spcPct val="90000"/>
              </a:lnSpc>
              <a:buSzPct val="150000"/>
              <a:buFontTx/>
              <a:buBlip>
                <a:blip r:embed="rId2"/>
              </a:buBlip>
            </a:pPr>
            <a:r>
              <a:rPr lang="en-IN" altLang="en-US" b="1" smtClean="0">
                <a:latin typeface="Freestyle Script" pitchFamily="66" charset="0"/>
              </a:rPr>
              <a:t>Nausea, vomiting of bile at close of chill or hot stage; throbbing headache.</a:t>
            </a:r>
          </a:p>
          <a:p>
            <a:pPr eaLnBrk="1" hangingPunct="1">
              <a:lnSpc>
                <a:spcPct val="90000"/>
              </a:lnSpc>
              <a:buSzPct val="150000"/>
              <a:buFontTx/>
              <a:buBlip>
                <a:blip r:embed="rId2"/>
              </a:buBlip>
            </a:pPr>
            <a:r>
              <a:rPr lang="en-IN" altLang="en-US" b="1" smtClean="0">
                <a:latin typeface="Freestyle Script" pitchFamily="66" charset="0"/>
              </a:rPr>
              <a:t>Marked periodicity.</a:t>
            </a:r>
          </a:p>
          <a:p>
            <a:pPr eaLnBrk="1" hangingPunct="1">
              <a:lnSpc>
                <a:spcPct val="90000"/>
              </a:lnSpc>
              <a:buSzPct val="150000"/>
              <a:buFontTx/>
              <a:buBlip>
                <a:blip r:embed="rId2"/>
              </a:buBlip>
            </a:pPr>
            <a:r>
              <a:rPr lang="en-IN" altLang="en-US" b="1" smtClean="0">
                <a:latin typeface="Freestyle Script" pitchFamily="66" charset="0"/>
              </a:rPr>
              <a:t>Top and back of head with pain and soreness of eyeballs.</a:t>
            </a:r>
          </a:p>
          <a:p>
            <a:pPr eaLnBrk="1" hangingPunct="1">
              <a:lnSpc>
                <a:spcPct val="90000"/>
              </a:lnSpc>
              <a:buSzPct val="150000"/>
              <a:buFontTx/>
              <a:buBlip>
                <a:blip r:embed="rId2"/>
              </a:buBlip>
            </a:pPr>
            <a:r>
              <a:rPr lang="en-IN" altLang="en-US" b="1" smtClean="0">
                <a:latin typeface="Freestyle Script" pitchFamily="66" charset="0"/>
              </a:rPr>
              <a:t>Perspiration relieves all symptoms except headache.</a:t>
            </a:r>
          </a:p>
          <a:p>
            <a:pPr eaLnBrk="1" hangingPunct="1">
              <a:lnSpc>
                <a:spcPct val="90000"/>
              </a:lnSpc>
              <a:buSzPct val="150000"/>
              <a:buFontTx/>
              <a:buBlip>
                <a:blip r:embed="rId2"/>
              </a:buBlip>
            </a:pPr>
            <a:r>
              <a:rPr lang="en-IN" altLang="en-US" b="1" smtClean="0">
                <a:latin typeface="Freestyle Script" pitchFamily="66" charset="0"/>
              </a:rPr>
              <a:t>Known as "Bone-set", from the prompt manner in which it relieves pain in limbs and muscles that accompanies some forms of febrile disease.</a:t>
            </a:r>
          </a:p>
        </p:txBody>
      </p:sp>
      <p:sp>
        <p:nvSpPr>
          <p:cNvPr id="76803" name="Rectangle 3"/>
          <p:cNvSpPr>
            <a:spLocks noChangeArrowheads="1"/>
          </p:cNvSpPr>
          <p:nvPr/>
        </p:nvSpPr>
        <p:spPr bwMode="auto">
          <a:xfrm>
            <a:off x="1676400" y="228600"/>
            <a:ext cx="3429000" cy="762000"/>
          </a:xfrm>
          <a:prstGeom prst="rect">
            <a:avLst/>
          </a:prstGeom>
          <a:solidFill>
            <a:srgbClr val="FF0000">
              <a:alpha val="60001"/>
            </a:srgbClr>
          </a:solidFill>
          <a:ln w="9525" algn="ctr">
            <a:solidFill>
              <a:schemeClr val="tx1"/>
            </a:solidFill>
            <a:miter lim="800000"/>
            <a:headEnd/>
            <a:tailEnd/>
          </a:ln>
          <a:effectLst/>
        </p:spPr>
        <p:txBody>
          <a:bodyPr wrap="none" anchor="ctr"/>
          <a:lstStyle/>
          <a:p>
            <a:pPr algn="ctr" eaLnBrk="1" hangingPunct="1">
              <a:defRPr/>
            </a:pPr>
            <a:r>
              <a:rPr lang="en-IN" sz="3200" dirty="0" err="1">
                <a:solidFill>
                  <a:schemeClr val="tx2"/>
                </a:solidFill>
                <a:effectLst>
                  <a:outerShdw blurRad="38100" dist="38100" dir="2700000" algn="tl">
                    <a:srgbClr val="FFFFFF"/>
                  </a:outerShdw>
                </a:effectLst>
                <a:latin typeface="Arnprior" pitchFamily="2" charset="0"/>
              </a:rPr>
              <a:t>Eup</a:t>
            </a:r>
            <a:r>
              <a:rPr lang="en-IN" sz="3200" dirty="0">
                <a:solidFill>
                  <a:schemeClr val="tx2"/>
                </a:solidFill>
                <a:effectLst>
                  <a:outerShdw blurRad="38100" dist="38100" dir="2700000" algn="tl">
                    <a:srgbClr val="FFFFFF"/>
                  </a:outerShdw>
                </a:effectLst>
                <a:latin typeface="Arnprior" pitchFamily="2" charset="0"/>
              </a:rPr>
              <a:t> </a:t>
            </a:r>
            <a:r>
              <a:rPr lang="en-IN" sz="3200" dirty="0" err="1">
                <a:solidFill>
                  <a:schemeClr val="tx2"/>
                </a:solidFill>
                <a:effectLst>
                  <a:outerShdw blurRad="38100" dist="38100" dir="2700000" algn="tl">
                    <a:srgbClr val="FFFFFF"/>
                  </a:outerShdw>
                </a:effectLst>
                <a:latin typeface="Arnprior" pitchFamily="2" charset="0"/>
              </a:rPr>
              <a:t>Perf</a:t>
            </a:r>
            <a:endParaRPr lang="en-US" sz="3200" dirty="0">
              <a:solidFill>
                <a:schemeClr val="tx2"/>
              </a:solidFill>
              <a:effectLst>
                <a:outerShdw blurRad="38100" dist="38100" dir="2700000" algn="tl">
                  <a:srgbClr val="FFFFFF"/>
                </a:outerShdw>
              </a:effectLst>
              <a:latin typeface="Arnprior"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76802">
                                            <p:txEl>
                                              <p:pRg st="0" end="0"/>
                                            </p:txEl>
                                          </p:spTgt>
                                        </p:tgtEl>
                                        <p:attrNameLst>
                                          <p:attrName>style.visibility</p:attrName>
                                        </p:attrNameLst>
                                      </p:cBhvr>
                                      <p:to>
                                        <p:strVal val="visible"/>
                                      </p:to>
                                    </p:set>
                                    <p:animEffect transition="in" filter="fade">
                                      <p:cBhvr>
                                        <p:cTn id="7" dur="500"/>
                                        <p:tgtEl>
                                          <p:spTgt spid="76802">
                                            <p:txEl>
                                              <p:pRg st="0" end="0"/>
                                            </p:txEl>
                                          </p:spTgt>
                                        </p:tgtEl>
                                      </p:cBhvr>
                                    </p:animEffect>
                                    <p:anim calcmode="lin" valueType="num">
                                      <p:cBhvr>
                                        <p:cTn id="8" dur="500" fill="hold"/>
                                        <p:tgtEl>
                                          <p:spTgt spid="7680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6802">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6802">
                                            <p:txEl>
                                              <p:pRg st="1" end="1"/>
                                            </p:txEl>
                                          </p:spTgt>
                                        </p:tgtEl>
                                        <p:attrNameLst>
                                          <p:attrName>style.visibility</p:attrName>
                                        </p:attrNameLst>
                                      </p:cBhvr>
                                      <p:to>
                                        <p:strVal val="visible"/>
                                      </p:to>
                                    </p:set>
                                    <p:animEffect transition="in" filter="fade">
                                      <p:cBhvr>
                                        <p:cTn id="14" dur="500"/>
                                        <p:tgtEl>
                                          <p:spTgt spid="76802">
                                            <p:txEl>
                                              <p:pRg st="1" end="1"/>
                                            </p:txEl>
                                          </p:spTgt>
                                        </p:tgtEl>
                                      </p:cBhvr>
                                    </p:animEffect>
                                    <p:anim calcmode="lin" valueType="num">
                                      <p:cBhvr>
                                        <p:cTn id="15" dur="500" fill="hold"/>
                                        <p:tgtEl>
                                          <p:spTgt spid="7680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76802">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6802">
                                            <p:txEl>
                                              <p:pRg st="2" end="2"/>
                                            </p:txEl>
                                          </p:spTgt>
                                        </p:tgtEl>
                                        <p:attrNameLst>
                                          <p:attrName>style.visibility</p:attrName>
                                        </p:attrNameLst>
                                      </p:cBhvr>
                                      <p:to>
                                        <p:strVal val="visible"/>
                                      </p:to>
                                    </p:set>
                                    <p:animEffect transition="in" filter="fade">
                                      <p:cBhvr>
                                        <p:cTn id="21" dur="500"/>
                                        <p:tgtEl>
                                          <p:spTgt spid="76802">
                                            <p:txEl>
                                              <p:pRg st="2" end="2"/>
                                            </p:txEl>
                                          </p:spTgt>
                                        </p:tgtEl>
                                      </p:cBhvr>
                                    </p:animEffect>
                                    <p:anim calcmode="lin" valueType="num">
                                      <p:cBhvr>
                                        <p:cTn id="22" dur="500" fill="hold"/>
                                        <p:tgtEl>
                                          <p:spTgt spid="7680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6802">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6802">
                                            <p:txEl>
                                              <p:pRg st="3" end="3"/>
                                            </p:txEl>
                                          </p:spTgt>
                                        </p:tgtEl>
                                        <p:attrNameLst>
                                          <p:attrName>style.visibility</p:attrName>
                                        </p:attrNameLst>
                                      </p:cBhvr>
                                      <p:to>
                                        <p:strVal val="visible"/>
                                      </p:to>
                                    </p:set>
                                    <p:animEffect transition="in" filter="fade">
                                      <p:cBhvr>
                                        <p:cTn id="28" dur="500"/>
                                        <p:tgtEl>
                                          <p:spTgt spid="76802">
                                            <p:txEl>
                                              <p:pRg st="3" end="3"/>
                                            </p:txEl>
                                          </p:spTgt>
                                        </p:tgtEl>
                                      </p:cBhvr>
                                    </p:animEffect>
                                    <p:anim calcmode="lin" valueType="num">
                                      <p:cBhvr>
                                        <p:cTn id="29" dur="500" fill="hold"/>
                                        <p:tgtEl>
                                          <p:spTgt spid="76802">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76802">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6802">
                                            <p:txEl>
                                              <p:pRg st="4" end="4"/>
                                            </p:txEl>
                                          </p:spTgt>
                                        </p:tgtEl>
                                        <p:attrNameLst>
                                          <p:attrName>style.visibility</p:attrName>
                                        </p:attrNameLst>
                                      </p:cBhvr>
                                      <p:to>
                                        <p:strVal val="visible"/>
                                      </p:to>
                                    </p:set>
                                    <p:animEffect transition="in" filter="fade">
                                      <p:cBhvr>
                                        <p:cTn id="35" dur="500"/>
                                        <p:tgtEl>
                                          <p:spTgt spid="76802">
                                            <p:txEl>
                                              <p:pRg st="4" end="4"/>
                                            </p:txEl>
                                          </p:spTgt>
                                        </p:tgtEl>
                                      </p:cBhvr>
                                    </p:animEffect>
                                    <p:anim calcmode="lin" valueType="num">
                                      <p:cBhvr>
                                        <p:cTn id="36" dur="500" fill="hold"/>
                                        <p:tgtEl>
                                          <p:spTgt spid="76802">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76802">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76802">
                                            <p:txEl>
                                              <p:pRg st="5" end="5"/>
                                            </p:txEl>
                                          </p:spTgt>
                                        </p:tgtEl>
                                        <p:attrNameLst>
                                          <p:attrName>style.visibility</p:attrName>
                                        </p:attrNameLst>
                                      </p:cBhvr>
                                      <p:to>
                                        <p:strVal val="visible"/>
                                      </p:to>
                                    </p:set>
                                    <p:animEffect transition="in" filter="fade">
                                      <p:cBhvr>
                                        <p:cTn id="42" dur="500"/>
                                        <p:tgtEl>
                                          <p:spTgt spid="76802">
                                            <p:txEl>
                                              <p:pRg st="5" end="5"/>
                                            </p:txEl>
                                          </p:spTgt>
                                        </p:tgtEl>
                                      </p:cBhvr>
                                    </p:animEffect>
                                    <p:anim calcmode="lin" valueType="num">
                                      <p:cBhvr>
                                        <p:cTn id="43" dur="500" fill="hold"/>
                                        <p:tgtEl>
                                          <p:spTgt spid="76802">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76802">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76802">
                                            <p:txEl>
                                              <p:pRg st="6" end="6"/>
                                            </p:txEl>
                                          </p:spTgt>
                                        </p:tgtEl>
                                        <p:attrNameLst>
                                          <p:attrName>style.visibility</p:attrName>
                                        </p:attrNameLst>
                                      </p:cBhvr>
                                      <p:to>
                                        <p:strVal val="visible"/>
                                      </p:to>
                                    </p:set>
                                    <p:animEffect transition="in" filter="fade">
                                      <p:cBhvr>
                                        <p:cTn id="49" dur="500"/>
                                        <p:tgtEl>
                                          <p:spTgt spid="76802">
                                            <p:txEl>
                                              <p:pRg st="6" end="6"/>
                                            </p:txEl>
                                          </p:spTgt>
                                        </p:tgtEl>
                                      </p:cBhvr>
                                    </p:animEffect>
                                    <p:anim calcmode="lin" valueType="num">
                                      <p:cBhvr>
                                        <p:cTn id="50" dur="500" fill="hold"/>
                                        <p:tgtEl>
                                          <p:spTgt spid="76802">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76802">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76802">
                                            <p:txEl>
                                              <p:pRg st="7" end="7"/>
                                            </p:txEl>
                                          </p:spTgt>
                                        </p:tgtEl>
                                        <p:attrNameLst>
                                          <p:attrName>style.visibility</p:attrName>
                                        </p:attrNameLst>
                                      </p:cBhvr>
                                      <p:to>
                                        <p:strVal val="visible"/>
                                      </p:to>
                                    </p:set>
                                    <p:animEffect transition="in" filter="fade">
                                      <p:cBhvr>
                                        <p:cTn id="56" dur="500"/>
                                        <p:tgtEl>
                                          <p:spTgt spid="76802">
                                            <p:txEl>
                                              <p:pRg st="7" end="7"/>
                                            </p:txEl>
                                          </p:spTgt>
                                        </p:tgtEl>
                                      </p:cBhvr>
                                    </p:animEffect>
                                    <p:anim calcmode="lin" valueType="num">
                                      <p:cBhvr>
                                        <p:cTn id="57" dur="500" fill="hold"/>
                                        <p:tgtEl>
                                          <p:spTgt spid="76802">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76802">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76803"/>
                                        </p:tgtEl>
                                        <p:attrNameLst>
                                          <p:attrName>style.visibility</p:attrName>
                                        </p:attrNameLst>
                                      </p:cBhvr>
                                      <p:to>
                                        <p:strVal val="visible"/>
                                      </p:to>
                                    </p:set>
                                    <p:animEffect transition="in" filter="fade">
                                      <p:cBhvr>
                                        <p:cTn id="63" dur="2000"/>
                                        <p:tgtEl>
                                          <p:spTgt spid="76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P spid="76803"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xfrm>
            <a:off x="457200" y="404813"/>
            <a:ext cx="8229600" cy="5721350"/>
          </a:xfrm>
        </p:spPr>
        <p:txBody>
          <a:bodyPr/>
          <a:lstStyle/>
          <a:p>
            <a:pPr eaLnBrk="1" hangingPunct="1"/>
            <a:endParaRPr lang="en-US" altLang="en-US" sz="2400" smtClean="0">
              <a:latin typeface="Calibri" pitchFamily="34" charset="0"/>
            </a:endParaRPr>
          </a:p>
          <a:p>
            <a:pPr eaLnBrk="1" hangingPunct="1"/>
            <a:endParaRPr lang="en-US" altLang="en-US" sz="2400" smtClean="0">
              <a:latin typeface="Calibri" pitchFamily="34" charset="0"/>
            </a:endParaRPr>
          </a:p>
          <a:p>
            <a:pPr eaLnBrk="1" hangingPunct="1">
              <a:buSzPct val="150000"/>
              <a:buFontTx/>
              <a:buBlip>
                <a:blip r:embed="rId2"/>
              </a:buBlip>
            </a:pPr>
            <a:r>
              <a:rPr lang="en-US" altLang="en-US" b="1" smtClean="0">
                <a:latin typeface="Freestyle Script" pitchFamily="66" charset="0"/>
              </a:rPr>
              <a:t>General character of the pain here produce is a stitching, tearing; worse by motion, better by rest</a:t>
            </a:r>
          </a:p>
          <a:p>
            <a:pPr eaLnBrk="1" hangingPunct="1">
              <a:buSzPct val="150000"/>
              <a:buFontTx/>
              <a:buBlip>
                <a:blip r:embed="rId2"/>
              </a:buBlip>
            </a:pPr>
            <a:r>
              <a:rPr lang="en-IN" altLang="en-US" b="1" smtClean="0">
                <a:latin typeface="Freestyle Script" pitchFamily="66" charset="0"/>
              </a:rPr>
              <a:t>Knees stiff and painful. Hot swelling of feet.</a:t>
            </a:r>
          </a:p>
          <a:p>
            <a:pPr eaLnBrk="1" hangingPunct="1">
              <a:buSzPct val="150000"/>
              <a:buFontTx/>
              <a:buBlip>
                <a:blip r:embed="rId2"/>
              </a:buBlip>
            </a:pPr>
            <a:r>
              <a:rPr lang="en-IN" altLang="en-US" b="1" smtClean="0">
                <a:latin typeface="Freestyle Script" pitchFamily="66" charset="0"/>
              </a:rPr>
              <a:t>Joints red, swollen, hot, with stitches and tearing; worse on least movement.</a:t>
            </a:r>
          </a:p>
          <a:p>
            <a:pPr eaLnBrk="1" hangingPunct="1">
              <a:buSzPct val="150000"/>
              <a:buFontTx/>
              <a:buBlip>
                <a:blip r:embed="rId2"/>
              </a:buBlip>
            </a:pPr>
            <a:r>
              <a:rPr lang="en-IN" altLang="en-US" b="1" smtClean="0">
                <a:latin typeface="Freestyle Script" pitchFamily="66" charset="0"/>
              </a:rPr>
              <a:t>Every spot is painful on pressure.</a:t>
            </a:r>
          </a:p>
          <a:p>
            <a:pPr eaLnBrk="1" hangingPunct="1">
              <a:buSzPct val="150000"/>
              <a:buFontTx/>
              <a:buBlip>
                <a:blip r:embed="rId2"/>
              </a:buBlip>
            </a:pPr>
            <a:r>
              <a:rPr lang="en-IN" altLang="en-US" b="1" smtClean="0">
                <a:latin typeface="Freestyle Script" pitchFamily="66" charset="0"/>
              </a:rPr>
              <a:t>Chill with external coldness, dry cough, stitches.</a:t>
            </a:r>
          </a:p>
          <a:p>
            <a:pPr eaLnBrk="1" hangingPunct="1">
              <a:buSzPct val="150000"/>
              <a:buFontTx/>
              <a:buBlip>
                <a:blip r:embed="rId2"/>
              </a:buBlip>
            </a:pPr>
            <a:r>
              <a:rPr lang="en-IN" altLang="en-US" b="1" smtClean="0">
                <a:latin typeface="Freestyle Script" pitchFamily="66" charset="0"/>
              </a:rPr>
              <a:t>Internal heat. Easy, profuse perspiration.</a:t>
            </a:r>
            <a:endParaRPr lang="en-IN" altLang="en-US" smtClean="0">
              <a:latin typeface="Freestyle Script" pitchFamily="66" charset="0"/>
            </a:endParaRPr>
          </a:p>
          <a:p>
            <a:pPr eaLnBrk="1" hangingPunct="1"/>
            <a:endParaRPr lang="en-US" altLang="en-US" sz="2800" smtClean="0"/>
          </a:p>
        </p:txBody>
      </p:sp>
      <p:sp>
        <p:nvSpPr>
          <p:cNvPr id="77827" name="Rectangle 3"/>
          <p:cNvSpPr>
            <a:spLocks noChangeArrowheads="1"/>
          </p:cNvSpPr>
          <p:nvPr/>
        </p:nvSpPr>
        <p:spPr bwMode="auto">
          <a:xfrm>
            <a:off x="1676400" y="228600"/>
            <a:ext cx="3429000" cy="762000"/>
          </a:xfrm>
          <a:prstGeom prst="rect">
            <a:avLst/>
          </a:prstGeom>
          <a:solidFill>
            <a:srgbClr val="FF0000">
              <a:alpha val="60001"/>
            </a:srgbClr>
          </a:solidFill>
          <a:ln w="9525" algn="ctr">
            <a:solidFill>
              <a:schemeClr val="tx1"/>
            </a:solidFill>
            <a:miter lim="800000"/>
            <a:headEnd/>
            <a:tailEnd/>
          </a:ln>
          <a:effectLst/>
        </p:spPr>
        <p:txBody>
          <a:bodyPr wrap="none" anchor="ctr"/>
          <a:lstStyle/>
          <a:p>
            <a:pPr algn="ctr" eaLnBrk="1" hangingPunct="1">
              <a:defRPr/>
            </a:pPr>
            <a:r>
              <a:rPr lang="en-US" sz="3200" dirty="0" err="1">
                <a:solidFill>
                  <a:schemeClr val="tx2"/>
                </a:solidFill>
                <a:effectLst>
                  <a:outerShdw blurRad="38100" dist="38100" dir="2700000" algn="tl">
                    <a:srgbClr val="FFFFFF"/>
                  </a:outerShdw>
                </a:effectLst>
                <a:latin typeface="Arnprior" pitchFamily="2" charset="0"/>
              </a:rPr>
              <a:t>Bryonia</a:t>
            </a:r>
            <a:r>
              <a:rPr lang="en-US" sz="3200" dirty="0">
                <a:solidFill>
                  <a:schemeClr val="tx2"/>
                </a:solidFill>
                <a:effectLst>
                  <a:outerShdw blurRad="38100" dist="38100" dir="2700000" algn="tl">
                    <a:srgbClr val="FFFFFF"/>
                  </a:outerShdw>
                </a:effectLst>
                <a:latin typeface="Arnprior" pitchFamily="2" charset="0"/>
              </a:rPr>
              <a:t> alba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77826">
                                            <p:txEl>
                                              <p:pRg st="2" end="2"/>
                                            </p:txEl>
                                          </p:spTgt>
                                        </p:tgtEl>
                                        <p:attrNameLst>
                                          <p:attrName>style.visibility</p:attrName>
                                        </p:attrNameLst>
                                      </p:cBhvr>
                                      <p:to>
                                        <p:strVal val="visible"/>
                                      </p:to>
                                    </p:set>
                                    <p:animEffect transition="in" filter="fade">
                                      <p:cBhvr>
                                        <p:cTn id="7" dur="500"/>
                                        <p:tgtEl>
                                          <p:spTgt spid="77826">
                                            <p:txEl>
                                              <p:pRg st="2" end="2"/>
                                            </p:txEl>
                                          </p:spTgt>
                                        </p:tgtEl>
                                      </p:cBhvr>
                                    </p:animEffect>
                                    <p:anim calcmode="lin" valueType="num">
                                      <p:cBhvr>
                                        <p:cTn id="8" dur="500" fill="hold"/>
                                        <p:tgtEl>
                                          <p:spTgt spid="77826">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77826">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7826">
                                            <p:txEl>
                                              <p:pRg st="3" end="3"/>
                                            </p:txEl>
                                          </p:spTgt>
                                        </p:tgtEl>
                                        <p:attrNameLst>
                                          <p:attrName>style.visibility</p:attrName>
                                        </p:attrNameLst>
                                      </p:cBhvr>
                                      <p:to>
                                        <p:strVal val="visible"/>
                                      </p:to>
                                    </p:set>
                                    <p:animEffect transition="in" filter="fade">
                                      <p:cBhvr>
                                        <p:cTn id="14" dur="500"/>
                                        <p:tgtEl>
                                          <p:spTgt spid="77826">
                                            <p:txEl>
                                              <p:pRg st="3" end="3"/>
                                            </p:txEl>
                                          </p:spTgt>
                                        </p:tgtEl>
                                      </p:cBhvr>
                                    </p:animEffect>
                                    <p:anim calcmode="lin" valueType="num">
                                      <p:cBhvr>
                                        <p:cTn id="15" dur="500" fill="hold"/>
                                        <p:tgtEl>
                                          <p:spTgt spid="77826">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77826">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7826">
                                            <p:txEl>
                                              <p:pRg st="4" end="4"/>
                                            </p:txEl>
                                          </p:spTgt>
                                        </p:tgtEl>
                                        <p:attrNameLst>
                                          <p:attrName>style.visibility</p:attrName>
                                        </p:attrNameLst>
                                      </p:cBhvr>
                                      <p:to>
                                        <p:strVal val="visible"/>
                                      </p:to>
                                    </p:set>
                                    <p:animEffect transition="in" filter="fade">
                                      <p:cBhvr>
                                        <p:cTn id="21" dur="500"/>
                                        <p:tgtEl>
                                          <p:spTgt spid="77826">
                                            <p:txEl>
                                              <p:pRg st="4" end="4"/>
                                            </p:txEl>
                                          </p:spTgt>
                                        </p:tgtEl>
                                      </p:cBhvr>
                                    </p:animEffect>
                                    <p:anim calcmode="lin" valueType="num">
                                      <p:cBhvr>
                                        <p:cTn id="22" dur="500" fill="hold"/>
                                        <p:tgtEl>
                                          <p:spTgt spid="77826">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77826">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7826">
                                            <p:txEl>
                                              <p:pRg st="5" end="5"/>
                                            </p:txEl>
                                          </p:spTgt>
                                        </p:tgtEl>
                                        <p:attrNameLst>
                                          <p:attrName>style.visibility</p:attrName>
                                        </p:attrNameLst>
                                      </p:cBhvr>
                                      <p:to>
                                        <p:strVal val="visible"/>
                                      </p:to>
                                    </p:set>
                                    <p:animEffect transition="in" filter="fade">
                                      <p:cBhvr>
                                        <p:cTn id="28" dur="500"/>
                                        <p:tgtEl>
                                          <p:spTgt spid="77826">
                                            <p:txEl>
                                              <p:pRg st="5" end="5"/>
                                            </p:txEl>
                                          </p:spTgt>
                                        </p:tgtEl>
                                      </p:cBhvr>
                                    </p:animEffect>
                                    <p:anim calcmode="lin" valueType="num">
                                      <p:cBhvr>
                                        <p:cTn id="29" dur="500" fill="hold"/>
                                        <p:tgtEl>
                                          <p:spTgt spid="77826">
                                            <p:txEl>
                                              <p:pRg st="5" end="5"/>
                                            </p:txEl>
                                          </p:spTgt>
                                        </p:tgtEl>
                                        <p:attrNameLst>
                                          <p:attrName>ppt_x</p:attrName>
                                        </p:attrNameLst>
                                      </p:cBhvr>
                                      <p:tavLst>
                                        <p:tav tm="0">
                                          <p:val>
                                            <p:strVal val="#ppt_x"/>
                                          </p:val>
                                        </p:tav>
                                        <p:tav tm="100000">
                                          <p:val>
                                            <p:strVal val="#ppt_x"/>
                                          </p:val>
                                        </p:tav>
                                      </p:tavLst>
                                    </p:anim>
                                    <p:anim calcmode="lin" valueType="num">
                                      <p:cBhvr>
                                        <p:cTn id="30" dur="500" fill="hold"/>
                                        <p:tgtEl>
                                          <p:spTgt spid="77826">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7826">
                                            <p:txEl>
                                              <p:pRg st="6" end="6"/>
                                            </p:txEl>
                                          </p:spTgt>
                                        </p:tgtEl>
                                        <p:attrNameLst>
                                          <p:attrName>style.visibility</p:attrName>
                                        </p:attrNameLst>
                                      </p:cBhvr>
                                      <p:to>
                                        <p:strVal val="visible"/>
                                      </p:to>
                                    </p:set>
                                    <p:animEffect transition="in" filter="fade">
                                      <p:cBhvr>
                                        <p:cTn id="35" dur="500"/>
                                        <p:tgtEl>
                                          <p:spTgt spid="77826">
                                            <p:txEl>
                                              <p:pRg st="6" end="6"/>
                                            </p:txEl>
                                          </p:spTgt>
                                        </p:tgtEl>
                                      </p:cBhvr>
                                    </p:animEffect>
                                    <p:anim calcmode="lin" valueType="num">
                                      <p:cBhvr>
                                        <p:cTn id="36" dur="500" fill="hold"/>
                                        <p:tgtEl>
                                          <p:spTgt spid="77826">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77826">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77826">
                                            <p:txEl>
                                              <p:pRg st="7" end="7"/>
                                            </p:txEl>
                                          </p:spTgt>
                                        </p:tgtEl>
                                        <p:attrNameLst>
                                          <p:attrName>style.visibility</p:attrName>
                                        </p:attrNameLst>
                                      </p:cBhvr>
                                      <p:to>
                                        <p:strVal val="visible"/>
                                      </p:to>
                                    </p:set>
                                    <p:animEffect transition="in" filter="fade">
                                      <p:cBhvr>
                                        <p:cTn id="42" dur="500"/>
                                        <p:tgtEl>
                                          <p:spTgt spid="77826">
                                            <p:txEl>
                                              <p:pRg st="7" end="7"/>
                                            </p:txEl>
                                          </p:spTgt>
                                        </p:tgtEl>
                                      </p:cBhvr>
                                    </p:animEffect>
                                    <p:anim calcmode="lin" valueType="num">
                                      <p:cBhvr>
                                        <p:cTn id="43" dur="500" fill="hold"/>
                                        <p:tgtEl>
                                          <p:spTgt spid="77826">
                                            <p:txEl>
                                              <p:pRg st="7" end="7"/>
                                            </p:txEl>
                                          </p:spTgt>
                                        </p:tgtEl>
                                        <p:attrNameLst>
                                          <p:attrName>ppt_x</p:attrName>
                                        </p:attrNameLst>
                                      </p:cBhvr>
                                      <p:tavLst>
                                        <p:tav tm="0">
                                          <p:val>
                                            <p:strVal val="#ppt_x"/>
                                          </p:val>
                                        </p:tav>
                                        <p:tav tm="100000">
                                          <p:val>
                                            <p:strVal val="#ppt_x"/>
                                          </p:val>
                                        </p:tav>
                                      </p:tavLst>
                                    </p:anim>
                                    <p:anim calcmode="lin" valueType="num">
                                      <p:cBhvr>
                                        <p:cTn id="44" dur="500" fill="hold"/>
                                        <p:tgtEl>
                                          <p:spTgt spid="77826">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7827"/>
                                        </p:tgtEl>
                                        <p:attrNameLst>
                                          <p:attrName>style.visibility</p:attrName>
                                        </p:attrNameLst>
                                      </p:cBhvr>
                                      <p:to>
                                        <p:strVal val="visible"/>
                                      </p:to>
                                    </p:set>
                                    <p:anim calcmode="lin" valueType="num">
                                      <p:cBhvr additive="base">
                                        <p:cTn id="49" dur="500" fill="hold"/>
                                        <p:tgtEl>
                                          <p:spTgt spid="77827"/>
                                        </p:tgtEl>
                                        <p:attrNameLst>
                                          <p:attrName>ppt_x</p:attrName>
                                        </p:attrNameLst>
                                      </p:cBhvr>
                                      <p:tavLst>
                                        <p:tav tm="0">
                                          <p:val>
                                            <p:strVal val="#ppt_x"/>
                                          </p:val>
                                        </p:tav>
                                        <p:tav tm="100000">
                                          <p:val>
                                            <p:strVal val="#ppt_x"/>
                                          </p:val>
                                        </p:tav>
                                      </p:tavLst>
                                    </p:anim>
                                    <p:anim calcmode="lin" valueType="num">
                                      <p:cBhvr additive="base">
                                        <p:cTn id="50" dur="500" fill="hold"/>
                                        <p:tgtEl>
                                          <p:spTgt spid="778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p"/>
      <p:bldP spid="77827"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457200" y="990600"/>
            <a:ext cx="8229600" cy="5638800"/>
          </a:xfrm>
        </p:spPr>
        <p:txBody>
          <a:bodyPr/>
          <a:lstStyle/>
          <a:p>
            <a:pPr eaLnBrk="1" hangingPunct="1">
              <a:lnSpc>
                <a:spcPct val="80000"/>
              </a:lnSpc>
              <a:buSzPct val="150000"/>
              <a:buFontTx/>
              <a:buBlip>
                <a:blip r:embed="rId2"/>
              </a:buBlip>
              <a:defRPr/>
            </a:pPr>
            <a:r>
              <a:rPr lang="en-US" b="1">
                <a:latin typeface="Freestyle Script" pitchFamily="66" charset="0"/>
              </a:rPr>
              <a:t>Hot, painful swelling of joints.</a:t>
            </a:r>
          </a:p>
          <a:p>
            <a:pPr eaLnBrk="1" hangingPunct="1">
              <a:lnSpc>
                <a:spcPct val="80000"/>
              </a:lnSpc>
              <a:buSzPct val="150000"/>
              <a:buFontTx/>
              <a:buBlip>
                <a:blip r:embed="rId2"/>
              </a:buBlip>
              <a:defRPr/>
            </a:pPr>
            <a:r>
              <a:rPr lang="en-US" b="1">
                <a:latin typeface="Freestyle Script" pitchFamily="66" charset="0"/>
              </a:rPr>
              <a:t>Pains tearing in tendons, ligaments, and fasciae.</a:t>
            </a:r>
          </a:p>
          <a:p>
            <a:pPr eaLnBrk="1" hangingPunct="1">
              <a:lnSpc>
                <a:spcPct val="80000"/>
              </a:lnSpc>
              <a:buSzPct val="150000"/>
              <a:buFontTx/>
              <a:buBlip>
                <a:blip r:embed="rId2"/>
              </a:buBlip>
              <a:defRPr/>
            </a:pPr>
            <a:r>
              <a:rPr lang="en-US" b="1">
                <a:latin typeface="Freestyle Script" pitchFamily="66" charset="0"/>
              </a:rPr>
              <a:t>Rheumatic pains spread over a large surface at nape of neck, loins, and extremities; better motion.</a:t>
            </a:r>
          </a:p>
          <a:p>
            <a:pPr eaLnBrk="1" hangingPunct="1">
              <a:lnSpc>
                <a:spcPct val="80000"/>
              </a:lnSpc>
              <a:buSzPct val="150000"/>
              <a:buFontTx/>
              <a:buBlip>
                <a:blip r:embed="rId2"/>
              </a:buBlip>
              <a:defRPr/>
            </a:pPr>
            <a:r>
              <a:rPr lang="en-US" b="1">
                <a:latin typeface="Freestyle Script" pitchFamily="66" charset="0"/>
              </a:rPr>
              <a:t>Limbs stiff paralyzed. Tenderness about knee-joint.</a:t>
            </a:r>
          </a:p>
          <a:p>
            <a:pPr eaLnBrk="1" hangingPunct="1">
              <a:lnSpc>
                <a:spcPct val="80000"/>
              </a:lnSpc>
              <a:buSzPct val="150000"/>
              <a:buFontTx/>
              <a:buBlip>
                <a:blip r:embed="rId2"/>
              </a:buBlip>
              <a:defRPr/>
            </a:pPr>
            <a:r>
              <a:rPr lang="en-US" b="1">
                <a:latin typeface="Freestyle Script" pitchFamily="66" charset="0"/>
              </a:rPr>
              <a:t>Fever adynamic; restless, trembling.</a:t>
            </a:r>
          </a:p>
          <a:p>
            <a:pPr eaLnBrk="1" hangingPunct="1">
              <a:lnSpc>
                <a:spcPct val="80000"/>
              </a:lnSpc>
              <a:buSzPct val="150000"/>
              <a:buFontTx/>
              <a:buBlip>
                <a:blip r:embed="rId2"/>
              </a:buBlip>
              <a:defRPr/>
            </a:pPr>
            <a:r>
              <a:rPr lang="en-US" b="1">
                <a:latin typeface="Freestyle Script" pitchFamily="66" charset="0"/>
              </a:rPr>
              <a:t>Intermittent; chill, with dry cough and restlessness.</a:t>
            </a:r>
          </a:p>
          <a:p>
            <a:pPr eaLnBrk="1" hangingPunct="1">
              <a:lnSpc>
                <a:spcPct val="80000"/>
              </a:lnSpc>
              <a:buSzPct val="150000"/>
              <a:buFontTx/>
              <a:buBlip>
                <a:blip r:embed="rId2"/>
              </a:buBlip>
              <a:defRPr/>
            </a:pPr>
            <a:r>
              <a:rPr lang="en-US" b="1">
                <a:latin typeface="Freestyle Script" pitchFamily="66" charset="0"/>
              </a:rPr>
              <a:t>During heat, urticaria.</a:t>
            </a:r>
          </a:p>
          <a:p>
            <a:pPr eaLnBrk="1" hangingPunct="1">
              <a:lnSpc>
                <a:spcPct val="80000"/>
              </a:lnSpc>
              <a:buSzPct val="150000"/>
              <a:buFontTx/>
              <a:buBlip>
                <a:blip r:embed="rId2"/>
              </a:buBlip>
              <a:defRPr/>
            </a:pPr>
            <a:r>
              <a:rPr lang="en-US" b="1">
                <a:latin typeface="Freestyle Script" pitchFamily="66" charset="0"/>
              </a:rPr>
              <a:t>Skin red, swollen; itching intense.</a:t>
            </a:r>
          </a:p>
          <a:p>
            <a:pPr eaLnBrk="1" hangingPunct="1">
              <a:lnSpc>
                <a:spcPct val="80000"/>
              </a:lnSpc>
              <a:buSzPct val="150000"/>
              <a:buFontTx/>
              <a:buBlip>
                <a:blip r:embed="rId2"/>
              </a:buBlip>
              <a:defRPr/>
            </a:pPr>
            <a:r>
              <a:rPr lang="en-US" b="1">
                <a:latin typeface="Freestyle Script" pitchFamily="66" charset="0"/>
              </a:rPr>
              <a:t>Vesicles, herpes; urticaria; pemphigus; erysipelas; vesicular suppurative forms.</a:t>
            </a:r>
          </a:p>
          <a:p>
            <a:pPr algn="ctr" eaLnBrk="1" hangingPunct="1">
              <a:lnSpc>
                <a:spcPct val="80000"/>
              </a:lnSpc>
              <a:buFontTx/>
              <a:buNone/>
              <a:defRPr/>
            </a:pPr>
            <a:endParaRPr lang="en-US" b="1">
              <a:solidFill>
                <a:schemeClr val="tx2"/>
              </a:solidFill>
              <a:effectLst>
                <a:outerShdw blurRad="38100" dist="38100" dir="2700000" algn="tl">
                  <a:srgbClr val="FFFFFF"/>
                </a:outerShdw>
              </a:effectLst>
              <a:latin typeface="Freestyle Script" pitchFamily="66" charset="0"/>
            </a:endParaRPr>
          </a:p>
        </p:txBody>
      </p:sp>
      <p:sp>
        <p:nvSpPr>
          <p:cNvPr id="78851" name="Rectangle 3"/>
          <p:cNvSpPr>
            <a:spLocks noChangeArrowheads="1"/>
          </p:cNvSpPr>
          <p:nvPr/>
        </p:nvSpPr>
        <p:spPr bwMode="auto">
          <a:xfrm>
            <a:off x="1676400" y="228600"/>
            <a:ext cx="3429000" cy="609600"/>
          </a:xfrm>
          <a:prstGeom prst="rect">
            <a:avLst/>
          </a:prstGeom>
          <a:solidFill>
            <a:srgbClr val="FF0000">
              <a:alpha val="60001"/>
            </a:srgbClr>
          </a:solidFill>
          <a:ln w="9525" algn="ctr">
            <a:solidFill>
              <a:schemeClr val="tx1"/>
            </a:solidFill>
            <a:miter lim="800000"/>
            <a:headEnd/>
            <a:tailEnd/>
          </a:ln>
          <a:effectLst/>
        </p:spPr>
        <p:txBody>
          <a:bodyPr wrap="none" anchor="ctr"/>
          <a:lstStyle/>
          <a:p>
            <a:pPr algn="ctr" eaLnBrk="1" hangingPunct="1">
              <a:lnSpc>
                <a:spcPct val="80000"/>
              </a:lnSpc>
              <a:spcBef>
                <a:spcPct val="20000"/>
              </a:spcBef>
              <a:defRPr/>
            </a:pPr>
            <a:r>
              <a:rPr lang="en-US" sz="3200" dirty="0" err="1">
                <a:solidFill>
                  <a:schemeClr val="tx2"/>
                </a:solidFill>
                <a:effectLst>
                  <a:outerShdw blurRad="38100" dist="38100" dir="2700000" algn="tl">
                    <a:srgbClr val="FFFFFF"/>
                  </a:outerShdw>
                </a:effectLst>
                <a:latin typeface="Arnprior" pitchFamily="2" charset="0"/>
              </a:rPr>
              <a:t>Rhus</a:t>
            </a:r>
            <a:r>
              <a:rPr lang="en-US" sz="3200" dirty="0">
                <a:solidFill>
                  <a:schemeClr val="tx2"/>
                </a:solidFill>
                <a:effectLst>
                  <a:outerShdw blurRad="38100" dist="38100" dir="2700000" algn="tl">
                    <a:srgbClr val="FFFFFF"/>
                  </a:outerShdw>
                </a:effectLst>
                <a:latin typeface="Arnprior" pitchFamily="2" charset="0"/>
              </a:rPr>
              <a:t> </a:t>
            </a:r>
            <a:r>
              <a:rPr lang="en-US" sz="3200" dirty="0" err="1">
                <a:solidFill>
                  <a:schemeClr val="tx2"/>
                </a:solidFill>
                <a:effectLst>
                  <a:outerShdw blurRad="38100" dist="38100" dir="2700000" algn="tl">
                    <a:srgbClr val="FFFFFF"/>
                  </a:outerShdw>
                </a:effectLst>
                <a:latin typeface="Arnprior" pitchFamily="2" charset="0"/>
              </a:rPr>
              <a:t>tox</a:t>
            </a:r>
            <a:r>
              <a:rPr lang="en-US" sz="3200" dirty="0">
                <a:solidFill>
                  <a:schemeClr val="tx2"/>
                </a:solidFill>
                <a:effectLst>
                  <a:outerShdw blurRad="38100" dist="38100" dir="2700000" algn="tl">
                    <a:srgbClr val="FFFFFF"/>
                  </a:outerShdw>
                </a:effectLst>
                <a:latin typeface="Arnprior" pitchFamily="2"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78850">
                                            <p:txEl>
                                              <p:pRg st="0" end="0"/>
                                            </p:txEl>
                                          </p:spTgt>
                                        </p:tgtEl>
                                        <p:attrNameLst>
                                          <p:attrName>style.visibility</p:attrName>
                                        </p:attrNameLst>
                                      </p:cBhvr>
                                      <p:to>
                                        <p:strVal val="visible"/>
                                      </p:to>
                                    </p:set>
                                    <p:animEffect transition="in" filter="fade">
                                      <p:cBhvr>
                                        <p:cTn id="7" dur="500"/>
                                        <p:tgtEl>
                                          <p:spTgt spid="78850">
                                            <p:txEl>
                                              <p:pRg st="0" end="0"/>
                                            </p:txEl>
                                          </p:spTgt>
                                        </p:tgtEl>
                                      </p:cBhvr>
                                    </p:animEffect>
                                    <p:anim calcmode="lin" valueType="num">
                                      <p:cBhvr>
                                        <p:cTn id="8" dur="500" fill="hold"/>
                                        <p:tgtEl>
                                          <p:spTgt spid="7885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8850">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8850">
                                            <p:txEl>
                                              <p:pRg st="1" end="1"/>
                                            </p:txEl>
                                          </p:spTgt>
                                        </p:tgtEl>
                                        <p:attrNameLst>
                                          <p:attrName>style.visibility</p:attrName>
                                        </p:attrNameLst>
                                      </p:cBhvr>
                                      <p:to>
                                        <p:strVal val="visible"/>
                                      </p:to>
                                    </p:set>
                                    <p:animEffect transition="in" filter="fade">
                                      <p:cBhvr>
                                        <p:cTn id="14" dur="500"/>
                                        <p:tgtEl>
                                          <p:spTgt spid="78850">
                                            <p:txEl>
                                              <p:pRg st="1" end="1"/>
                                            </p:txEl>
                                          </p:spTgt>
                                        </p:tgtEl>
                                      </p:cBhvr>
                                    </p:animEffect>
                                    <p:anim calcmode="lin" valueType="num">
                                      <p:cBhvr>
                                        <p:cTn id="15" dur="500" fill="hold"/>
                                        <p:tgtEl>
                                          <p:spTgt spid="78850">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78850">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8850">
                                            <p:txEl>
                                              <p:pRg st="2" end="2"/>
                                            </p:txEl>
                                          </p:spTgt>
                                        </p:tgtEl>
                                        <p:attrNameLst>
                                          <p:attrName>style.visibility</p:attrName>
                                        </p:attrNameLst>
                                      </p:cBhvr>
                                      <p:to>
                                        <p:strVal val="visible"/>
                                      </p:to>
                                    </p:set>
                                    <p:animEffect transition="in" filter="fade">
                                      <p:cBhvr>
                                        <p:cTn id="21" dur="500"/>
                                        <p:tgtEl>
                                          <p:spTgt spid="78850">
                                            <p:txEl>
                                              <p:pRg st="2" end="2"/>
                                            </p:txEl>
                                          </p:spTgt>
                                        </p:tgtEl>
                                      </p:cBhvr>
                                    </p:animEffect>
                                    <p:anim calcmode="lin" valueType="num">
                                      <p:cBhvr>
                                        <p:cTn id="22" dur="500" fill="hold"/>
                                        <p:tgtEl>
                                          <p:spTgt spid="7885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8850">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8850">
                                            <p:txEl>
                                              <p:pRg st="3" end="3"/>
                                            </p:txEl>
                                          </p:spTgt>
                                        </p:tgtEl>
                                        <p:attrNameLst>
                                          <p:attrName>style.visibility</p:attrName>
                                        </p:attrNameLst>
                                      </p:cBhvr>
                                      <p:to>
                                        <p:strVal val="visible"/>
                                      </p:to>
                                    </p:set>
                                    <p:animEffect transition="in" filter="fade">
                                      <p:cBhvr>
                                        <p:cTn id="28" dur="500"/>
                                        <p:tgtEl>
                                          <p:spTgt spid="78850">
                                            <p:txEl>
                                              <p:pRg st="3" end="3"/>
                                            </p:txEl>
                                          </p:spTgt>
                                        </p:tgtEl>
                                      </p:cBhvr>
                                    </p:animEffect>
                                    <p:anim calcmode="lin" valueType="num">
                                      <p:cBhvr>
                                        <p:cTn id="29" dur="500" fill="hold"/>
                                        <p:tgtEl>
                                          <p:spTgt spid="78850">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78850">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8850">
                                            <p:txEl>
                                              <p:pRg st="4" end="4"/>
                                            </p:txEl>
                                          </p:spTgt>
                                        </p:tgtEl>
                                        <p:attrNameLst>
                                          <p:attrName>style.visibility</p:attrName>
                                        </p:attrNameLst>
                                      </p:cBhvr>
                                      <p:to>
                                        <p:strVal val="visible"/>
                                      </p:to>
                                    </p:set>
                                    <p:animEffect transition="in" filter="fade">
                                      <p:cBhvr>
                                        <p:cTn id="35" dur="500"/>
                                        <p:tgtEl>
                                          <p:spTgt spid="78850">
                                            <p:txEl>
                                              <p:pRg st="4" end="4"/>
                                            </p:txEl>
                                          </p:spTgt>
                                        </p:tgtEl>
                                      </p:cBhvr>
                                    </p:animEffect>
                                    <p:anim calcmode="lin" valueType="num">
                                      <p:cBhvr>
                                        <p:cTn id="36" dur="500" fill="hold"/>
                                        <p:tgtEl>
                                          <p:spTgt spid="78850">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78850">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78850">
                                            <p:txEl>
                                              <p:pRg st="5" end="5"/>
                                            </p:txEl>
                                          </p:spTgt>
                                        </p:tgtEl>
                                        <p:attrNameLst>
                                          <p:attrName>style.visibility</p:attrName>
                                        </p:attrNameLst>
                                      </p:cBhvr>
                                      <p:to>
                                        <p:strVal val="visible"/>
                                      </p:to>
                                    </p:set>
                                    <p:animEffect transition="in" filter="fade">
                                      <p:cBhvr>
                                        <p:cTn id="42" dur="500"/>
                                        <p:tgtEl>
                                          <p:spTgt spid="78850">
                                            <p:txEl>
                                              <p:pRg st="5" end="5"/>
                                            </p:txEl>
                                          </p:spTgt>
                                        </p:tgtEl>
                                      </p:cBhvr>
                                    </p:animEffect>
                                    <p:anim calcmode="lin" valueType="num">
                                      <p:cBhvr>
                                        <p:cTn id="43" dur="500" fill="hold"/>
                                        <p:tgtEl>
                                          <p:spTgt spid="78850">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78850">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78850">
                                            <p:txEl>
                                              <p:pRg st="6" end="6"/>
                                            </p:txEl>
                                          </p:spTgt>
                                        </p:tgtEl>
                                        <p:attrNameLst>
                                          <p:attrName>style.visibility</p:attrName>
                                        </p:attrNameLst>
                                      </p:cBhvr>
                                      <p:to>
                                        <p:strVal val="visible"/>
                                      </p:to>
                                    </p:set>
                                    <p:animEffect transition="in" filter="fade">
                                      <p:cBhvr>
                                        <p:cTn id="49" dur="500"/>
                                        <p:tgtEl>
                                          <p:spTgt spid="78850">
                                            <p:txEl>
                                              <p:pRg st="6" end="6"/>
                                            </p:txEl>
                                          </p:spTgt>
                                        </p:tgtEl>
                                      </p:cBhvr>
                                    </p:animEffect>
                                    <p:anim calcmode="lin" valueType="num">
                                      <p:cBhvr>
                                        <p:cTn id="50" dur="500" fill="hold"/>
                                        <p:tgtEl>
                                          <p:spTgt spid="78850">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78850">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78850">
                                            <p:txEl>
                                              <p:pRg st="7" end="7"/>
                                            </p:txEl>
                                          </p:spTgt>
                                        </p:tgtEl>
                                        <p:attrNameLst>
                                          <p:attrName>style.visibility</p:attrName>
                                        </p:attrNameLst>
                                      </p:cBhvr>
                                      <p:to>
                                        <p:strVal val="visible"/>
                                      </p:to>
                                    </p:set>
                                    <p:animEffect transition="in" filter="fade">
                                      <p:cBhvr>
                                        <p:cTn id="56" dur="500"/>
                                        <p:tgtEl>
                                          <p:spTgt spid="78850">
                                            <p:txEl>
                                              <p:pRg st="7" end="7"/>
                                            </p:txEl>
                                          </p:spTgt>
                                        </p:tgtEl>
                                      </p:cBhvr>
                                    </p:animEffect>
                                    <p:anim calcmode="lin" valueType="num">
                                      <p:cBhvr>
                                        <p:cTn id="57" dur="500" fill="hold"/>
                                        <p:tgtEl>
                                          <p:spTgt spid="78850">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78850">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78850">
                                            <p:txEl>
                                              <p:pRg st="8" end="8"/>
                                            </p:txEl>
                                          </p:spTgt>
                                        </p:tgtEl>
                                        <p:attrNameLst>
                                          <p:attrName>style.visibility</p:attrName>
                                        </p:attrNameLst>
                                      </p:cBhvr>
                                      <p:to>
                                        <p:strVal val="visible"/>
                                      </p:to>
                                    </p:set>
                                    <p:animEffect transition="in" filter="fade">
                                      <p:cBhvr>
                                        <p:cTn id="63" dur="500"/>
                                        <p:tgtEl>
                                          <p:spTgt spid="78850">
                                            <p:txEl>
                                              <p:pRg st="8" end="8"/>
                                            </p:txEl>
                                          </p:spTgt>
                                        </p:tgtEl>
                                      </p:cBhvr>
                                    </p:animEffect>
                                    <p:anim calcmode="lin" valueType="num">
                                      <p:cBhvr>
                                        <p:cTn id="64" dur="500" fill="hold"/>
                                        <p:tgtEl>
                                          <p:spTgt spid="78850">
                                            <p:txEl>
                                              <p:pRg st="8" end="8"/>
                                            </p:txEl>
                                          </p:spTgt>
                                        </p:tgtEl>
                                        <p:attrNameLst>
                                          <p:attrName>ppt_x</p:attrName>
                                        </p:attrNameLst>
                                      </p:cBhvr>
                                      <p:tavLst>
                                        <p:tav tm="0">
                                          <p:val>
                                            <p:strVal val="#ppt_x"/>
                                          </p:val>
                                        </p:tav>
                                        <p:tav tm="100000">
                                          <p:val>
                                            <p:strVal val="#ppt_x"/>
                                          </p:val>
                                        </p:tav>
                                      </p:tavLst>
                                    </p:anim>
                                    <p:anim calcmode="lin" valueType="num">
                                      <p:cBhvr>
                                        <p:cTn id="65" dur="500" fill="hold"/>
                                        <p:tgtEl>
                                          <p:spTgt spid="78850">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78851"/>
                                        </p:tgtEl>
                                        <p:attrNameLst>
                                          <p:attrName>style.visibility</p:attrName>
                                        </p:attrNameLst>
                                      </p:cBhvr>
                                      <p:to>
                                        <p:strVal val="visible"/>
                                      </p:to>
                                    </p:set>
                                    <p:animEffect transition="in" filter="fade">
                                      <p:cBhvr>
                                        <p:cTn id="70" dur="2000"/>
                                        <p:tgtEl>
                                          <p:spTgt spid="7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build="p"/>
      <p:bldP spid="7885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152400" y="1295400"/>
            <a:ext cx="8839200" cy="5334000"/>
          </a:xfrm>
        </p:spPr>
        <p:txBody>
          <a:bodyPr/>
          <a:lstStyle/>
          <a:p>
            <a:pPr eaLnBrk="1" hangingPunct="1">
              <a:lnSpc>
                <a:spcPct val="90000"/>
              </a:lnSpc>
              <a:buSzPct val="150000"/>
              <a:buFontTx/>
              <a:buBlip>
                <a:blip r:embed="rId2"/>
              </a:buBlip>
            </a:pPr>
            <a:r>
              <a:rPr lang="en-US" altLang="en-US" b="1" smtClean="0">
                <a:latin typeface="Freestyle Script" pitchFamily="66" charset="0"/>
              </a:rPr>
              <a:t>Fever with chills every evening.</a:t>
            </a:r>
          </a:p>
          <a:p>
            <a:pPr eaLnBrk="1" hangingPunct="1">
              <a:lnSpc>
                <a:spcPct val="90000"/>
              </a:lnSpc>
              <a:buSzPct val="150000"/>
              <a:buFontTx/>
              <a:buBlip>
                <a:blip r:embed="rId2"/>
              </a:buBlip>
            </a:pPr>
            <a:r>
              <a:rPr lang="en-US" altLang="en-US" b="1" smtClean="0">
                <a:latin typeface="Freestyle Script" pitchFamily="66" charset="0"/>
              </a:rPr>
              <a:t>Internal heat  &lt; night. Heat between shoulder blades.</a:t>
            </a:r>
          </a:p>
          <a:p>
            <a:pPr eaLnBrk="1" hangingPunct="1">
              <a:lnSpc>
                <a:spcPct val="90000"/>
              </a:lnSpc>
              <a:buSzPct val="150000"/>
              <a:buFontTx/>
              <a:buBlip>
                <a:blip r:embed="rId2"/>
              </a:buBlip>
            </a:pPr>
            <a:r>
              <a:rPr lang="en-US" altLang="en-US" b="1" smtClean="0">
                <a:latin typeface="Freestyle Script" pitchFamily="66" charset="0"/>
              </a:rPr>
              <a:t>Adynamic with lack of thirst, but unnatural hunger.</a:t>
            </a:r>
          </a:p>
          <a:p>
            <a:pPr eaLnBrk="1" hangingPunct="1">
              <a:lnSpc>
                <a:spcPct val="90000"/>
              </a:lnSpc>
              <a:buSzPct val="150000"/>
              <a:buFontTx/>
              <a:buBlip>
                <a:blip r:embed="rId2"/>
              </a:buBlip>
            </a:pPr>
            <a:r>
              <a:rPr lang="en-US" altLang="en-US" b="1" smtClean="0">
                <a:latin typeface="Freestyle Script" pitchFamily="66" charset="0"/>
              </a:rPr>
              <a:t>Viscid night sweats.</a:t>
            </a:r>
          </a:p>
          <a:p>
            <a:pPr eaLnBrk="1" hangingPunct="1">
              <a:lnSpc>
                <a:spcPct val="90000"/>
              </a:lnSpc>
              <a:buSzPct val="150000"/>
              <a:buFontTx/>
              <a:buBlip>
                <a:blip r:embed="rId2"/>
              </a:buBlip>
            </a:pPr>
            <a:r>
              <a:rPr lang="en-US" altLang="en-US" b="1" smtClean="0">
                <a:latin typeface="Freestyle Script" pitchFamily="66" charset="0"/>
              </a:rPr>
              <a:t>Purpura haemorrhagia.</a:t>
            </a:r>
          </a:p>
          <a:p>
            <a:pPr eaLnBrk="1" hangingPunct="1">
              <a:lnSpc>
                <a:spcPct val="90000"/>
              </a:lnSpc>
              <a:buSzPct val="150000"/>
              <a:buFontTx/>
              <a:buBlip>
                <a:blip r:embed="rId2"/>
              </a:buBlip>
            </a:pPr>
            <a:r>
              <a:rPr lang="en-US" altLang="en-US" b="1" smtClean="0">
                <a:latin typeface="Freestyle Script" pitchFamily="66" charset="0"/>
              </a:rPr>
              <a:t>Urine – turbid brown with red sediment.</a:t>
            </a:r>
          </a:p>
          <a:p>
            <a:pPr eaLnBrk="1" hangingPunct="1">
              <a:lnSpc>
                <a:spcPct val="90000"/>
              </a:lnSpc>
              <a:buSzPct val="150000"/>
              <a:buFontTx/>
              <a:buBlip>
                <a:blip r:embed="rId2"/>
              </a:buBlip>
            </a:pPr>
            <a:r>
              <a:rPr lang="en-US" altLang="en-US" b="1" smtClean="0">
                <a:latin typeface="Freestyle Script" pitchFamily="66" charset="0"/>
              </a:rPr>
              <a:t>Abdomen very weak, empty, gone </a:t>
            </a:r>
          </a:p>
          <a:p>
            <a:pPr eaLnBrk="1" hangingPunct="1">
              <a:lnSpc>
                <a:spcPct val="90000"/>
              </a:lnSpc>
              <a:buSzPct val="150000"/>
              <a:buFontTx/>
              <a:buNone/>
            </a:pPr>
            <a:r>
              <a:rPr lang="en-US" altLang="en-US" b="1" smtClean="0">
                <a:latin typeface="Freestyle Script" pitchFamily="66" charset="0"/>
              </a:rPr>
              <a:t>    sensation.</a:t>
            </a:r>
          </a:p>
          <a:p>
            <a:pPr eaLnBrk="1" hangingPunct="1">
              <a:lnSpc>
                <a:spcPct val="90000"/>
              </a:lnSpc>
              <a:buSzPct val="150000"/>
              <a:buFontTx/>
              <a:buBlip>
                <a:blip r:embed="rId2"/>
              </a:buBlip>
            </a:pPr>
            <a:r>
              <a:rPr lang="en-US" altLang="en-US" b="1" smtClean="0">
                <a:latin typeface="Freestyle Script" pitchFamily="66" charset="0"/>
              </a:rPr>
              <a:t>Liver congested, fatty degeneration.</a:t>
            </a:r>
          </a:p>
        </p:txBody>
      </p:sp>
      <p:sp>
        <p:nvSpPr>
          <p:cNvPr id="89092" name="Rectangle 4"/>
          <p:cNvSpPr>
            <a:spLocks noChangeArrowheads="1"/>
          </p:cNvSpPr>
          <p:nvPr/>
        </p:nvSpPr>
        <p:spPr bwMode="auto">
          <a:xfrm>
            <a:off x="838200" y="381000"/>
            <a:ext cx="3352800" cy="533400"/>
          </a:xfrm>
          <a:prstGeom prst="rect">
            <a:avLst/>
          </a:prstGeom>
          <a:solidFill>
            <a:srgbClr val="FF0000">
              <a:alpha val="59999"/>
            </a:srgbClr>
          </a:solidFill>
          <a:ln w="9525" algn="ctr">
            <a:solidFill>
              <a:schemeClr val="tx1"/>
            </a:solidFill>
            <a:miter lim="800000"/>
            <a:headEnd/>
            <a:tailEnd/>
          </a:ln>
        </p:spPr>
        <p:txBody>
          <a:bodyPr wrap="none" anchor="ctr"/>
          <a:lstStyle/>
          <a:p>
            <a:pPr algn="ctr" eaLnBrk="1" hangingPunct="1">
              <a:lnSpc>
                <a:spcPct val="80000"/>
              </a:lnSpc>
              <a:spcBef>
                <a:spcPct val="20000"/>
              </a:spcBef>
            </a:pPr>
            <a:r>
              <a:rPr lang="en-US" altLang="en-US" sz="3200">
                <a:latin typeface="Arnprior" pitchFamily="2" charset="0"/>
              </a:rPr>
              <a:t>Phosphorus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9091">
                                            <p:txEl>
                                              <p:pRg st="1" end="1"/>
                                            </p:txEl>
                                          </p:spTgt>
                                        </p:tgtEl>
                                        <p:attrNameLst>
                                          <p:attrName>style.visibility</p:attrName>
                                        </p:attrNameLst>
                                      </p:cBhvr>
                                      <p:to>
                                        <p:strVal val="visible"/>
                                      </p:to>
                                    </p:set>
                                    <p:anim calcmode="lin" valueType="num">
                                      <p:cBhvr additive="base">
                                        <p:cTn id="13"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9091">
                                            <p:txEl>
                                              <p:pRg st="2" end="2"/>
                                            </p:txEl>
                                          </p:spTgt>
                                        </p:tgtEl>
                                        <p:attrNameLst>
                                          <p:attrName>style.visibility</p:attrName>
                                        </p:attrNameLst>
                                      </p:cBhvr>
                                      <p:to>
                                        <p:strVal val="visible"/>
                                      </p:to>
                                    </p:set>
                                    <p:anim calcmode="lin" valueType="num">
                                      <p:cBhvr additive="base">
                                        <p:cTn id="19"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90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9091">
                                            <p:txEl>
                                              <p:pRg st="3" end="3"/>
                                            </p:txEl>
                                          </p:spTgt>
                                        </p:tgtEl>
                                        <p:attrNameLst>
                                          <p:attrName>style.visibility</p:attrName>
                                        </p:attrNameLst>
                                      </p:cBhvr>
                                      <p:to>
                                        <p:strVal val="visible"/>
                                      </p:to>
                                    </p:set>
                                    <p:anim calcmode="lin" valueType="num">
                                      <p:cBhvr additive="base">
                                        <p:cTn id="25" dur="500" fill="hold"/>
                                        <p:tgtEl>
                                          <p:spTgt spid="890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90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9091">
                                            <p:txEl>
                                              <p:pRg st="4" end="4"/>
                                            </p:txEl>
                                          </p:spTgt>
                                        </p:tgtEl>
                                        <p:attrNameLst>
                                          <p:attrName>style.visibility</p:attrName>
                                        </p:attrNameLst>
                                      </p:cBhvr>
                                      <p:to>
                                        <p:strVal val="visible"/>
                                      </p:to>
                                    </p:set>
                                    <p:anim calcmode="lin" valueType="num">
                                      <p:cBhvr additive="base">
                                        <p:cTn id="31" dur="5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90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9091">
                                            <p:txEl>
                                              <p:pRg st="5" end="5"/>
                                            </p:txEl>
                                          </p:spTgt>
                                        </p:tgtEl>
                                        <p:attrNameLst>
                                          <p:attrName>style.visibility</p:attrName>
                                        </p:attrNameLst>
                                      </p:cBhvr>
                                      <p:to>
                                        <p:strVal val="visible"/>
                                      </p:to>
                                    </p:set>
                                    <p:anim calcmode="lin" valueType="num">
                                      <p:cBhvr additive="base">
                                        <p:cTn id="37" dur="500" fill="hold"/>
                                        <p:tgtEl>
                                          <p:spTgt spid="8909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90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9091">
                                            <p:txEl>
                                              <p:pRg st="6" end="6"/>
                                            </p:txEl>
                                          </p:spTgt>
                                        </p:tgtEl>
                                        <p:attrNameLst>
                                          <p:attrName>style.visibility</p:attrName>
                                        </p:attrNameLst>
                                      </p:cBhvr>
                                      <p:to>
                                        <p:strVal val="visible"/>
                                      </p:to>
                                    </p:set>
                                    <p:anim calcmode="lin" valueType="num">
                                      <p:cBhvr additive="base">
                                        <p:cTn id="43" dur="500" fill="hold"/>
                                        <p:tgtEl>
                                          <p:spTgt spid="8909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90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9091">
                                            <p:txEl>
                                              <p:pRg st="7" end="7"/>
                                            </p:txEl>
                                          </p:spTgt>
                                        </p:tgtEl>
                                        <p:attrNameLst>
                                          <p:attrName>style.visibility</p:attrName>
                                        </p:attrNameLst>
                                      </p:cBhvr>
                                      <p:to>
                                        <p:strVal val="visible"/>
                                      </p:to>
                                    </p:set>
                                    <p:anim calcmode="lin" valueType="num">
                                      <p:cBhvr additive="base">
                                        <p:cTn id="49" dur="500" fill="hold"/>
                                        <p:tgtEl>
                                          <p:spTgt spid="8909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909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9091">
                                            <p:txEl>
                                              <p:pRg st="8" end="8"/>
                                            </p:txEl>
                                          </p:spTgt>
                                        </p:tgtEl>
                                        <p:attrNameLst>
                                          <p:attrName>style.visibility</p:attrName>
                                        </p:attrNameLst>
                                      </p:cBhvr>
                                      <p:to>
                                        <p:strVal val="visible"/>
                                      </p:to>
                                    </p:set>
                                    <p:anim calcmode="lin" valueType="num">
                                      <p:cBhvr additive="base">
                                        <p:cTn id="55" dur="500" fill="hold"/>
                                        <p:tgtEl>
                                          <p:spTgt spid="8909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909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89092"/>
                                        </p:tgtEl>
                                        <p:attrNameLst>
                                          <p:attrName>style.visibility</p:attrName>
                                        </p:attrNameLst>
                                      </p:cBhvr>
                                      <p:to>
                                        <p:strVal val="visible"/>
                                      </p:to>
                                    </p:set>
                                    <p:animEffect transition="in" filter="fade">
                                      <p:cBhvr>
                                        <p:cTn id="61" dur="20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P spid="89092"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457200" y="1143000"/>
            <a:ext cx="8229600" cy="4983163"/>
          </a:xfrm>
        </p:spPr>
        <p:txBody>
          <a:bodyPr/>
          <a:lstStyle/>
          <a:p>
            <a:pPr eaLnBrk="1" hangingPunct="1">
              <a:lnSpc>
                <a:spcPct val="90000"/>
              </a:lnSpc>
              <a:buSzPct val="150000"/>
              <a:buFontTx/>
              <a:buBlip>
                <a:blip r:embed="rId2"/>
              </a:buBlip>
            </a:pPr>
            <a:r>
              <a:rPr lang="en-IN" altLang="en-US" b="1" smtClean="0">
                <a:latin typeface="Freestyle Script" pitchFamily="66" charset="0"/>
              </a:rPr>
              <a:t>Gouty pains shoot all through the foot and limb, and in joints, but especially small joints.</a:t>
            </a:r>
          </a:p>
          <a:p>
            <a:pPr eaLnBrk="1" hangingPunct="1">
              <a:lnSpc>
                <a:spcPct val="90000"/>
              </a:lnSpc>
              <a:buSzPct val="150000"/>
              <a:buFontTx/>
              <a:buBlip>
                <a:blip r:embed="rId2"/>
              </a:buBlip>
            </a:pPr>
            <a:r>
              <a:rPr lang="en-IN" altLang="en-US" b="1" smtClean="0">
                <a:latin typeface="Freestyle Script" pitchFamily="66" charset="0"/>
              </a:rPr>
              <a:t>Swollen, hot, pale. Cracking in joints; worse, warmth of bed.</a:t>
            </a:r>
          </a:p>
          <a:p>
            <a:pPr eaLnBrk="1" hangingPunct="1">
              <a:lnSpc>
                <a:spcPct val="90000"/>
              </a:lnSpc>
              <a:buSzPct val="150000"/>
              <a:buFontTx/>
              <a:buBlip>
                <a:blip r:embed="rId2"/>
              </a:buBlip>
            </a:pPr>
            <a:r>
              <a:rPr lang="en-IN" altLang="en-US" b="1" smtClean="0">
                <a:latin typeface="Freestyle Script" pitchFamily="66" charset="0"/>
              </a:rPr>
              <a:t>Gouty nodosities. Rheumatism begins in lower limbs and ascends.</a:t>
            </a:r>
          </a:p>
          <a:p>
            <a:pPr eaLnBrk="1" hangingPunct="1">
              <a:lnSpc>
                <a:spcPct val="90000"/>
              </a:lnSpc>
              <a:buSzPct val="150000"/>
              <a:buFontTx/>
              <a:buBlip>
                <a:blip r:embed="rId2"/>
              </a:buBlip>
            </a:pPr>
            <a:r>
              <a:rPr lang="en-IN" altLang="en-US" b="1" smtClean="0">
                <a:latin typeface="Freestyle Script" pitchFamily="66" charset="0"/>
              </a:rPr>
              <a:t>Ankles swollen. Soles painful, can hardly step on them. </a:t>
            </a:r>
          </a:p>
          <a:p>
            <a:pPr eaLnBrk="1" hangingPunct="1">
              <a:lnSpc>
                <a:spcPct val="90000"/>
              </a:lnSpc>
              <a:buSzPct val="150000"/>
              <a:buFontTx/>
              <a:buBlip>
                <a:blip r:embed="rId2"/>
              </a:buBlip>
            </a:pPr>
            <a:r>
              <a:rPr lang="en-IN" altLang="en-US" b="1" smtClean="0">
                <a:latin typeface="Freestyle Script" pitchFamily="66" charset="0"/>
              </a:rPr>
              <a:t>Coldness, want of animal heat.</a:t>
            </a:r>
          </a:p>
          <a:p>
            <a:pPr eaLnBrk="1" hangingPunct="1">
              <a:lnSpc>
                <a:spcPct val="90000"/>
              </a:lnSpc>
              <a:buSzPct val="150000"/>
              <a:buFontTx/>
              <a:buBlip>
                <a:blip r:embed="rId2"/>
              </a:buBlip>
            </a:pPr>
            <a:r>
              <a:rPr lang="en-IN" altLang="en-US" b="1" smtClean="0">
                <a:latin typeface="Freestyle Script" pitchFamily="66" charset="0"/>
              </a:rPr>
              <a:t>Sensation as of cold water over parts; general coldness with heat of face.</a:t>
            </a:r>
          </a:p>
          <a:p>
            <a:pPr eaLnBrk="1" hangingPunct="1">
              <a:lnSpc>
                <a:spcPct val="90000"/>
              </a:lnSpc>
              <a:buSzPct val="150000"/>
              <a:buFontTx/>
              <a:buBlip>
                <a:blip r:embed="rId2"/>
              </a:buBlip>
            </a:pPr>
            <a:r>
              <a:rPr lang="en-IN" altLang="en-US" b="1" smtClean="0">
                <a:latin typeface="Freestyle Script" pitchFamily="66" charset="0"/>
              </a:rPr>
              <a:t>Itching of feet and ankles; worse, scratching and warmth of bed.</a:t>
            </a:r>
            <a:endParaRPr lang="en-US" altLang="en-US" b="1" smtClean="0">
              <a:latin typeface="Freestyle Script" pitchFamily="66" charset="0"/>
            </a:endParaRPr>
          </a:p>
        </p:txBody>
      </p:sp>
      <p:sp>
        <p:nvSpPr>
          <p:cNvPr id="79875" name="Rectangle 3"/>
          <p:cNvSpPr>
            <a:spLocks noChangeArrowheads="1"/>
          </p:cNvSpPr>
          <p:nvPr/>
        </p:nvSpPr>
        <p:spPr bwMode="auto">
          <a:xfrm>
            <a:off x="1676400" y="228600"/>
            <a:ext cx="3429000" cy="609600"/>
          </a:xfrm>
          <a:prstGeom prst="rect">
            <a:avLst/>
          </a:prstGeom>
          <a:solidFill>
            <a:srgbClr val="FF0000">
              <a:alpha val="60001"/>
            </a:srgbClr>
          </a:solidFill>
          <a:ln w="9525" algn="ctr">
            <a:solidFill>
              <a:schemeClr val="tx1"/>
            </a:solidFill>
            <a:miter lim="800000"/>
            <a:headEnd/>
            <a:tailEnd/>
          </a:ln>
          <a:effectLst/>
        </p:spPr>
        <p:txBody>
          <a:bodyPr wrap="none" anchor="ctr"/>
          <a:lstStyle/>
          <a:p>
            <a:pPr algn="ctr" eaLnBrk="1" hangingPunct="1">
              <a:lnSpc>
                <a:spcPct val="90000"/>
              </a:lnSpc>
              <a:spcBef>
                <a:spcPct val="20000"/>
              </a:spcBef>
              <a:defRPr/>
            </a:pPr>
            <a:r>
              <a:rPr lang="en-US" sz="3600" dirty="0" err="1">
                <a:solidFill>
                  <a:schemeClr val="tx2"/>
                </a:solidFill>
                <a:effectLst>
                  <a:outerShdw blurRad="38100" dist="38100" dir="2700000" algn="tl">
                    <a:srgbClr val="FFFFFF"/>
                  </a:outerShdw>
                </a:effectLst>
                <a:latin typeface="Arnprior" pitchFamily="2" charset="0"/>
              </a:rPr>
              <a:t>Ledum</a:t>
            </a:r>
            <a:r>
              <a:rPr lang="en-US" sz="3600" dirty="0">
                <a:solidFill>
                  <a:schemeClr val="tx2"/>
                </a:solidFill>
                <a:effectLst>
                  <a:outerShdw blurRad="38100" dist="38100" dir="2700000" algn="tl">
                    <a:srgbClr val="FFFFFF"/>
                  </a:outerShdw>
                </a:effectLst>
                <a:latin typeface="Arnprior" pitchFamily="2" charset="0"/>
              </a:rPr>
              <a:t> pal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79874">
                                            <p:txEl>
                                              <p:pRg st="0" end="0"/>
                                            </p:txEl>
                                          </p:spTgt>
                                        </p:tgtEl>
                                        <p:attrNameLst>
                                          <p:attrName>style.visibility</p:attrName>
                                        </p:attrNameLst>
                                      </p:cBhvr>
                                      <p:to>
                                        <p:strVal val="visible"/>
                                      </p:to>
                                    </p:set>
                                    <p:animEffect transition="in" filter="fade">
                                      <p:cBhvr>
                                        <p:cTn id="7" dur="500"/>
                                        <p:tgtEl>
                                          <p:spTgt spid="79874">
                                            <p:txEl>
                                              <p:pRg st="0" end="0"/>
                                            </p:txEl>
                                          </p:spTgt>
                                        </p:tgtEl>
                                      </p:cBhvr>
                                    </p:animEffect>
                                    <p:anim calcmode="lin" valueType="num">
                                      <p:cBhvr>
                                        <p:cTn id="8" dur="500" fill="hold"/>
                                        <p:tgtEl>
                                          <p:spTgt spid="7987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9874">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9874">
                                            <p:txEl>
                                              <p:pRg st="1" end="1"/>
                                            </p:txEl>
                                          </p:spTgt>
                                        </p:tgtEl>
                                        <p:attrNameLst>
                                          <p:attrName>style.visibility</p:attrName>
                                        </p:attrNameLst>
                                      </p:cBhvr>
                                      <p:to>
                                        <p:strVal val="visible"/>
                                      </p:to>
                                    </p:set>
                                    <p:animEffect transition="in" filter="fade">
                                      <p:cBhvr>
                                        <p:cTn id="14" dur="500"/>
                                        <p:tgtEl>
                                          <p:spTgt spid="79874">
                                            <p:txEl>
                                              <p:pRg st="1" end="1"/>
                                            </p:txEl>
                                          </p:spTgt>
                                        </p:tgtEl>
                                      </p:cBhvr>
                                    </p:animEffect>
                                    <p:anim calcmode="lin" valueType="num">
                                      <p:cBhvr>
                                        <p:cTn id="15" dur="500" fill="hold"/>
                                        <p:tgtEl>
                                          <p:spTgt spid="7987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79874">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9874">
                                            <p:txEl>
                                              <p:pRg st="2" end="2"/>
                                            </p:txEl>
                                          </p:spTgt>
                                        </p:tgtEl>
                                        <p:attrNameLst>
                                          <p:attrName>style.visibility</p:attrName>
                                        </p:attrNameLst>
                                      </p:cBhvr>
                                      <p:to>
                                        <p:strVal val="visible"/>
                                      </p:to>
                                    </p:set>
                                    <p:animEffect transition="in" filter="fade">
                                      <p:cBhvr>
                                        <p:cTn id="21" dur="500"/>
                                        <p:tgtEl>
                                          <p:spTgt spid="79874">
                                            <p:txEl>
                                              <p:pRg st="2" end="2"/>
                                            </p:txEl>
                                          </p:spTgt>
                                        </p:tgtEl>
                                      </p:cBhvr>
                                    </p:animEffect>
                                    <p:anim calcmode="lin" valueType="num">
                                      <p:cBhvr>
                                        <p:cTn id="22" dur="500" fill="hold"/>
                                        <p:tgtEl>
                                          <p:spTgt spid="79874">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9874">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9874">
                                            <p:txEl>
                                              <p:pRg st="3" end="3"/>
                                            </p:txEl>
                                          </p:spTgt>
                                        </p:tgtEl>
                                        <p:attrNameLst>
                                          <p:attrName>style.visibility</p:attrName>
                                        </p:attrNameLst>
                                      </p:cBhvr>
                                      <p:to>
                                        <p:strVal val="visible"/>
                                      </p:to>
                                    </p:set>
                                    <p:animEffect transition="in" filter="fade">
                                      <p:cBhvr>
                                        <p:cTn id="28" dur="500"/>
                                        <p:tgtEl>
                                          <p:spTgt spid="79874">
                                            <p:txEl>
                                              <p:pRg st="3" end="3"/>
                                            </p:txEl>
                                          </p:spTgt>
                                        </p:tgtEl>
                                      </p:cBhvr>
                                    </p:animEffect>
                                    <p:anim calcmode="lin" valueType="num">
                                      <p:cBhvr>
                                        <p:cTn id="29" dur="500" fill="hold"/>
                                        <p:tgtEl>
                                          <p:spTgt spid="79874">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79874">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9874">
                                            <p:txEl>
                                              <p:pRg st="4" end="4"/>
                                            </p:txEl>
                                          </p:spTgt>
                                        </p:tgtEl>
                                        <p:attrNameLst>
                                          <p:attrName>style.visibility</p:attrName>
                                        </p:attrNameLst>
                                      </p:cBhvr>
                                      <p:to>
                                        <p:strVal val="visible"/>
                                      </p:to>
                                    </p:set>
                                    <p:animEffect transition="in" filter="fade">
                                      <p:cBhvr>
                                        <p:cTn id="35" dur="500"/>
                                        <p:tgtEl>
                                          <p:spTgt spid="79874">
                                            <p:txEl>
                                              <p:pRg st="4" end="4"/>
                                            </p:txEl>
                                          </p:spTgt>
                                        </p:tgtEl>
                                      </p:cBhvr>
                                    </p:animEffect>
                                    <p:anim calcmode="lin" valueType="num">
                                      <p:cBhvr>
                                        <p:cTn id="36" dur="500" fill="hold"/>
                                        <p:tgtEl>
                                          <p:spTgt spid="79874">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79874">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79874">
                                            <p:txEl>
                                              <p:pRg st="5" end="5"/>
                                            </p:txEl>
                                          </p:spTgt>
                                        </p:tgtEl>
                                        <p:attrNameLst>
                                          <p:attrName>style.visibility</p:attrName>
                                        </p:attrNameLst>
                                      </p:cBhvr>
                                      <p:to>
                                        <p:strVal val="visible"/>
                                      </p:to>
                                    </p:set>
                                    <p:animEffect transition="in" filter="fade">
                                      <p:cBhvr>
                                        <p:cTn id="42" dur="500"/>
                                        <p:tgtEl>
                                          <p:spTgt spid="79874">
                                            <p:txEl>
                                              <p:pRg st="5" end="5"/>
                                            </p:txEl>
                                          </p:spTgt>
                                        </p:tgtEl>
                                      </p:cBhvr>
                                    </p:animEffect>
                                    <p:anim calcmode="lin" valueType="num">
                                      <p:cBhvr>
                                        <p:cTn id="43" dur="500" fill="hold"/>
                                        <p:tgtEl>
                                          <p:spTgt spid="79874">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79874">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79874">
                                            <p:txEl>
                                              <p:pRg st="6" end="6"/>
                                            </p:txEl>
                                          </p:spTgt>
                                        </p:tgtEl>
                                        <p:attrNameLst>
                                          <p:attrName>style.visibility</p:attrName>
                                        </p:attrNameLst>
                                      </p:cBhvr>
                                      <p:to>
                                        <p:strVal val="visible"/>
                                      </p:to>
                                    </p:set>
                                    <p:animEffect transition="in" filter="fade">
                                      <p:cBhvr>
                                        <p:cTn id="49" dur="500"/>
                                        <p:tgtEl>
                                          <p:spTgt spid="79874">
                                            <p:txEl>
                                              <p:pRg st="6" end="6"/>
                                            </p:txEl>
                                          </p:spTgt>
                                        </p:tgtEl>
                                      </p:cBhvr>
                                    </p:animEffect>
                                    <p:anim calcmode="lin" valueType="num">
                                      <p:cBhvr>
                                        <p:cTn id="50" dur="500" fill="hold"/>
                                        <p:tgtEl>
                                          <p:spTgt spid="79874">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79874">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79875"/>
                                        </p:tgtEl>
                                        <p:attrNameLst>
                                          <p:attrName>style.visibility</p:attrName>
                                        </p:attrNameLst>
                                      </p:cBhvr>
                                      <p:to>
                                        <p:strVal val="visible"/>
                                      </p:to>
                                    </p:set>
                                    <p:animEffect transition="in" filter="fade">
                                      <p:cBhvr>
                                        <p:cTn id="56" dur="2000"/>
                                        <p:tgtEl>
                                          <p:spTgt spid="79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build="p"/>
      <p:bldP spid="79875"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457200" y="1143000"/>
            <a:ext cx="8229600" cy="4983163"/>
          </a:xfrm>
        </p:spPr>
        <p:txBody>
          <a:bodyPr/>
          <a:lstStyle/>
          <a:p>
            <a:pPr eaLnBrk="1" hangingPunct="1">
              <a:lnSpc>
                <a:spcPct val="80000"/>
              </a:lnSpc>
              <a:buSzPct val="150000"/>
              <a:buFontTx/>
              <a:buBlip>
                <a:blip r:embed="rId2"/>
              </a:buBlip>
            </a:pPr>
            <a:r>
              <a:rPr lang="en-IN" altLang="en-US" b="1" smtClean="0">
                <a:latin typeface="Freestyle Script" pitchFamily="66" charset="0"/>
              </a:rPr>
              <a:t>Among these the all-prevailing debility, exhaustion, and restlessness, with nightly aggravation, are most important.</a:t>
            </a:r>
          </a:p>
          <a:p>
            <a:pPr eaLnBrk="1" hangingPunct="1">
              <a:lnSpc>
                <a:spcPct val="80000"/>
              </a:lnSpc>
              <a:buSzPct val="150000"/>
              <a:buFontTx/>
              <a:buBlip>
                <a:blip r:embed="rId2"/>
              </a:buBlip>
            </a:pPr>
            <a:r>
              <a:rPr lang="en-IN" altLang="en-US" b="1" smtClean="0">
                <a:latin typeface="Freestyle Script" pitchFamily="66" charset="0"/>
              </a:rPr>
              <a:t>Unquenchable thirst.</a:t>
            </a:r>
          </a:p>
          <a:p>
            <a:pPr eaLnBrk="1" hangingPunct="1">
              <a:lnSpc>
                <a:spcPct val="80000"/>
              </a:lnSpc>
              <a:buSzPct val="150000"/>
              <a:buFontTx/>
              <a:buBlip>
                <a:blip r:embed="rId2"/>
              </a:buBlip>
            </a:pPr>
            <a:r>
              <a:rPr lang="en-IN" altLang="en-US" b="1" smtClean="0">
                <a:latin typeface="Freestyle Script" pitchFamily="66" charset="0"/>
              </a:rPr>
              <a:t>Trembling, twitching, spasms, weakness, heaviness, uneasiness.</a:t>
            </a:r>
          </a:p>
          <a:p>
            <a:pPr eaLnBrk="1" hangingPunct="1">
              <a:lnSpc>
                <a:spcPct val="80000"/>
              </a:lnSpc>
              <a:buSzPct val="150000"/>
              <a:buFontTx/>
              <a:buBlip>
                <a:blip r:embed="rId2"/>
              </a:buBlip>
            </a:pPr>
            <a:r>
              <a:rPr lang="en-IN" altLang="en-US" b="1" smtClean="0">
                <a:latin typeface="Freestyle Script" pitchFamily="66" charset="0"/>
              </a:rPr>
              <a:t>Swelling of feet.</a:t>
            </a:r>
          </a:p>
          <a:p>
            <a:pPr eaLnBrk="1" hangingPunct="1">
              <a:lnSpc>
                <a:spcPct val="80000"/>
              </a:lnSpc>
              <a:buSzPct val="150000"/>
              <a:buFontTx/>
              <a:buBlip>
                <a:blip r:embed="rId2"/>
              </a:buBlip>
            </a:pPr>
            <a:r>
              <a:rPr lang="en-IN" altLang="en-US" b="1" smtClean="0">
                <a:latin typeface="Freestyle Script" pitchFamily="66" charset="0"/>
              </a:rPr>
              <a:t>Urticaria, with burning and restlessness.</a:t>
            </a:r>
          </a:p>
          <a:p>
            <a:pPr eaLnBrk="1" hangingPunct="1">
              <a:lnSpc>
                <a:spcPct val="80000"/>
              </a:lnSpc>
              <a:buSzPct val="150000"/>
              <a:buFontTx/>
              <a:buBlip>
                <a:blip r:embed="rId2"/>
              </a:buBlip>
            </a:pPr>
            <a:r>
              <a:rPr lang="en-IN" altLang="en-US" b="1" smtClean="0">
                <a:latin typeface="Freestyle Script" pitchFamily="66" charset="0"/>
              </a:rPr>
              <a:t>High temperature. Periodicity marked with adynamia.</a:t>
            </a:r>
          </a:p>
          <a:p>
            <a:pPr eaLnBrk="1" hangingPunct="1">
              <a:lnSpc>
                <a:spcPct val="80000"/>
              </a:lnSpc>
              <a:buSzPct val="150000"/>
              <a:buFontTx/>
              <a:buBlip>
                <a:blip r:embed="rId2"/>
              </a:buBlip>
            </a:pPr>
            <a:r>
              <a:rPr lang="en-IN" altLang="en-US" b="1" smtClean="0">
                <a:latin typeface="Freestyle Script" pitchFamily="66" charset="0"/>
              </a:rPr>
              <a:t>Paroxysms incomplete, with marked exhaustion.</a:t>
            </a:r>
          </a:p>
          <a:p>
            <a:pPr eaLnBrk="1" hangingPunct="1">
              <a:lnSpc>
                <a:spcPct val="80000"/>
              </a:lnSpc>
              <a:buSzPct val="150000"/>
              <a:buFontTx/>
              <a:buBlip>
                <a:blip r:embed="rId2"/>
              </a:buBlip>
            </a:pPr>
            <a:endParaRPr lang="en-IN" altLang="en-US" b="1" smtClean="0">
              <a:latin typeface="Freestyle Script" pitchFamily="66" charset="0"/>
            </a:endParaRPr>
          </a:p>
          <a:p>
            <a:pPr eaLnBrk="1" hangingPunct="1">
              <a:lnSpc>
                <a:spcPct val="80000"/>
              </a:lnSpc>
              <a:buSzPct val="150000"/>
              <a:buFontTx/>
              <a:buBlip>
                <a:blip r:embed="rId2"/>
              </a:buBlip>
            </a:pPr>
            <a:endParaRPr lang="en-IN" altLang="en-US" b="1" smtClean="0">
              <a:latin typeface="Freestyle Script" pitchFamily="66" charset="0"/>
            </a:endParaRPr>
          </a:p>
        </p:txBody>
      </p:sp>
      <p:sp>
        <p:nvSpPr>
          <p:cNvPr id="80899" name="Rectangle 3"/>
          <p:cNvSpPr>
            <a:spLocks noChangeArrowheads="1"/>
          </p:cNvSpPr>
          <p:nvPr/>
        </p:nvSpPr>
        <p:spPr bwMode="auto">
          <a:xfrm>
            <a:off x="1676400" y="228600"/>
            <a:ext cx="2971800" cy="609600"/>
          </a:xfrm>
          <a:prstGeom prst="rect">
            <a:avLst/>
          </a:prstGeom>
          <a:solidFill>
            <a:srgbClr val="FF0000">
              <a:alpha val="60001"/>
            </a:srgbClr>
          </a:solidFill>
          <a:ln w="9525" algn="ctr">
            <a:solidFill>
              <a:schemeClr val="tx1"/>
            </a:solidFill>
            <a:miter lim="800000"/>
            <a:headEnd/>
            <a:tailEnd/>
          </a:ln>
          <a:effectLst/>
        </p:spPr>
        <p:txBody>
          <a:bodyPr wrap="none" anchor="ctr"/>
          <a:lstStyle/>
          <a:p>
            <a:pPr algn="ctr" eaLnBrk="1" hangingPunct="1">
              <a:lnSpc>
                <a:spcPct val="80000"/>
              </a:lnSpc>
              <a:spcBef>
                <a:spcPct val="20000"/>
              </a:spcBef>
              <a:defRPr/>
            </a:pPr>
            <a:r>
              <a:rPr lang="en-US" sz="3600" dirty="0" err="1">
                <a:solidFill>
                  <a:schemeClr val="tx2"/>
                </a:solidFill>
                <a:effectLst>
                  <a:outerShdw blurRad="38100" dist="38100" dir="2700000" algn="tl">
                    <a:srgbClr val="FFFFFF"/>
                  </a:outerShdw>
                </a:effectLst>
                <a:latin typeface="Arnprior" pitchFamily="2" charset="0"/>
              </a:rPr>
              <a:t>Ars</a:t>
            </a:r>
            <a:r>
              <a:rPr lang="en-US" sz="3600" dirty="0">
                <a:solidFill>
                  <a:schemeClr val="tx2"/>
                </a:solidFill>
                <a:effectLst>
                  <a:outerShdw blurRad="38100" dist="38100" dir="2700000" algn="tl">
                    <a:srgbClr val="FFFFFF"/>
                  </a:outerShdw>
                </a:effectLst>
                <a:latin typeface="Arnprior" pitchFamily="2" charset="0"/>
              </a:rPr>
              <a:t> alb</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80898">
                                            <p:txEl>
                                              <p:pRg st="0" end="0"/>
                                            </p:txEl>
                                          </p:spTgt>
                                        </p:tgtEl>
                                        <p:attrNameLst>
                                          <p:attrName>style.visibility</p:attrName>
                                        </p:attrNameLst>
                                      </p:cBhvr>
                                      <p:to>
                                        <p:strVal val="visible"/>
                                      </p:to>
                                    </p:set>
                                    <p:animEffect transition="in" filter="fade">
                                      <p:cBhvr>
                                        <p:cTn id="7" dur="500"/>
                                        <p:tgtEl>
                                          <p:spTgt spid="80898">
                                            <p:txEl>
                                              <p:pRg st="0" end="0"/>
                                            </p:txEl>
                                          </p:spTgt>
                                        </p:tgtEl>
                                      </p:cBhvr>
                                    </p:animEffect>
                                    <p:anim calcmode="lin" valueType="num">
                                      <p:cBhvr>
                                        <p:cTn id="8" dur="500" fill="hold"/>
                                        <p:tgtEl>
                                          <p:spTgt spid="8089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0898">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0898">
                                            <p:txEl>
                                              <p:pRg st="1" end="1"/>
                                            </p:txEl>
                                          </p:spTgt>
                                        </p:tgtEl>
                                        <p:attrNameLst>
                                          <p:attrName>style.visibility</p:attrName>
                                        </p:attrNameLst>
                                      </p:cBhvr>
                                      <p:to>
                                        <p:strVal val="visible"/>
                                      </p:to>
                                    </p:set>
                                    <p:animEffect transition="in" filter="fade">
                                      <p:cBhvr>
                                        <p:cTn id="14" dur="500"/>
                                        <p:tgtEl>
                                          <p:spTgt spid="80898">
                                            <p:txEl>
                                              <p:pRg st="1" end="1"/>
                                            </p:txEl>
                                          </p:spTgt>
                                        </p:tgtEl>
                                      </p:cBhvr>
                                    </p:animEffect>
                                    <p:anim calcmode="lin" valueType="num">
                                      <p:cBhvr>
                                        <p:cTn id="15" dur="500" fill="hold"/>
                                        <p:tgtEl>
                                          <p:spTgt spid="8089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0898">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0898">
                                            <p:txEl>
                                              <p:pRg st="2" end="2"/>
                                            </p:txEl>
                                          </p:spTgt>
                                        </p:tgtEl>
                                        <p:attrNameLst>
                                          <p:attrName>style.visibility</p:attrName>
                                        </p:attrNameLst>
                                      </p:cBhvr>
                                      <p:to>
                                        <p:strVal val="visible"/>
                                      </p:to>
                                    </p:set>
                                    <p:animEffect transition="in" filter="fade">
                                      <p:cBhvr>
                                        <p:cTn id="21" dur="500"/>
                                        <p:tgtEl>
                                          <p:spTgt spid="80898">
                                            <p:txEl>
                                              <p:pRg st="2" end="2"/>
                                            </p:txEl>
                                          </p:spTgt>
                                        </p:tgtEl>
                                      </p:cBhvr>
                                    </p:animEffect>
                                    <p:anim calcmode="lin" valueType="num">
                                      <p:cBhvr>
                                        <p:cTn id="22" dur="500" fill="hold"/>
                                        <p:tgtEl>
                                          <p:spTgt spid="8089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0898">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0898">
                                            <p:txEl>
                                              <p:pRg st="3" end="3"/>
                                            </p:txEl>
                                          </p:spTgt>
                                        </p:tgtEl>
                                        <p:attrNameLst>
                                          <p:attrName>style.visibility</p:attrName>
                                        </p:attrNameLst>
                                      </p:cBhvr>
                                      <p:to>
                                        <p:strVal val="visible"/>
                                      </p:to>
                                    </p:set>
                                    <p:animEffect transition="in" filter="fade">
                                      <p:cBhvr>
                                        <p:cTn id="28" dur="500"/>
                                        <p:tgtEl>
                                          <p:spTgt spid="80898">
                                            <p:txEl>
                                              <p:pRg st="3" end="3"/>
                                            </p:txEl>
                                          </p:spTgt>
                                        </p:tgtEl>
                                      </p:cBhvr>
                                    </p:animEffect>
                                    <p:anim calcmode="lin" valueType="num">
                                      <p:cBhvr>
                                        <p:cTn id="29" dur="500" fill="hold"/>
                                        <p:tgtEl>
                                          <p:spTgt spid="8089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0898">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80898">
                                            <p:txEl>
                                              <p:pRg st="4" end="4"/>
                                            </p:txEl>
                                          </p:spTgt>
                                        </p:tgtEl>
                                        <p:attrNameLst>
                                          <p:attrName>style.visibility</p:attrName>
                                        </p:attrNameLst>
                                      </p:cBhvr>
                                      <p:to>
                                        <p:strVal val="visible"/>
                                      </p:to>
                                    </p:set>
                                    <p:animEffect transition="in" filter="fade">
                                      <p:cBhvr>
                                        <p:cTn id="35" dur="500"/>
                                        <p:tgtEl>
                                          <p:spTgt spid="80898">
                                            <p:txEl>
                                              <p:pRg st="4" end="4"/>
                                            </p:txEl>
                                          </p:spTgt>
                                        </p:tgtEl>
                                      </p:cBhvr>
                                    </p:animEffect>
                                    <p:anim calcmode="lin" valueType="num">
                                      <p:cBhvr>
                                        <p:cTn id="36" dur="500" fill="hold"/>
                                        <p:tgtEl>
                                          <p:spTgt spid="80898">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80898">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80898">
                                            <p:txEl>
                                              <p:pRg st="5" end="5"/>
                                            </p:txEl>
                                          </p:spTgt>
                                        </p:tgtEl>
                                        <p:attrNameLst>
                                          <p:attrName>style.visibility</p:attrName>
                                        </p:attrNameLst>
                                      </p:cBhvr>
                                      <p:to>
                                        <p:strVal val="visible"/>
                                      </p:to>
                                    </p:set>
                                    <p:animEffect transition="in" filter="fade">
                                      <p:cBhvr>
                                        <p:cTn id="42" dur="500"/>
                                        <p:tgtEl>
                                          <p:spTgt spid="80898">
                                            <p:txEl>
                                              <p:pRg st="5" end="5"/>
                                            </p:txEl>
                                          </p:spTgt>
                                        </p:tgtEl>
                                      </p:cBhvr>
                                    </p:animEffect>
                                    <p:anim calcmode="lin" valueType="num">
                                      <p:cBhvr>
                                        <p:cTn id="43" dur="500" fill="hold"/>
                                        <p:tgtEl>
                                          <p:spTgt spid="80898">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80898">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80898">
                                            <p:txEl>
                                              <p:pRg st="6" end="6"/>
                                            </p:txEl>
                                          </p:spTgt>
                                        </p:tgtEl>
                                        <p:attrNameLst>
                                          <p:attrName>style.visibility</p:attrName>
                                        </p:attrNameLst>
                                      </p:cBhvr>
                                      <p:to>
                                        <p:strVal val="visible"/>
                                      </p:to>
                                    </p:set>
                                    <p:animEffect transition="in" filter="fade">
                                      <p:cBhvr>
                                        <p:cTn id="49" dur="500"/>
                                        <p:tgtEl>
                                          <p:spTgt spid="80898">
                                            <p:txEl>
                                              <p:pRg st="6" end="6"/>
                                            </p:txEl>
                                          </p:spTgt>
                                        </p:tgtEl>
                                      </p:cBhvr>
                                    </p:animEffect>
                                    <p:anim calcmode="lin" valueType="num">
                                      <p:cBhvr>
                                        <p:cTn id="50" dur="500" fill="hold"/>
                                        <p:tgtEl>
                                          <p:spTgt spid="80898">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80898">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80899"/>
                                        </p:tgtEl>
                                        <p:attrNameLst>
                                          <p:attrName>style.visibility</p:attrName>
                                        </p:attrNameLst>
                                      </p:cBhvr>
                                      <p:to>
                                        <p:strVal val="visible"/>
                                      </p:to>
                                    </p:set>
                                    <p:animEffect transition="in" filter="fade">
                                      <p:cBhvr>
                                        <p:cTn id="56" dur="2000"/>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build="p"/>
      <p:bldP spid="80899"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457200" y="1143000"/>
            <a:ext cx="8229600" cy="4983163"/>
          </a:xfrm>
        </p:spPr>
        <p:txBody>
          <a:bodyPr/>
          <a:lstStyle/>
          <a:p>
            <a:pPr eaLnBrk="1" hangingPunct="1">
              <a:lnSpc>
                <a:spcPct val="80000"/>
              </a:lnSpc>
              <a:buSzPct val="150000"/>
              <a:buFontTx/>
              <a:buBlip>
                <a:blip r:embed="rId2"/>
              </a:buBlip>
            </a:pPr>
            <a:r>
              <a:rPr lang="en-IN" altLang="en-US" b="1" smtClean="0">
                <a:latin typeface="Freestyle Script" pitchFamily="66" charset="0"/>
              </a:rPr>
              <a:t>Loss of power of muscular control.</a:t>
            </a:r>
          </a:p>
          <a:p>
            <a:pPr eaLnBrk="1" hangingPunct="1">
              <a:lnSpc>
                <a:spcPct val="80000"/>
              </a:lnSpc>
              <a:buSzPct val="150000"/>
              <a:buFontTx/>
              <a:buBlip>
                <a:blip r:embed="rId2"/>
              </a:buBlip>
            </a:pPr>
            <a:r>
              <a:rPr lang="en-IN" altLang="en-US" b="1" smtClean="0">
                <a:latin typeface="Freestyle Script" pitchFamily="66" charset="0"/>
              </a:rPr>
              <a:t>Excessive trembling and weakness of all limbs.</a:t>
            </a:r>
          </a:p>
          <a:p>
            <a:pPr eaLnBrk="1" hangingPunct="1">
              <a:lnSpc>
                <a:spcPct val="80000"/>
              </a:lnSpc>
              <a:buSzPct val="150000"/>
              <a:buFontTx/>
              <a:buBlip>
                <a:blip r:embed="rId2"/>
              </a:buBlip>
            </a:pPr>
            <a:r>
              <a:rPr lang="en-IN" altLang="en-US" b="1" smtClean="0">
                <a:latin typeface="Freestyle Script" pitchFamily="66" charset="0"/>
              </a:rPr>
              <a:t>Fatigue after slight exercise.</a:t>
            </a:r>
          </a:p>
          <a:p>
            <a:pPr eaLnBrk="1" hangingPunct="1">
              <a:lnSpc>
                <a:spcPct val="80000"/>
              </a:lnSpc>
              <a:buSzPct val="150000"/>
              <a:buFontTx/>
              <a:buBlip>
                <a:blip r:embed="rId2"/>
              </a:buBlip>
            </a:pPr>
            <a:r>
              <a:rPr lang="en-IN" altLang="en-US" b="1" smtClean="0">
                <a:latin typeface="Freestyle Script" pitchFamily="66" charset="0"/>
              </a:rPr>
              <a:t>Dumb-ague, with much muscular soreness, great prostration, and violent headache.</a:t>
            </a:r>
          </a:p>
          <a:p>
            <a:pPr eaLnBrk="1" hangingPunct="1">
              <a:lnSpc>
                <a:spcPct val="80000"/>
              </a:lnSpc>
              <a:buSzPct val="150000"/>
              <a:buFontTx/>
              <a:buBlip>
                <a:blip r:embed="rId2"/>
              </a:buBlip>
            </a:pPr>
            <a:r>
              <a:rPr lang="en-IN" altLang="en-US" b="1" smtClean="0">
                <a:latin typeface="Freestyle Script" pitchFamily="66" charset="0"/>
              </a:rPr>
              <a:t>Chill, without thirst, along spine; wave-like, extending upward from sacrum to occiput.</a:t>
            </a:r>
          </a:p>
          <a:p>
            <a:pPr eaLnBrk="1" hangingPunct="1">
              <a:lnSpc>
                <a:spcPct val="80000"/>
              </a:lnSpc>
              <a:buSzPct val="150000"/>
              <a:buFontTx/>
              <a:buBlip>
                <a:blip r:embed="rId2"/>
              </a:buBlip>
            </a:pPr>
            <a:r>
              <a:rPr lang="en-IN" altLang="en-US" b="1" smtClean="0">
                <a:latin typeface="Freestyle Script" pitchFamily="66" charset="0"/>
              </a:rPr>
              <a:t>Hot, dry, itching, measles-like eruption.</a:t>
            </a:r>
          </a:p>
          <a:p>
            <a:pPr eaLnBrk="1" hangingPunct="1">
              <a:lnSpc>
                <a:spcPct val="80000"/>
              </a:lnSpc>
              <a:buSzPct val="150000"/>
              <a:buFontTx/>
              <a:buBlip>
                <a:blip r:embed="rId2"/>
              </a:buBlip>
            </a:pPr>
            <a:r>
              <a:rPr lang="en-IN" altLang="en-US" b="1" smtClean="0">
                <a:latin typeface="Freestyle Script" pitchFamily="66" charset="0"/>
              </a:rPr>
              <a:t>General prostration.</a:t>
            </a:r>
          </a:p>
          <a:p>
            <a:pPr eaLnBrk="1" hangingPunct="1">
              <a:lnSpc>
                <a:spcPct val="80000"/>
              </a:lnSpc>
              <a:buSzPct val="150000"/>
              <a:buFontTx/>
              <a:buBlip>
                <a:blip r:embed="rId2"/>
              </a:buBlip>
            </a:pPr>
            <a:r>
              <a:rPr lang="en-IN" altLang="en-US" b="1" smtClean="0">
                <a:latin typeface="Freestyle Script" pitchFamily="66" charset="0"/>
              </a:rPr>
              <a:t>Dizziness, drowsiness, dullness, and trembling.</a:t>
            </a:r>
          </a:p>
          <a:p>
            <a:pPr eaLnBrk="1" hangingPunct="1">
              <a:lnSpc>
                <a:spcPct val="80000"/>
              </a:lnSpc>
              <a:buSzPct val="150000"/>
              <a:buFontTx/>
              <a:buBlip>
                <a:blip r:embed="rId2"/>
              </a:buBlip>
            </a:pPr>
            <a:endParaRPr lang="en-US" altLang="en-US" b="1" smtClean="0">
              <a:latin typeface="Freestyle Script" pitchFamily="66" charset="0"/>
            </a:endParaRPr>
          </a:p>
          <a:p>
            <a:pPr eaLnBrk="1" hangingPunct="1">
              <a:lnSpc>
                <a:spcPct val="80000"/>
              </a:lnSpc>
              <a:buSzPct val="150000"/>
              <a:buFontTx/>
              <a:buBlip>
                <a:blip r:embed="rId2"/>
              </a:buBlip>
            </a:pPr>
            <a:endParaRPr lang="en-US" altLang="en-US" b="1" smtClean="0">
              <a:latin typeface="Freestyle Script" pitchFamily="66" charset="0"/>
            </a:endParaRPr>
          </a:p>
        </p:txBody>
      </p:sp>
      <p:sp>
        <p:nvSpPr>
          <p:cNvPr id="81923" name="Rectangle 3"/>
          <p:cNvSpPr>
            <a:spLocks noChangeArrowheads="1"/>
          </p:cNvSpPr>
          <p:nvPr/>
        </p:nvSpPr>
        <p:spPr bwMode="auto">
          <a:xfrm>
            <a:off x="1676400" y="228600"/>
            <a:ext cx="3429000" cy="609600"/>
          </a:xfrm>
          <a:prstGeom prst="rect">
            <a:avLst/>
          </a:prstGeom>
          <a:solidFill>
            <a:srgbClr val="FF0000">
              <a:alpha val="60001"/>
            </a:srgbClr>
          </a:solidFill>
          <a:ln w="9525" algn="ctr">
            <a:solidFill>
              <a:schemeClr val="tx1"/>
            </a:solidFill>
            <a:miter lim="800000"/>
            <a:headEnd/>
            <a:tailEnd/>
          </a:ln>
          <a:effectLst/>
        </p:spPr>
        <p:txBody>
          <a:bodyPr wrap="none" anchor="ctr"/>
          <a:lstStyle/>
          <a:p>
            <a:pPr algn="ctr" eaLnBrk="1" hangingPunct="1">
              <a:lnSpc>
                <a:spcPct val="80000"/>
              </a:lnSpc>
              <a:spcBef>
                <a:spcPct val="20000"/>
              </a:spcBef>
              <a:defRPr/>
            </a:pPr>
            <a:r>
              <a:rPr lang="en-US" sz="3600" dirty="0" err="1">
                <a:solidFill>
                  <a:schemeClr val="tx2"/>
                </a:solidFill>
                <a:effectLst>
                  <a:outerShdw blurRad="38100" dist="38100" dir="2700000" algn="tl">
                    <a:srgbClr val="FFFFFF"/>
                  </a:outerShdw>
                </a:effectLst>
                <a:latin typeface="Arnprior" pitchFamily="2" charset="0"/>
              </a:rPr>
              <a:t>Gelsemium</a:t>
            </a:r>
            <a:endParaRPr lang="en-US" sz="3600" dirty="0">
              <a:solidFill>
                <a:schemeClr val="tx2"/>
              </a:solidFill>
              <a:effectLst>
                <a:outerShdw blurRad="38100" dist="38100" dir="2700000" algn="tl">
                  <a:srgbClr val="FFFFFF"/>
                </a:outerShdw>
              </a:effectLst>
              <a:latin typeface="Arnprior"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Effect transition="in" filter="fade">
                                      <p:cBhvr>
                                        <p:cTn id="7" dur="500"/>
                                        <p:tgtEl>
                                          <p:spTgt spid="81922">
                                            <p:txEl>
                                              <p:pRg st="0" end="0"/>
                                            </p:txEl>
                                          </p:spTgt>
                                        </p:tgtEl>
                                      </p:cBhvr>
                                    </p:animEffect>
                                    <p:anim calcmode="lin" valueType="num">
                                      <p:cBhvr>
                                        <p:cTn id="8" dur="500" fill="hold"/>
                                        <p:tgtEl>
                                          <p:spTgt spid="8192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1922">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22">
                                            <p:txEl>
                                              <p:pRg st="1" end="1"/>
                                            </p:txEl>
                                          </p:spTgt>
                                        </p:tgtEl>
                                        <p:attrNameLst>
                                          <p:attrName>style.visibility</p:attrName>
                                        </p:attrNameLst>
                                      </p:cBhvr>
                                      <p:to>
                                        <p:strVal val="visible"/>
                                      </p:to>
                                    </p:set>
                                    <p:animEffect transition="in" filter="fade">
                                      <p:cBhvr>
                                        <p:cTn id="14" dur="500"/>
                                        <p:tgtEl>
                                          <p:spTgt spid="81922">
                                            <p:txEl>
                                              <p:pRg st="1" end="1"/>
                                            </p:txEl>
                                          </p:spTgt>
                                        </p:tgtEl>
                                      </p:cBhvr>
                                    </p:animEffect>
                                    <p:anim calcmode="lin" valueType="num">
                                      <p:cBhvr>
                                        <p:cTn id="15" dur="500" fill="hold"/>
                                        <p:tgtEl>
                                          <p:spTgt spid="8192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1922">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1922">
                                            <p:txEl>
                                              <p:pRg st="2" end="2"/>
                                            </p:txEl>
                                          </p:spTgt>
                                        </p:tgtEl>
                                        <p:attrNameLst>
                                          <p:attrName>style.visibility</p:attrName>
                                        </p:attrNameLst>
                                      </p:cBhvr>
                                      <p:to>
                                        <p:strVal val="visible"/>
                                      </p:to>
                                    </p:set>
                                    <p:animEffect transition="in" filter="fade">
                                      <p:cBhvr>
                                        <p:cTn id="21" dur="500"/>
                                        <p:tgtEl>
                                          <p:spTgt spid="81922">
                                            <p:txEl>
                                              <p:pRg st="2" end="2"/>
                                            </p:txEl>
                                          </p:spTgt>
                                        </p:tgtEl>
                                      </p:cBhvr>
                                    </p:animEffect>
                                    <p:anim calcmode="lin" valueType="num">
                                      <p:cBhvr>
                                        <p:cTn id="22" dur="500" fill="hold"/>
                                        <p:tgtEl>
                                          <p:spTgt spid="8192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1922">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1922">
                                            <p:txEl>
                                              <p:pRg st="3" end="3"/>
                                            </p:txEl>
                                          </p:spTgt>
                                        </p:tgtEl>
                                        <p:attrNameLst>
                                          <p:attrName>style.visibility</p:attrName>
                                        </p:attrNameLst>
                                      </p:cBhvr>
                                      <p:to>
                                        <p:strVal val="visible"/>
                                      </p:to>
                                    </p:set>
                                    <p:animEffect transition="in" filter="fade">
                                      <p:cBhvr>
                                        <p:cTn id="28" dur="500"/>
                                        <p:tgtEl>
                                          <p:spTgt spid="81922">
                                            <p:txEl>
                                              <p:pRg st="3" end="3"/>
                                            </p:txEl>
                                          </p:spTgt>
                                        </p:tgtEl>
                                      </p:cBhvr>
                                    </p:animEffect>
                                    <p:anim calcmode="lin" valueType="num">
                                      <p:cBhvr>
                                        <p:cTn id="29" dur="500" fill="hold"/>
                                        <p:tgtEl>
                                          <p:spTgt spid="81922">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1922">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81922">
                                            <p:txEl>
                                              <p:pRg st="4" end="4"/>
                                            </p:txEl>
                                          </p:spTgt>
                                        </p:tgtEl>
                                        <p:attrNameLst>
                                          <p:attrName>style.visibility</p:attrName>
                                        </p:attrNameLst>
                                      </p:cBhvr>
                                      <p:to>
                                        <p:strVal val="visible"/>
                                      </p:to>
                                    </p:set>
                                    <p:animEffect transition="in" filter="fade">
                                      <p:cBhvr>
                                        <p:cTn id="35" dur="500"/>
                                        <p:tgtEl>
                                          <p:spTgt spid="81922">
                                            <p:txEl>
                                              <p:pRg st="4" end="4"/>
                                            </p:txEl>
                                          </p:spTgt>
                                        </p:tgtEl>
                                      </p:cBhvr>
                                    </p:animEffect>
                                    <p:anim calcmode="lin" valueType="num">
                                      <p:cBhvr>
                                        <p:cTn id="36" dur="500" fill="hold"/>
                                        <p:tgtEl>
                                          <p:spTgt spid="81922">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81922">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81922">
                                            <p:txEl>
                                              <p:pRg st="5" end="5"/>
                                            </p:txEl>
                                          </p:spTgt>
                                        </p:tgtEl>
                                        <p:attrNameLst>
                                          <p:attrName>style.visibility</p:attrName>
                                        </p:attrNameLst>
                                      </p:cBhvr>
                                      <p:to>
                                        <p:strVal val="visible"/>
                                      </p:to>
                                    </p:set>
                                    <p:animEffect transition="in" filter="fade">
                                      <p:cBhvr>
                                        <p:cTn id="42" dur="500"/>
                                        <p:tgtEl>
                                          <p:spTgt spid="81922">
                                            <p:txEl>
                                              <p:pRg st="5" end="5"/>
                                            </p:txEl>
                                          </p:spTgt>
                                        </p:tgtEl>
                                      </p:cBhvr>
                                    </p:animEffect>
                                    <p:anim calcmode="lin" valueType="num">
                                      <p:cBhvr>
                                        <p:cTn id="43" dur="500" fill="hold"/>
                                        <p:tgtEl>
                                          <p:spTgt spid="81922">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81922">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81922">
                                            <p:txEl>
                                              <p:pRg st="6" end="6"/>
                                            </p:txEl>
                                          </p:spTgt>
                                        </p:tgtEl>
                                        <p:attrNameLst>
                                          <p:attrName>style.visibility</p:attrName>
                                        </p:attrNameLst>
                                      </p:cBhvr>
                                      <p:to>
                                        <p:strVal val="visible"/>
                                      </p:to>
                                    </p:set>
                                    <p:animEffect transition="in" filter="fade">
                                      <p:cBhvr>
                                        <p:cTn id="49" dur="500"/>
                                        <p:tgtEl>
                                          <p:spTgt spid="81922">
                                            <p:txEl>
                                              <p:pRg st="6" end="6"/>
                                            </p:txEl>
                                          </p:spTgt>
                                        </p:tgtEl>
                                      </p:cBhvr>
                                    </p:animEffect>
                                    <p:anim calcmode="lin" valueType="num">
                                      <p:cBhvr>
                                        <p:cTn id="50" dur="500" fill="hold"/>
                                        <p:tgtEl>
                                          <p:spTgt spid="81922">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81922">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81922">
                                            <p:txEl>
                                              <p:pRg st="7" end="7"/>
                                            </p:txEl>
                                          </p:spTgt>
                                        </p:tgtEl>
                                        <p:attrNameLst>
                                          <p:attrName>style.visibility</p:attrName>
                                        </p:attrNameLst>
                                      </p:cBhvr>
                                      <p:to>
                                        <p:strVal val="visible"/>
                                      </p:to>
                                    </p:set>
                                    <p:animEffect transition="in" filter="fade">
                                      <p:cBhvr>
                                        <p:cTn id="56" dur="500"/>
                                        <p:tgtEl>
                                          <p:spTgt spid="81922">
                                            <p:txEl>
                                              <p:pRg st="7" end="7"/>
                                            </p:txEl>
                                          </p:spTgt>
                                        </p:tgtEl>
                                      </p:cBhvr>
                                    </p:animEffect>
                                    <p:anim calcmode="lin" valueType="num">
                                      <p:cBhvr>
                                        <p:cTn id="57" dur="500" fill="hold"/>
                                        <p:tgtEl>
                                          <p:spTgt spid="81922">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81922">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81923"/>
                                        </p:tgtEl>
                                        <p:attrNameLst>
                                          <p:attrName>style.visibility</p:attrName>
                                        </p:attrNameLst>
                                      </p:cBhvr>
                                      <p:to>
                                        <p:strVal val="visible"/>
                                      </p:to>
                                    </p:set>
                                    <p:animEffect transition="in" filter="fade">
                                      <p:cBhvr>
                                        <p:cTn id="63" dur="2000"/>
                                        <p:tgtEl>
                                          <p:spTgt spid="8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uild="p"/>
      <p:bldP spid="81923"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457200" y="1143000"/>
            <a:ext cx="8229600" cy="4518025"/>
          </a:xfrm>
        </p:spPr>
        <p:txBody>
          <a:bodyPr/>
          <a:lstStyle/>
          <a:p>
            <a:pPr eaLnBrk="1" hangingPunct="1">
              <a:lnSpc>
                <a:spcPct val="80000"/>
              </a:lnSpc>
              <a:buSzPct val="150000"/>
              <a:buFontTx/>
              <a:buBlip>
                <a:blip r:embed="rId2"/>
              </a:buBlip>
            </a:pPr>
            <a:r>
              <a:rPr lang="en-IN" altLang="en-US" b="1" smtClean="0">
                <a:latin typeface="Freestyle Script" pitchFamily="66" charset="0"/>
              </a:rPr>
              <a:t>Debility from exhausting discharges, from loss of vital fluids, calls for this remedy.</a:t>
            </a:r>
          </a:p>
          <a:p>
            <a:pPr eaLnBrk="1" hangingPunct="1">
              <a:lnSpc>
                <a:spcPct val="80000"/>
              </a:lnSpc>
              <a:buSzPct val="150000"/>
              <a:buFontTx/>
              <a:buBlip>
                <a:blip r:embed="rId2"/>
              </a:buBlip>
            </a:pPr>
            <a:r>
              <a:rPr lang="en-IN" altLang="en-US" b="1" smtClean="0">
                <a:latin typeface="Freestyle Script" pitchFamily="66" charset="0"/>
              </a:rPr>
              <a:t>Pains in limbs and joints, as if sprained; worse, slight touch; hard pressure relieves.</a:t>
            </a:r>
          </a:p>
          <a:p>
            <a:pPr eaLnBrk="1" hangingPunct="1">
              <a:lnSpc>
                <a:spcPct val="80000"/>
              </a:lnSpc>
              <a:buSzPct val="150000"/>
              <a:buFontTx/>
              <a:buBlip>
                <a:blip r:embed="rId2"/>
              </a:buBlip>
            </a:pPr>
            <a:r>
              <a:rPr lang="en-IN" altLang="en-US" b="1" smtClean="0">
                <a:latin typeface="Freestyle Script" pitchFamily="66" charset="0"/>
              </a:rPr>
              <a:t>Joints swollen; very sensitive, with dread or open air.</a:t>
            </a:r>
          </a:p>
          <a:p>
            <a:pPr eaLnBrk="1" hangingPunct="1">
              <a:lnSpc>
                <a:spcPct val="80000"/>
              </a:lnSpc>
              <a:buSzPct val="150000"/>
              <a:buFontTx/>
              <a:buBlip>
                <a:blip r:embed="rId2"/>
              </a:buBlip>
            </a:pPr>
            <a:r>
              <a:rPr lang="en-IN" altLang="en-US" b="1" smtClean="0">
                <a:latin typeface="Freestyle Script" pitchFamily="66" charset="0"/>
              </a:rPr>
              <a:t>Great debility, trembling, with numb sensation.</a:t>
            </a:r>
          </a:p>
          <a:p>
            <a:pPr eaLnBrk="1" hangingPunct="1">
              <a:lnSpc>
                <a:spcPct val="80000"/>
              </a:lnSpc>
              <a:buSzPct val="150000"/>
              <a:buFontTx/>
              <a:buBlip>
                <a:blip r:embed="rId2"/>
              </a:buBlip>
            </a:pPr>
            <a:r>
              <a:rPr lang="en-IN" altLang="en-US" b="1" smtClean="0">
                <a:latin typeface="Freestyle Script" pitchFamily="66" charset="0"/>
              </a:rPr>
              <a:t>Weariness of joints; worse, mornings and when sitting.</a:t>
            </a:r>
          </a:p>
          <a:p>
            <a:pPr eaLnBrk="1" hangingPunct="1">
              <a:lnSpc>
                <a:spcPct val="80000"/>
              </a:lnSpc>
              <a:buSzPct val="150000"/>
              <a:buFontTx/>
              <a:buBlip>
                <a:blip r:embed="rId2"/>
              </a:buBlip>
            </a:pPr>
            <a:r>
              <a:rPr lang="en-IN" altLang="en-US" b="1" smtClean="0">
                <a:latin typeface="Freestyle Script" pitchFamily="66" charset="0"/>
              </a:rPr>
              <a:t>Fever  - all stages well marked. Debilitating night-sweats.</a:t>
            </a:r>
            <a:endParaRPr lang="en-US" altLang="en-US" b="1" smtClean="0">
              <a:latin typeface="Freestyle Script" pitchFamily="66" charset="0"/>
            </a:endParaRPr>
          </a:p>
        </p:txBody>
      </p:sp>
      <p:sp>
        <p:nvSpPr>
          <p:cNvPr id="82947" name="Rectangle 3"/>
          <p:cNvSpPr>
            <a:spLocks noChangeArrowheads="1"/>
          </p:cNvSpPr>
          <p:nvPr/>
        </p:nvSpPr>
        <p:spPr bwMode="auto">
          <a:xfrm>
            <a:off x="1676400" y="228600"/>
            <a:ext cx="2514600" cy="609600"/>
          </a:xfrm>
          <a:prstGeom prst="rect">
            <a:avLst/>
          </a:prstGeom>
          <a:solidFill>
            <a:srgbClr val="FF0000">
              <a:alpha val="60001"/>
            </a:srgbClr>
          </a:solidFill>
          <a:ln w="9525" algn="ctr">
            <a:solidFill>
              <a:schemeClr val="tx1"/>
            </a:solidFill>
            <a:miter lim="800000"/>
            <a:headEnd/>
            <a:tailEnd/>
          </a:ln>
          <a:effectLst/>
        </p:spPr>
        <p:txBody>
          <a:bodyPr wrap="none" anchor="ctr"/>
          <a:lstStyle/>
          <a:p>
            <a:pPr algn="ctr" eaLnBrk="1" hangingPunct="1">
              <a:lnSpc>
                <a:spcPct val="80000"/>
              </a:lnSpc>
              <a:spcBef>
                <a:spcPct val="20000"/>
              </a:spcBef>
              <a:defRPr/>
            </a:pPr>
            <a:r>
              <a:rPr lang="en-US" sz="3600" dirty="0">
                <a:solidFill>
                  <a:schemeClr val="tx2"/>
                </a:solidFill>
                <a:effectLst>
                  <a:outerShdw blurRad="38100" dist="38100" dir="2700000" algn="tl">
                    <a:srgbClr val="FFFFFF"/>
                  </a:outerShdw>
                </a:effectLst>
                <a:latin typeface="Arnprior" pitchFamily="2" charset="0"/>
              </a:rPr>
              <a:t>China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animEffect transition="in" filter="fade">
                                      <p:cBhvr>
                                        <p:cTn id="7" dur="500"/>
                                        <p:tgtEl>
                                          <p:spTgt spid="82946">
                                            <p:txEl>
                                              <p:pRg st="0" end="0"/>
                                            </p:txEl>
                                          </p:spTgt>
                                        </p:tgtEl>
                                      </p:cBhvr>
                                    </p:animEffect>
                                    <p:anim calcmode="lin" valueType="num">
                                      <p:cBhvr>
                                        <p:cTn id="8" dur="500" fill="hold"/>
                                        <p:tgtEl>
                                          <p:spTgt spid="8294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2946">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2946">
                                            <p:txEl>
                                              <p:pRg st="1" end="1"/>
                                            </p:txEl>
                                          </p:spTgt>
                                        </p:tgtEl>
                                        <p:attrNameLst>
                                          <p:attrName>style.visibility</p:attrName>
                                        </p:attrNameLst>
                                      </p:cBhvr>
                                      <p:to>
                                        <p:strVal val="visible"/>
                                      </p:to>
                                    </p:set>
                                    <p:animEffect transition="in" filter="fade">
                                      <p:cBhvr>
                                        <p:cTn id="14" dur="500"/>
                                        <p:tgtEl>
                                          <p:spTgt spid="82946">
                                            <p:txEl>
                                              <p:pRg st="1" end="1"/>
                                            </p:txEl>
                                          </p:spTgt>
                                        </p:tgtEl>
                                      </p:cBhvr>
                                    </p:animEffect>
                                    <p:anim calcmode="lin" valueType="num">
                                      <p:cBhvr>
                                        <p:cTn id="15" dur="500" fill="hold"/>
                                        <p:tgtEl>
                                          <p:spTgt spid="82946">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2946">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2946">
                                            <p:txEl>
                                              <p:pRg st="2" end="2"/>
                                            </p:txEl>
                                          </p:spTgt>
                                        </p:tgtEl>
                                        <p:attrNameLst>
                                          <p:attrName>style.visibility</p:attrName>
                                        </p:attrNameLst>
                                      </p:cBhvr>
                                      <p:to>
                                        <p:strVal val="visible"/>
                                      </p:to>
                                    </p:set>
                                    <p:animEffect transition="in" filter="fade">
                                      <p:cBhvr>
                                        <p:cTn id="21" dur="500"/>
                                        <p:tgtEl>
                                          <p:spTgt spid="82946">
                                            <p:txEl>
                                              <p:pRg st="2" end="2"/>
                                            </p:txEl>
                                          </p:spTgt>
                                        </p:tgtEl>
                                      </p:cBhvr>
                                    </p:animEffect>
                                    <p:anim calcmode="lin" valueType="num">
                                      <p:cBhvr>
                                        <p:cTn id="22" dur="500" fill="hold"/>
                                        <p:tgtEl>
                                          <p:spTgt spid="82946">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2946">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2946">
                                            <p:txEl>
                                              <p:pRg st="3" end="3"/>
                                            </p:txEl>
                                          </p:spTgt>
                                        </p:tgtEl>
                                        <p:attrNameLst>
                                          <p:attrName>style.visibility</p:attrName>
                                        </p:attrNameLst>
                                      </p:cBhvr>
                                      <p:to>
                                        <p:strVal val="visible"/>
                                      </p:to>
                                    </p:set>
                                    <p:animEffect transition="in" filter="fade">
                                      <p:cBhvr>
                                        <p:cTn id="28" dur="500"/>
                                        <p:tgtEl>
                                          <p:spTgt spid="82946">
                                            <p:txEl>
                                              <p:pRg st="3" end="3"/>
                                            </p:txEl>
                                          </p:spTgt>
                                        </p:tgtEl>
                                      </p:cBhvr>
                                    </p:animEffect>
                                    <p:anim calcmode="lin" valueType="num">
                                      <p:cBhvr>
                                        <p:cTn id="29" dur="500" fill="hold"/>
                                        <p:tgtEl>
                                          <p:spTgt spid="82946">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2946">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82946">
                                            <p:txEl>
                                              <p:pRg st="4" end="4"/>
                                            </p:txEl>
                                          </p:spTgt>
                                        </p:tgtEl>
                                        <p:attrNameLst>
                                          <p:attrName>style.visibility</p:attrName>
                                        </p:attrNameLst>
                                      </p:cBhvr>
                                      <p:to>
                                        <p:strVal val="visible"/>
                                      </p:to>
                                    </p:set>
                                    <p:animEffect transition="in" filter="fade">
                                      <p:cBhvr>
                                        <p:cTn id="35" dur="500"/>
                                        <p:tgtEl>
                                          <p:spTgt spid="82946">
                                            <p:txEl>
                                              <p:pRg st="4" end="4"/>
                                            </p:txEl>
                                          </p:spTgt>
                                        </p:tgtEl>
                                      </p:cBhvr>
                                    </p:animEffect>
                                    <p:anim calcmode="lin" valueType="num">
                                      <p:cBhvr>
                                        <p:cTn id="36" dur="500" fill="hold"/>
                                        <p:tgtEl>
                                          <p:spTgt spid="82946">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82946">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82946">
                                            <p:txEl>
                                              <p:pRg st="5" end="5"/>
                                            </p:txEl>
                                          </p:spTgt>
                                        </p:tgtEl>
                                        <p:attrNameLst>
                                          <p:attrName>style.visibility</p:attrName>
                                        </p:attrNameLst>
                                      </p:cBhvr>
                                      <p:to>
                                        <p:strVal val="visible"/>
                                      </p:to>
                                    </p:set>
                                    <p:animEffect transition="in" filter="fade">
                                      <p:cBhvr>
                                        <p:cTn id="42" dur="500"/>
                                        <p:tgtEl>
                                          <p:spTgt spid="82946">
                                            <p:txEl>
                                              <p:pRg st="5" end="5"/>
                                            </p:txEl>
                                          </p:spTgt>
                                        </p:tgtEl>
                                      </p:cBhvr>
                                    </p:animEffect>
                                    <p:anim calcmode="lin" valueType="num">
                                      <p:cBhvr>
                                        <p:cTn id="43" dur="500" fill="hold"/>
                                        <p:tgtEl>
                                          <p:spTgt spid="82946">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82946">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82947"/>
                                        </p:tgtEl>
                                        <p:attrNameLst>
                                          <p:attrName>style.visibility</p:attrName>
                                        </p:attrNameLst>
                                      </p:cBhvr>
                                      <p:to>
                                        <p:strVal val="visible"/>
                                      </p:to>
                                    </p:set>
                                    <p:animEffect transition="in" filter="fade">
                                      <p:cBhvr>
                                        <p:cTn id="49" dur="2000"/>
                                        <p:tgtEl>
                                          <p:spTgt spid="82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build="p"/>
      <p:bldP spid="829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152400" y="0"/>
            <a:ext cx="7239000" cy="6400800"/>
          </a:xfrm>
        </p:spPr>
        <p:txBody>
          <a:bodyPr/>
          <a:lstStyle/>
          <a:p>
            <a:pPr eaLnBrk="1" hangingPunct="1">
              <a:lnSpc>
                <a:spcPct val="80000"/>
              </a:lnSpc>
              <a:buFontTx/>
              <a:buNone/>
              <a:tabLst>
                <a:tab pos="5654675" algn="ctr"/>
              </a:tabLst>
            </a:pPr>
            <a:r>
              <a:rPr lang="en-US" altLang="en-US" sz="3600" b="1" u="sng" smtClean="0">
                <a:solidFill>
                  <a:srgbClr val="0000FF"/>
                </a:solidFill>
                <a:latin typeface="Bad" pitchFamily="2" charset="0"/>
              </a:rPr>
              <a:t>List of Outbreaks by State </a:t>
            </a:r>
          </a:p>
          <a:p>
            <a:pPr eaLnBrk="1" hangingPunct="1">
              <a:lnSpc>
                <a:spcPct val="80000"/>
              </a:lnSpc>
              <a:buFontTx/>
              <a:buNone/>
              <a:tabLst>
                <a:tab pos="5654675" algn="ctr"/>
              </a:tabLst>
            </a:pPr>
            <a:endParaRPr lang="en-US" altLang="en-US" sz="3600" b="1" u="sng" smtClean="0">
              <a:solidFill>
                <a:srgbClr val="0000FF"/>
              </a:solidFill>
              <a:latin typeface="Bad" pitchFamily="2" charset="0"/>
            </a:endParaRPr>
          </a:p>
          <a:p>
            <a:pPr eaLnBrk="1" hangingPunct="1">
              <a:lnSpc>
                <a:spcPct val="80000"/>
              </a:lnSpc>
              <a:buFontTx/>
              <a:buNone/>
              <a:tabLst>
                <a:tab pos="5654675" algn="ctr"/>
              </a:tabLst>
            </a:pPr>
            <a:r>
              <a:rPr lang="en-US" altLang="en-US" sz="2800" b="1" u="sng" smtClean="0">
                <a:solidFill>
                  <a:srgbClr val="FF0000"/>
                </a:solidFill>
                <a:latin typeface="Freestyle Script" pitchFamily="66" charset="0"/>
              </a:rPr>
              <a:t>Chandigarh:</a:t>
            </a:r>
            <a:r>
              <a:rPr lang="en-US" altLang="en-US" sz="2400" b="1" smtClean="0">
                <a:latin typeface="Freestyle Script" pitchFamily="66" charset="0"/>
              </a:rPr>
              <a:t> 159 cases of dengue fever were reported from the union territory of Chandigarh. Most of these victims arrived from other states seeking treatment. </a:t>
            </a:r>
          </a:p>
          <a:p>
            <a:pPr eaLnBrk="1" hangingPunct="1">
              <a:lnSpc>
                <a:spcPct val="80000"/>
              </a:lnSpc>
              <a:buFontTx/>
              <a:buNone/>
              <a:tabLst>
                <a:tab pos="5654675" algn="ctr"/>
              </a:tabLst>
            </a:pPr>
            <a:r>
              <a:rPr lang="en-US" altLang="en-US" sz="2800" b="1" u="sng" smtClean="0">
                <a:solidFill>
                  <a:srgbClr val="FF0000"/>
                </a:solidFill>
                <a:latin typeface="Freestyle Script" pitchFamily="66" charset="0"/>
              </a:rPr>
              <a:t>New Delhi:</a:t>
            </a:r>
            <a:r>
              <a:rPr lang="en-US" altLang="en-US" sz="2400" b="1" smtClean="0">
                <a:latin typeface="Freestyle Script" pitchFamily="66" charset="0"/>
              </a:rPr>
              <a:t> More than 590 cases of dengue fever were reported from Delhi and over 367 arrived from neighbouring states looking for treatment.</a:t>
            </a:r>
          </a:p>
          <a:p>
            <a:pPr eaLnBrk="1" hangingPunct="1">
              <a:lnSpc>
                <a:spcPct val="80000"/>
              </a:lnSpc>
              <a:buFontTx/>
              <a:buNone/>
              <a:tabLst>
                <a:tab pos="5654675" algn="ctr"/>
              </a:tabLst>
            </a:pPr>
            <a:r>
              <a:rPr lang="en-US" altLang="en-US" sz="2800" b="1" u="sng" smtClean="0">
                <a:solidFill>
                  <a:srgbClr val="FF0000"/>
                </a:solidFill>
                <a:latin typeface="Freestyle Script" pitchFamily="66" charset="0"/>
              </a:rPr>
              <a:t>Rajasthan:</a:t>
            </a:r>
            <a:r>
              <a:rPr lang="en-US" altLang="en-US" sz="2400" b="1" smtClean="0">
                <a:latin typeface="Freestyle Script" pitchFamily="66" charset="0"/>
              </a:rPr>
              <a:t> By September 12, more than 35 patients were treated for dengue in Rajasthan</a:t>
            </a:r>
          </a:p>
          <a:p>
            <a:pPr eaLnBrk="1" hangingPunct="1">
              <a:lnSpc>
                <a:spcPct val="80000"/>
              </a:lnSpc>
              <a:buFontTx/>
              <a:buNone/>
              <a:tabLst>
                <a:tab pos="5654675" algn="ctr"/>
              </a:tabLst>
            </a:pPr>
            <a:r>
              <a:rPr lang="en-US" altLang="en-US" sz="2800" b="1" u="sng" smtClean="0">
                <a:solidFill>
                  <a:srgbClr val="FF0000"/>
                </a:solidFill>
                <a:latin typeface="Freestyle Script" pitchFamily="66" charset="0"/>
              </a:rPr>
              <a:t>Uttar Pradesh:</a:t>
            </a:r>
            <a:r>
              <a:rPr lang="en-US" altLang="en-US" sz="2400" b="1" smtClean="0">
                <a:latin typeface="Freestyle Script" pitchFamily="66" charset="0"/>
              </a:rPr>
              <a:t> Over 214 suspected cases. </a:t>
            </a:r>
          </a:p>
          <a:p>
            <a:pPr eaLnBrk="1" hangingPunct="1">
              <a:lnSpc>
                <a:spcPct val="80000"/>
              </a:lnSpc>
              <a:buFontTx/>
              <a:buNone/>
              <a:tabLst>
                <a:tab pos="5654675" algn="ctr"/>
              </a:tabLst>
            </a:pPr>
            <a:r>
              <a:rPr lang="en-US" altLang="en-US" sz="2800" b="1" u="sng" smtClean="0">
                <a:solidFill>
                  <a:srgbClr val="FF0000"/>
                </a:solidFill>
                <a:latin typeface="Freestyle Script" pitchFamily="66" charset="0"/>
              </a:rPr>
              <a:t>Andhra Pradesh:</a:t>
            </a:r>
            <a:r>
              <a:rPr lang="en-US" altLang="en-US" sz="2400" b="1" smtClean="0">
                <a:latin typeface="Freestyle Script" pitchFamily="66" charset="0"/>
              </a:rPr>
              <a:t> One person succumbed to the disease and at least five were treated for the dengue fever in Andhra Pradesh.</a:t>
            </a:r>
          </a:p>
          <a:p>
            <a:pPr eaLnBrk="1" hangingPunct="1">
              <a:lnSpc>
                <a:spcPct val="80000"/>
              </a:lnSpc>
              <a:buFontTx/>
              <a:buNone/>
              <a:tabLst>
                <a:tab pos="5654675" algn="ctr"/>
              </a:tabLst>
            </a:pPr>
            <a:r>
              <a:rPr lang="en-US" altLang="en-US" sz="2800" b="1" u="sng" smtClean="0">
                <a:solidFill>
                  <a:srgbClr val="FF0000"/>
                </a:solidFill>
                <a:latin typeface="Freestyle Script" pitchFamily="66" charset="0"/>
              </a:rPr>
              <a:t>West Bengal:</a:t>
            </a:r>
            <a:r>
              <a:rPr lang="en-US" altLang="en-US" sz="2400" b="1" smtClean="0">
                <a:latin typeface="Freestyle Script" pitchFamily="66" charset="0"/>
              </a:rPr>
              <a:t> Over 30 people were treated for dengue fever in Kolkata.</a:t>
            </a:r>
          </a:p>
          <a:p>
            <a:pPr eaLnBrk="1" hangingPunct="1">
              <a:lnSpc>
                <a:spcPct val="80000"/>
              </a:lnSpc>
              <a:buFontTx/>
              <a:buNone/>
              <a:tabLst>
                <a:tab pos="5654675" algn="ctr"/>
              </a:tabLst>
            </a:pPr>
            <a:r>
              <a:rPr lang="en-US" altLang="en-US" sz="2400" b="1" smtClean="0">
                <a:latin typeface="Freestyle Script" pitchFamily="66" charset="0"/>
              </a:rPr>
              <a:t> </a:t>
            </a:r>
          </a:p>
          <a:p>
            <a:pPr eaLnBrk="1" hangingPunct="1">
              <a:lnSpc>
                <a:spcPct val="80000"/>
              </a:lnSpc>
              <a:buFontTx/>
              <a:buNone/>
              <a:tabLst>
                <a:tab pos="5654675" algn="ctr"/>
              </a:tabLst>
            </a:pPr>
            <a:r>
              <a:rPr lang="en-US" altLang="en-US" sz="2400" b="1" smtClean="0">
                <a:latin typeface="Freestyle Script" pitchFamily="66" charset="0"/>
              </a:rPr>
              <a:t>By October 9, 2006 more than fifty deaths were reported to dengue fever and more than 3613 patients were treated for this disease.</a:t>
            </a:r>
            <a:endParaRPr lang="en-US" altLang="en-US" sz="2400" smtClean="0">
              <a:latin typeface="Freestyle Script" pitchFamily="66" charset="0"/>
            </a:endParaRPr>
          </a:p>
        </p:txBody>
      </p:sp>
      <p:pic>
        <p:nvPicPr>
          <p:cNvPr id="43012" name="Picture 4" descr="mosquito_graphic2"/>
          <p:cNvPicPr>
            <a:picLocks noChangeAspect="1" noChangeArrowheads="1" noCrop="1"/>
          </p:cNvPicPr>
          <p:nvPr/>
        </p:nvPicPr>
        <p:blipFill>
          <a:blip r:embed="rId2"/>
          <a:srcRect/>
          <a:stretch>
            <a:fillRect/>
          </a:stretch>
        </p:blipFill>
        <p:spPr bwMode="auto">
          <a:xfrm>
            <a:off x="7543800" y="5715000"/>
            <a:ext cx="960438"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repeatCount="indefinite" fill="hold" nodeType="withEffect">
                                  <p:stCondLst>
                                    <p:cond delay="0"/>
                                  </p:stCondLst>
                                  <p:childTnLst>
                                    <p:animMotion origin="layout" path="M -0.05243 -0.85139 C -0.0217 -0.83565 0.04132 -0.74097 0.03976 -0.65995 C 0.0382 -0.57847 -0.06771 -0.4669 -0.0618 -0.36389 C -0.0559 -0.26088 0.07604 -0.11528 0.0757 -0.04097 C 0.07535 0.0331 -0.05694 0.14745 -0.06337 0.08194 C -0.06979 0.0162 0.05017 -0.29514 0.03663 -0.43472 C 0.02309 -0.57431 -0.13108 -0.68588 -0.14462 -0.75556 C -0.15816 -0.82546 -0.08316 -0.86736 -0.05243 -0.85139 Z " pathEditMode="fixed" ptsTypes="aaaaaaaa">
                                      <p:cBhvr>
                                        <p:cTn id="6" dur="15000" fill="hold"/>
                                        <p:tgtEl>
                                          <p:spTgt spid="43012"/>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3011">
                                            <p:txEl>
                                              <p:pRg st="0" end="0"/>
                                            </p:txEl>
                                          </p:spTgt>
                                        </p:tgtEl>
                                        <p:attrNameLst>
                                          <p:attrName>style.visibility</p:attrName>
                                        </p:attrNameLst>
                                      </p:cBhvr>
                                      <p:to>
                                        <p:strVal val="visible"/>
                                      </p:to>
                                    </p:set>
                                    <p:anim calcmode="lin" valueType="num">
                                      <p:cBhvr additive="base">
                                        <p:cTn id="11"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 calcmode="lin" valueType="num">
                                      <p:cBhvr additive="base">
                                        <p:cTn id="17"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3011">
                                            <p:txEl>
                                              <p:pRg st="3" end="3"/>
                                            </p:txEl>
                                          </p:spTgt>
                                        </p:tgtEl>
                                        <p:attrNameLst>
                                          <p:attrName>style.visibility</p:attrName>
                                        </p:attrNameLst>
                                      </p:cBhvr>
                                      <p:to>
                                        <p:strVal val="visible"/>
                                      </p:to>
                                    </p:set>
                                    <p:anim calcmode="lin" valueType="num">
                                      <p:cBhvr additive="base">
                                        <p:cTn id="23" dur="5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30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3011">
                                            <p:txEl>
                                              <p:pRg st="4" end="4"/>
                                            </p:txEl>
                                          </p:spTgt>
                                        </p:tgtEl>
                                        <p:attrNameLst>
                                          <p:attrName>style.visibility</p:attrName>
                                        </p:attrNameLst>
                                      </p:cBhvr>
                                      <p:to>
                                        <p:strVal val="visible"/>
                                      </p:to>
                                    </p:set>
                                    <p:anim calcmode="lin" valueType="num">
                                      <p:cBhvr additive="base">
                                        <p:cTn id="29"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30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3011">
                                            <p:txEl>
                                              <p:pRg st="5" end="5"/>
                                            </p:txEl>
                                          </p:spTgt>
                                        </p:tgtEl>
                                        <p:attrNameLst>
                                          <p:attrName>style.visibility</p:attrName>
                                        </p:attrNameLst>
                                      </p:cBhvr>
                                      <p:to>
                                        <p:strVal val="visible"/>
                                      </p:to>
                                    </p:set>
                                    <p:anim calcmode="lin" valueType="num">
                                      <p:cBhvr additive="base">
                                        <p:cTn id="35" dur="5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30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3011">
                                            <p:txEl>
                                              <p:pRg st="6" end="6"/>
                                            </p:txEl>
                                          </p:spTgt>
                                        </p:tgtEl>
                                        <p:attrNameLst>
                                          <p:attrName>style.visibility</p:attrName>
                                        </p:attrNameLst>
                                      </p:cBhvr>
                                      <p:to>
                                        <p:strVal val="visible"/>
                                      </p:to>
                                    </p:set>
                                    <p:anim calcmode="lin" valueType="num">
                                      <p:cBhvr additive="base">
                                        <p:cTn id="41" dur="5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30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3011">
                                            <p:txEl>
                                              <p:pRg st="7" end="7"/>
                                            </p:txEl>
                                          </p:spTgt>
                                        </p:tgtEl>
                                        <p:attrNameLst>
                                          <p:attrName>style.visibility</p:attrName>
                                        </p:attrNameLst>
                                      </p:cBhvr>
                                      <p:to>
                                        <p:strVal val="visible"/>
                                      </p:to>
                                    </p:set>
                                    <p:anim calcmode="lin" valueType="num">
                                      <p:cBhvr additive="base">
                                        <p:cTn id="47" dur="500" fill="hold"/>
                                        <p:tgtEl>
                                          <p:spTgt spid="43011">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30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3011">
                                            <p:txEl>
                                              <p:pRg st="8" end="8"/>
                                            </p:txEl>
                                          </p:spTgt>
                                        </p:tgtEl>
                                        <p:attrNameLst>
                                          <p:attrName>style.visibility</p:attrName>
                                        </p:attrNameLst>
                                      </p:cBhvr>
                                      <p:to>
                                        <p:strVal val="visible"/>
                                      </p:to>
                                    </p:set>
                                    <p:anim calcmode="lin" valueType="num">
                                      <p:cBhvr additive="base">
                                        <p:cTn id="53" dur="500" fill="hold"/>
                                        <p:tgtEl>
                                          <p:spTgt spid="43011">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301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3011">
                                            <p:txEl>
                                              <p:pRg st="9" end="9"/>
                                            </p:txEl>
                                          </p:spTgt>
                                        </p:tgtEl>
                                        <p:attrNameLst>
                                          <p:attrName>style.visibility</p:attrName>
                                        </p:attrNameLst>
                                      </p:cBhvr>
                                      <p:to>
                                        <p:strVal val="visible"/>
                                      </p:to>
                                    </p:set>
                                    <p:anim calcmode="lin" valueType="num">
                                      <p:cBhvr additive="base">
                                        <p:cTn id="59" dur="500" fill="hold"/>
                                        <p:tgtEl>
                                          <p:spTgt spid="43011">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30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457200" y="1066800"/>
            <a:ext cx="8229600" cy="5059363"/>
          </a:xfrm>
        </p:spPr>
        <p:txBody>
          <a:bodyPr/>
          <a:lstStyle/>
          <a:p>
            <a:pPr eaLnBrk="1" hangingPunct="1">
              <a:buSzPct val="150000"/>
              <a:buFontTx/>
              <a:buBlip>
                <a:blip r:embed="rId2"/>
              </a:buBlip>
            </a:pPr>
            <a:r>
              <a:rPr lang="en-IN" altLang="en-US" b="1" smtClean="0">
                <a:latin typeface="Freestyle Script" pitchFamily="66" charset="0"/>
              </a:rPr>
              <a:t>Legs numb; feel paralyzed; cramps in calves and soles.</a:t>
            </a:r>
          </a:p>
          <a:p>
            <a:pPr eaLnBrk="1" hangingPunct="1">
              <a:buSzPct val="150000"/>
              <a:buFontTx/>
              <a:buBlip>
                <a:blip r:embed="rId2"/>
              </a:buBlip>
            </a:pPr>
            <a:r>
              <a:rPr lang="en-IN" altLang="en-US" b="1" smtClean="0">
                <a:latin typeface="Freestyle Script" pitchFamily="66" charset="0"/>
              </a:rPr>
              <a:t>Cracking in knee-joints during motion.</a:t>
            </a:r>
          </a:p>
          <a:p>
            <a:pPr eaLnBrk="1" hangingPunct="1">
              <a:buSzPct val="150000"/>
              <a:buFontTx/>
              <a:buBlip>
                <a:blip r:embed="rId2"/>
              </a:buBlip>
            </a:pPr>
            <a:r>
              <a:rPr lang="en-IN" altLang="en-US" b="1" smtClean="0">
                <a:latin typeface="Freestyle Script" pitchFamily="66" charset="0"/>
              </a:rPr>
              <a:t>Sensation of sudden loss of power of arms and legs in the morning.</a:t>
            </a:r>
          </a:p>
          <a:p>
            <a:pPr eaLnBrk="1" hangingPunct="1">
              <a:buSzPct val="150000"/>
              <a:buFontTx/>
              <a:buBlip>
                <a:blip r:embed="rId2"/>
              </a:buBlip>
            </a:pPr>
            <a:r>
              <a:rPr lang="en-IN" altLang="en-US" b="1" smtClean="0">
                <a:latin typeface="Freestyle Script" pitchFamily="66" charset="0"/>
              </a:rPr>
              <a:t>Urticaria, with gastric derangement.</a:t>
            </a:r>
          </a:p>
          <a:p>
            <a:pPr eaLnBrk="1" hangingPunct="1">
              <a:buSzPct val="150000"/>
              <a:buFontTx/>
              <a:buBlip>
                <a:blip r:embed="rId2"/>
              </a:buBlip>
            </a:pPr>
            <a:r>
              <a:rPr lang="en-IN" altLang="en-US" b="1" smtClean="0">
                <a:latin typeface="Freestyle Script" pitchFamily="66" charset="0"/>
              </a:rPr>
              <a:t>Excessive rigor, with blueness of finger-nails.</a:t>
            </a:r>
          </a:p>
          <a:p>
            <a:pPr eaLnBrk="1" hangingPunct="1">
              <a:buSzPct val="150000"/>
              <a:buFontTx/>
              <a:buBlip>
                <a:blip r:embed="rId2"/>
              </a:buBlip>
            </a:pPr>
            <a:r>
              <a:rPr lang="en-IN" altLang="en-US" b="1" smtClean="0">
                <a:latin typeface="Freestyle Script" pitchFamily="66" charset="0"/>
              </a:rPr>
              <a:t>Aching in limbs and back, and gastric symptoms.</a:t>
            </a:r>
          </a:p>
          <a:p>
            <a:pPr eaLnBrk="1" hangingPunct="1">
              <a:buSzPct val="150000"/>
              <a:buFontTx/>
              <a:buBlip>
                <a:blip r:embed="rId2"/>
              </a:buBlip>
            </a:pPr>
            <a:r>
              <a:rPr lang="en-IN" altLang="en-US" b="1" smtClean="0">
                <a:latin typeface="Freestyle Script" pitchFamily="66" charset="0"/>
              </a:rPr>
              <a:t>Chilly; must be covered in every stage of fever.</a:t>
            </a:r>
          </a:p>
          <a:p>
            <a:pPr eaLnBrk="1" hangingPunct="1">
              <a:buSzPct val="150000"/>
              <a:buFontTx/>
              <a:buBlip>
                <a:blip r:embed="rId2"/>
              </a:buBlip>
            </a:pPr>
            <a:endParaRPr lang="en-IN" altLang="en-US" b="1" smtClean="0">
              <a:latin typeface="Freestyle Script" pitchFamily="66" charset="0"/>
            </a:endParaRPr>
          </a:p>
        </p:txBody>
      </p:sp>
      <p:sp>
        <p:nvSpPr>
          <p:cNvPr id="83971" name="Rectangle 3"/>
          <p:cNvSpPr>
            <a:spLocks noChangeArrowheads="1"/>
          </p:cNvSpPr>
          <p:nvPr/>
        </p:nvSpPr>
        <p:spPr bwMode="auto">
          <a:xfrm>
            <a:off x="1676400" y="228600"/>
            <a:ext cx="3124200" cy="609600"/>
          </a:xfrm>
          <a:prstGeom prst="rect">
            <a:avLst/>
          </a:prstGeom>
          <a:solidFill>
            <a:srgbClr val="FF0000">
              <a:alpha val="60001"/>
            </a:srgbClr>
          </a:solidFill>
          <a:ln w="9525" algn="ctr">
            <a:solidFill>
              <a:schemeClr val="tx1"/>
            </a:solidFill>
            <a:miter lim="800000"/>
            <a:headEnd/>
            <a:tailEnd/>
          </a:ln>
          <a:effectLst/>
        </p:spPr>
        <p:txBody>
          <a:bodyPr wrap="none" anchor="ctr"/>
          <a:lstStyle/>
          <a:p>
            <a:pPr algn="ctr" eaLnBrk="1" hangingPunct="1">
              <a:spcBef>
                <a:spcPct val="20000"/>
              </a:spcBef>
              <a:defRPr/>
            </a:pPr>
            <a:r>
              <a:rPr lang="en-US" sz="3600" dirty="0">
                <a:solidFill>
                  <a:schemeClr val="tx2"/>
                </a:solidFill>
                <a:effectLst>
                  <a:outerShdw blurRad="38100" dist="38100" dir="2700000" algn="tl">
                    <a:srgbClr val="FFFFFF"/>
                  </a:outerShdw>
                </a:effectLst>
                <a:latin typeface="Arnprior" pitchFamily="2" charset="0"/>
              </a:rPr>
              <a:t>Nux </a:t>
            </a:r>
            <a:r>
              <a:rPr lang="en-US" sz="3600" dirty="0" err="1">
                <a:solidFill>
                  <a:schemeClr val="tx2"/>
                </a:solidFill>
                <a:effectLst>
                  <a:outerShdw blurRad="38100" dist="38100" dir="2700000" algn="tl">
                    <a:srgbClr val="FFFFFF"/>
                  </a:outerShdw>
                </a:effectLst>
                <a:latin typeface="Arnprior" pitchFamily="2" charset="0"/>
              </a:rPr>
              <a:t>vom</a:t>
            </a:r>
            <a:endParaRPr lang="en-US" sz="3600" dirty="0">
              <a:solidFill>
                <a:schemeClr val="tx2"/>
              </a:solidFill>
              <a:effectLst>
                <a:outerShdw blurRad="38100" dist="38100" dir="2700000" algn="tl">
                  <a:srgbClr val="FFFFFF"/>
                </a:outerShdw>
              </a:effectLst>
              <a:latin typeface="Arnprior"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animEffect transition="in" filter="fade">
                                      <p:cBhvr>
                                        <p:cTn id="7" dur="500"/>
                                        <p:tgtEl>
                                          <p:spTgt spid="83970">
                                            <p:txEl>
                                              <p:pRg st="0" end="0"/>
                                            </p:txEl>
                                          </p:spTgt>
                                        </p:tgtEl>
                                      </p:cBhvr>
                                    </p:animEffect>
                                    <p:anim calcmode="lin" valueType="num">
                                      <p:cBhvr>
                                        <p:cTn id="8" dur="500" fill="hold"/>
                                        <p:tgtEl>
                                          <p:spTgt spid="8397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3970">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3970">
                                            <p:txEl>
                                              <p:pRg st="1" end="1"/>
                                            </p:txEl>
                                          </p:spTgt>
                                        </p:tgtEl>
                                        <p:attrNameLst>
                                          <p:attrName>style.visibility</p:attrName>
                                        </p:attrNameLst>
                                      </p:cBhvr>
                                      <p:to>
                                        <p:strVal val="visible"/>
                                      </p:to>
                                    </p:set>
                                    <p:animEffect transition="in" filter="fade">
                                      <p:cBhvr>
                                        <p:cTn id="14" dur="500"/>
                                        <p:tgtEl>
                                          <p:spTgt spid="83970">
                                            <p:txEl>
                                              <p:pRg st="1" end="1"/>
                                            </p:txEl>
                                          </p:spTgt>
                                        </p:tgtEl>
                                      </p:cBhvr>
                                    </p:animEffect>
                                    <p:anim calcmode="lin" valueType="num">
                                      <p:cBhvr>
                                        <p:cTn id="15" dur="500" fill="hold"/>
                                        <p:tgtEl>
                                          <p:spTgt spid="83970">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3970">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3970">
                                            <p:txEl>
                                              <p:pRg st="2" end="2"/>
                                            </p:txEl>
                                          </p:spTgt>
                                        </p:tgtEl>
                                        <p:attrNameLst>
                                          <p:attrName>style.visibility</p:attrName>
                                        </p:attrNameLst>
                                      </p:cBhvr>
                                      <p:to>
                                        <p:strVal val="visible"/>
                                      </p:to>
                                    </p:set>
                                    <p:animEffect transition="in" filter="fade">
                                      <p:cBhvr>
                                        <p:cTn id="21" dur="500"/>
                                        <p:tgtEl>
                                          <p:spTgt spid="83970">
                                            <p:txEl>
                                              <p:pRg st="2" end="2"/>
                                            </p:txEl>
                                          </p:spTgt>
                                        </p:tgtEl>
                                      </p:cBhvr>
                                    </p:animEffect>
                                    <p:anim calcmode="lin" valueType="num">
                                      <p:cBhvr>
                                        <p:cTn id="22" dur="500" fill="hold"/>
                                        <p:tgtEl>
                                          <p:spTgt spid="8397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3970">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3970">
                                            <p:txEl>
                                              <p:pRg st="3" end="3"/>
                                            </p:txEl>
                                          </p:spTgt>
                                        </p:tgtEl>
                                        <p:attrNameLst>
                                          <p:attrName>style.visibility</p:attrName>
                                        </p:attrNameLst>
                                      </p:cBhvr>
                                      <p:to>
                                        <p:strVal val="visible"/>
                                      </p:to>
                                    </p:set>
                                    <p:animEffect transition="in" filter="fade">
                                      <p:cBhvr>
                                        <p:cTn id="28" dur="500"/>
                                        <p:tgtEl>
                                          <p:spTgt spid="83970">
                                            <p:txEl>
                                              <p:pRg st="3" end="3"/>
                                            </p:txEl>
                                          </p:spTgt>
                                        </p:tgtEl>
                                      </p:cBhvr>
                                    </p:animEffect>
                                    <p:anim calcmode="lin" valueType="num">
                                      <p:cBhvr>
                                        <p:cTn id="29" dur="500" fill="hold"/>
                                        <p:tgtEl>
                                          <p:spTgt spid="83970">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3970">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83970">
                                            <p:txEl>
                                              <p:pRg st="4" end="4"/>
                                            </p:txEl>
                                          </p:spTgt>
                                        </p:tgtEl>
                                        <p:attrNameLst>
                                          <p:attrName>style.visibility</p:attrName>
                                        </p:attrNameLst>
                                      </p:cBhvr>
                                      <p:to>
                                        <p:strVal val="visible"/>
                                      </p:to>
                                    </p:set>
                                    <p:animEffect transition="in" filter="fade">
                                      <p:cBhvr>
                                        <p:cTn id="35" dur="500"/>
                                        <p:tgtEl>
                                          <p:spTgt spid="83970">
                                            <p:txEl>
                                              <p:pRg st="4" end="4"/>
                                            </p:txEl>
                                          </p:spTgt>
                                        </p:tgtEl>
                                      </p:cBhvr>
                                    </p:animEffect>
                                    <p:anim calcmode="lin" valueType="num">
                                      <p:cBhvr>
                                        <p:cTn id="36" dur="500" fill="hold"/>
                                        <p:tgtEl>
                                          <p:spTgt spid="83970">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83970">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83970">
                                            <p:txEl>
                                              <p:pRg st="5" end="5"/>
                                            </p:txEl>
                                          </p:spTgt>
                                        </p:tgtEl>
                                        <p:attrNameLst>
                                          <p:attrName>style.visibility</p:attrName>
                                        </p:attrNameLst>
                                      </p:cBhvr>
                                      <p:to>
                                        <p:strVal val="visible"/>
                                      </p:to>
                                    </p:set>
                                    <p:animEffect transition="in" filter="fade">
                                      <p:cBhvr>
                                        <p:cTn id="42" dur="500"/>
                                        <p:tgtEl>
                                          <p:spTgt spid="83970">
                                            <p:txEl>
                                              <p:pRg st="5" end="5"/>
                                            </p:txEl>
                                          </p:spTgt>
                                        </p:tgtEl>
                                      </p:cBhvr>
                                    </p:animEffect>
                                    <p:anim calcmode="lin" valueType="num">
                                      <p:cBhvr>
                                        <p:cTn id="43" dur="500" fill="hold"/>
                                        <p:tgtEl>
                                          <p:spTgt spid="83970">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83970">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83970">
                                            <p:txEl>
                                              <p:pRg st="6" end="6"/>
                                            </p:txEl>
                                          </p:spTgt>
                                        </p:tgtEl>
                                        <p:attrNameLst>
                                          <p:attrName>style.visibility</p:attrName>
                                        </p:attrNameLst>
                                      </p:cBhvr>
                                      <p:to>
                                        <p:strVal val="visible"/>
                                      </p:to>
                                    </p:set>
                                    <p:animEffect transition="in" filter="fade">
                                      <p:cBhvr>
                                        <p:cTn id="49" dur="500"/>
                                        <p:tgtEl>
                                          <p:spTgt spid="83970">
                                            <p:txEl>
                                              <p:pRg st="6" end="6"/>
                                            </p:txEl>
                                          </p:spTgt>
                                        </p:tgtEl>
                                      </p:cBhvr>
                                    </p:animEffect>
                                    <p:anim calcmode="lin" valueType="num">
                                      <p:cBhvr>
                                        <p:cTn id="50" dur="500" fill="hold"/>
                                        <p:tgtEl>
                                          <p:spTgt spid="83970">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83970">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83971"/>
                                        </p:tgtEl>
                                        <p:attrNameLst>
                                          <p:attrName>style.visibility</p:attrName>
                                        </p:attrNameLst>
                                      </p:cBhvr>
                                      <p:to>
                                        <p:strVal val="visible"/>
                                      </p:to>
                                    </p:set>
                                    <p:animEffect transition="in" filter="fade">
                                      <p:cBhvr>
                                        <p:cTn id="56" dur="2000"/>
                                        <p:tgtEl>
                                          <p:spTgt spid="83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p"/>
      <p:bldP spid="83971"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457200" y="990600"/>
            <a:ext cx="8229600" cy="5135563"/>
          </a:xfrm>
        </p:spPr>
        <p:txBody>
          <a:bodyPr/>
          <a:lstStyle/>
          <a:p>
            <a:pPr eaLnBrk="1" hangingPunct="1">
              <a:buSzPct val="150000"/>
              <a:buFontTx/>
              <a:buBlip>
                <a:blip r:embed="rId2"/>
              </a:buBlip>
            </a:pPr>
            <a:r>
              <a:rPr lang="en-US" altLang="en-US" b="1" smtClean="0">
                <a:latin typeface="Freestyle Script" pitchFamily="66" charset="0"/>
              </a:rPr>
              <a:t>Shooting pains along limbs. Tottering gait.</a:t>
            </a:r>
          </a:p>
          <a:p>
            <a:pPr eaLnBrk="1" hangingPunct="1">
              <a:buSzPct val="150000"/>
              <a:buFontTx/>
              <a:buBlip>
                <a:blip r:embed="rId2"/>
              </a:buBlip>
            </a:pPr>
            <a:r>
              <a:rPr lang="en-US" altLang="en-US" b="1" smtClean="0">
                <a:latin typeface="Freestyle Script" pitchFamily="66" charset="0"/>
              </a:rPr>
              <a:t>Joints swollen, red, shining, with red streaks radiating.</a:t>
            </a:r>
          </a:p>
          <a:p>
            <a:pPr eaLnBrk="1" hangingPunct="1">
              <a:buSzPct val="150000"/>
              <a:buFontTx/>
              <a:buBlip>
                <a:blip r:embed="rId2"/>
              </a:buBlip>
            </a:pPr>
            <a:r>
              <a:rPr lang="en-US" altLang="en-US" b="1" smtClean="0">
                <a:latin typeface="Freestyle Script" pitchFamily="66" charset="0"/>
              </a:rPr>
              <a:t>Shifting rheumatic pains.</a:t>
            </a:r>
          </a:p>
          <a:p>
            <a:pPr eaLnBrk="1" hangingPunct="1">
              <a:buSzPct val="150000"/>
              <a:buFontTx/>
              <a:buBlip>
                <a:blip r:embed="rId2"/>
              </a:buBlip>
            </a:pPr>
            <a:r>
              <a:rPr lang="en-US" altLang="en-US" b="1" smtClean="0">
                <a:latin typeface="Freestyle Script" pitchFamily="66" charset="0"/>
              </a:rPr>
              <a:t>Dry and hot; swollen, sensitive; burns scarlet, smooth.</a:t>
            </a:r>
          </a:p>
          <a:p>
            <a:pPr eaLnBrk="1" hangingPunct="1">
              <a:buSzPct val="150000"/>
              <a:buFontTx/>
              <a:buBlip>
                <a:blip r:embed="rId2"/>
              </a:buBlip>
            </a:pPr>
            <a:r>
              <a:rPr lang="en-US" altLang="en-US" b="1" smtClean="0">
                <a:latin typeface="Freestyle Script" pitchFamily="66" charset="0"/>
              </a:rPr>
              <a:t>Eruption like scarlatina, suddenly spreading.</a:t>
            </a:r>
          </a:p>
          <a:p>
            <a:pPr eaLnBrk="1" hangingPunct="1">
              <a:buSzPct val="150000"/>
              <a:buFontTx/>
              <a:buBlip>
                <a:blip r:embed="rId2"/>
              </a:buBlip>
            </a:pPr>
            <a:r>
              <a:rPr lang="en-US" altLang="en-US" b="1" smtClean="0">
                <a:latin typeface="Freestyle Script" pitchFamily="66" charset="0"/>
              </a:rPr>
              <a:t>A high feverish state with comparative absence of toxaemia.</a:t>
            </a:r>
          </a:p>
          <a:p>
            <a:pPr eaLnBrk="1" hangingPunct="1">
              <a:buSzPct val="150000"/>
              <a:buFontTx/>
              <a:buBlip>
                <a:blip r:embed="rId2"/>
              </a:buBlip>
            </a:pPr>
            <a:r>
              <a:rPr lang="en-US" altLang="en-US" b="1" smtClean="0">
                <a:latin typeface="Freestyle Script" pitchFamily="66" charset="0"/>
              </a:rPr>
              <a:t>Burning, pungent, steaming, heat.</a:t>
            </a:r>
          </a:p>
          <a:p>
            <a:pPr eaLnBrk="1" hangingPunct="1">
              <a:buSzPct val="150000"/>
              <a:buFontTx/>
              <a:buBlip>
                <a:blip r:embed="rId2"/>
              </a:buBlip>
            </a:pPr>
            <a:r>
              <a:rPr lang="en-US" altLang="en-US" b="1" smtClean="0">
                <a:latin typeface="Freestyle Script" pitchFamily="66" charset="0"/>
              </a:rPr>
              <a:t>No thirst with fever.</a:t>
            </a:r>
            <a:endParaRPr lang="en-US" altLang="en-US" sz="3600" b="1" smtClean="0">
              <a:latin typeface="Freestyle Script" pitchFamily="66" charset="0"/>
            </a:endParaRPr>
          </a:p>
        </p:txBody>
      </p:sp>
      <p:sp>
        <p:nvSpPr>
          <p:cNvPr id="86019" name="Rectangle 3"/>
          <p:cNvSpPr>
            <a:spLocks noChangeArrowheads="1"/>
          </p:cNvSpPr>
          <p:nvPr/>
        </p:nvSpPr>
        <p:spPr bwMode="auto">
          <a:xfrm>
            <a:off x="1676400" y="228600"/>
            <a:ext cx="3429000" cy="609600"/>
          </a:xfrm>
          <a:prstGeom prst="rect">
            <a:avLst/>
          </a:prstGeom>
          <a:solidFill>
            <a:srgbClr val="FF0000">
              <a:alpha val="60001"/>
            </a:srgbClr>
          </a:solidFill>
          <a:ln w="9525" algn="ctr">
            <a:solidFill>
              <a:schemeClr val="tx1"/>
            </a:solidFill>
            <a:miter lim="800000"/>
            <a:headEnd/>
            <a:tailEnd/>
          </a:ln>
          <a:effectLst/>
        </p:spPr>
        <p:txBody>
          <a:bodyPr wrap="none" anchor="ctr"/>
          <a:lstStyle/>
          <a:p>
            <a:pPr algn="ctr" eaLnBrk="1" hangingPunct="1">
              <a:lnSpc>
                <a:spcPct val="80000"/>
              </a:lnSpc>
              <a:spcBef>
                <a:spcPct val="20000"/>
              </a:spcBef>
              <a:defRPr/>
            </a:pPr>
            <a:r>
              <a:rPr lang="en-US" sz="3600" dirty="0">
                <a:solidFill>
                  <a:schemeClr val="tx2"/>
                </a:solidFill>
                <a:effectLst>
                  <a:outerShdw blurRad="38100" dist="38100" dir="2700000" algn="tl">
                    <a:srgbClr val="FFFFFF"/>
                  </a:outerShdw>
                </a:effectLst>
                <a:latin typeface="Arnprior" pitchFamily="2" charset="0"/>
              </a:rPr>
              <a:t>Belladonna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Effect transition="in" filter="fade">
                                      <p:cBhvr>
                                        <p:cTn id="7" dur="500"/>
                                        <p:tgtEl>
                                          <p:spTgt spid="86018">
                                            <p:txEl>
                                              <p:pRg st="0" end="0"/>
                                            </p:txEl>
                                          </p:spTgt>
                                        </p:tgtEl>
                                      </p:cBhvr>
                                    </p:animEffect>
                                    <p:anim calcmode="lin" valueType="num">
                                      <p:cBhvr>
                                        <p:cTn id="8" dur="500" fill="hold"/>
                                        <p:tgtEl>
                                          <p:spTgt spid="8601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6018">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6018">
                                            <p:txEl>
                                              <p:pRg st="1" end="1"/>
                                            </p:txEl>
                                          </p:spTgt>
                                        </p:tgtEl>
                                        <p:attrNameLst>
                                          <p:attrName>style.visibility</p:attrName>
                                        </p:attrNameLst>
                                      </p:cBhvr>
                                      <p:to>
                                        <p:strVal val="visible"/>
                                      </p:to>
                                    </p:set>
                                    <p:animEffect transition="in" filter="fade">
                                      <p:cBhvr>
                                        <p:cTn id="14" dur="500"/>
                                        <p:tgtEl>
                                          <p:spTgt spid="86018">
                                            <p:txEl>
                                              <p:pRg st="1" end="1"/>
                                            </p:txEl>
                                          </p:spTgt>
                                        </p:tgtEl>
                                      </p:cBhvr>
                                    </p:animEffect>
                                    <p:anim calcmode="lin" valueType="num">
                                      <p:cBhvr>
                                        <p:cTn id="15" dur="500" fill="hold"/>
                                        <p:tgtEl>
                                          <p:spTgt spid="8601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6018">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6018">
                                            <p:txEl>
                                              <p:pRg st="2" end="2"/>
                                            </p:txEl>
                                          </p:spTgt>
                                        </p:tgtEl>
                                        <p:attrNameLst>
                                          <p:attrName>style.visibility</p:attrName>
                                        </p:attrNameLst>
                                      </p:cBhvr>
                                      <p:to>
                                        <p:strVal val="visible"/>
                                      </p:to>
                                    </p:set>
                                    <p:animEffect transition="in" filter="fade">
                                      <p:cBhvr>
                                        <p:cTn id="21" dur="500"/>
                                        <p:tgtEl>
                                          <p:spTgt spid="86018">
                                            <p:txEl>
                                              <p:pRg st="2" end="2"/>
                                            </p:txEl>
                                          </p:spTgt>
                                        </p:tgtEl>
                                      </p:cBhvr>
                                    </p:animEffect>
                                    <p:anim calcmode="lin" valueType="num">
                                      <p:cBhvr>
                                        <p:cTn id="22" dur="500" fill="hold"/>
                                        <p:tgtEl>
                                          <p:spTgt spid="8601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6018">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6018">
                                            <p:txEl>
                                              <p:pRg st="3" end="3"/>
                                            </p:txEl>
                                          </p:spTgt>
                                        </p:tgtEl>
                                        <p:attrNameLst>
                                          <p:attrName>style.visibility</p:attrName>
                                        </p:attrNameLst>
                                      </p:cBhvr>
                                      <p:to>
                                        <p:strVal val="visible"/>
                                      </p:to>
                                    </p:set>
                                    <p:animEffect transition="in" filter="fade">
                                      <p:cBhvr>
                                        <p:cTn id="28" dur="500"/>
                                        <p:tgtEl>
                                          <p:spTgt spid="86018">
                                            <p:txEl>
                                              <p:pRg st="3" end="3"/>
                                            </p:txEl>
                                          </p:spTgt>
                                        </p:tgtEl>
                                      </p:cBhvr>
                                    </p:animEffect>
                                    <p:anim calcmode="lin" valueType="num">
                                      <p:cBhvr>
                                        <p:cTn id="29" dur="500" fill="hold"/>
                                        <p:tgtEl>
                                          <p:spTgt spid="8601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6018">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86018">
                                            <p:txEl>
                                              <p:pRg st="4" end="4"/>
                                            </p:txEl>
                                          </p:spTgt>
                                        </p:tgtEl>
                                        <p:attrNameLst>
                                          <p:attrName>style.visibility</p:attrName>
                                        </p:attrNameLst>
                                      </p:cBhvr>
                                      <p:to>
                                        <p:strVal val="visible"/>
                                      </p:to>
                                    </p:set>
                                    <p:animEffect transition="in" filter="fade">
                                      <p:cBhvr>
                                        <p:cTn id="35" dur="500"/>
                                        <p:tgtEl>
                                          <p:spTgt spid="86018">
                                            <p:txEl>
                                              <p:pRg st="4" end="4"/>
                                            </p:txEl>
                                          </p:spTgt>
                                        </p:tgtEl>
                                      </p:cBhvr>
                                    </p:animEffect>
                                    <p:anim calcmode="lin" valueType="num">
                                      <p:cBhvr>
                                        <p:cTn id="36" dur="500" fill="hold"/>
                                        <p:tgtEl>
                                          <p:spTgt spid="86018">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86018">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86018">
                                            <p:txEl>
                                              <p:pRg st="5" end="5"/>
                                            </p:txEl>
                                          </p:spTgt>
                                        </p:tgtEl>
                                        <p:attrNameLst>
                                          <p:attrName>style.visibility</p:attrName>
                                        </p:attrNameLst>
                                      </p:cBhvr>
                                      <p:to>
                                        <p:strVal val="visible"/>
                                      </p:to>
                                    </p:set>
                                    <p:animEffect transition="in" filter="fade">
                                      <p:cBhvr>
                                        <p:cTn id="42" dur="500"/>
                                        <p:tgtEl>
                                          <p:spTgt spid="86018">
                                            <p:txEl>
                                              <p:pRg st="5" end="5"/>
                                            </p:txEl>
                                          </p:spTgt>
                                        </p:tgtEl>
                                      </p:cBhvr>
                                    </p:animEffect>
                                    <p:anim calcmode="lin" valueType="num">
                                      <p:cBhvr>
                                        <p:cTn id="43" dur="500" fill="hold"/>
                                        <p:tgtEl>
                                          <p:spTgt spid="86018">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86018">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86018">
                                            <p:txEl>
                                              <p:pRg st="6" end="6"/>
                                            </p:txEl>
                                          </p:spTgt>
                                        </p:tgtEl>
                                        <p:attrNameLst>
                                          <p:attrName>style.visibility</p:attrName>
                                        </p:attrNameLst>
                                      </p:cBhvr>
                                      <p:to>
                                        <p:strVal val="visible"/>
                                      </p:to>
                                    </p:set>
                                    <p:animEffect transition="in" filter="fade">
                                      <p:cBhvr>
                                        <p:cTn id="49" dur="500"/>
                                        <p:tgtEl>
                                          <p:spTgt spid="86018">
                                            <p:txEl>
                                              <p:pRg st="6" end="6"/>
                                            </p:txEl>
                                          </p:spTgt>
                                        </p:tgtEl>
                                      </p:cBhvr>
                                    </p:animEffect>
                                    <p:anim calcmode="lin" valueType="num">
                                      <p:cBhvr>
                                        <p:cTn id="50" dur="500" fill="hold"/>
                                        <p:tgtEl>
                                          <p:spTgt spid="86018">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86018">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86018">
                                            <p:txEl>
                                              <p:pRg st="7" end="7"/>
                                            </p:txEl>
                                          </p:spTgt>
                                        </p:tgtEl>
                                        <p:attrNameLst>
                                          <p:attrName>style.visibility</p:attrName>
                                        </p:attrNameLst>
                                      </p:cBhvr>
                                      <p:to>
                                        <p:strVal val="visible"/>
                                      </p:to>
                                    </p:set>
                                    <p:animEffect transition="in" filter="fade">
                                      <p:cBhvr>
                                        <p:cTn id="56" dur="500"/>
                                        <p:tgtEl>
                                          <p:spTgt spid="86018">
                                            <p:txEl>
                                              <p:pRg st="7" end="7"/>
                                            </p:txEl>
                                          </p:spTgt>
                                        </p:tgtEl>
                                      </p:cBhvr>
                                    </p:animEffect>
                                    <p:anim calcmode="lin" valueType="num">
                                      <p:cBhvr>
                                        <p:cTn id="57" dur="500" fill="hold"/>
                                        <p:tgtEl>
                                          <p:spTgt spid="86018">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86018">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86019"/>
                                        </p:tgtEl>
                                        <p:attrNameLst>
                                          <p:attrName>style.visibility</p:attrName>
                                        </p:attrNameLst>
                                      </p:cBhvr>
                                      <p:to>
                                        <p:strVal val="visible"/>
                                      </p:to>
                                    </p:set>
                                    <p:animEffect transition="in" filter="fade">
                                      <p:cBhvr>
                                        <p:cTn id="63" dur="2000"/>
                                        <p:tgtEl>
                                          <p:spTgt spid="86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build="p"/>
      <p:bldP spid="86019"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xfrm>
            <a:off x="457200" y="990600"/>
            <a:ext cx="8229600" cy="5135563"/>
          </a:xfrm>
        </p:spPr>
        <p:txBody>
          <a:bodyPr/>
          <a:lstStyle/>
          <a:p>
            <a:pPr eaLnBrk="1" hangingPunct="1">
              <a:buSzPct val="150000"/>
              <a:buFontTx/>
              <a:buBlip>
                <a:blip r:embed="rId2"/>
              </a:buBlip>
            </a:pPr>
            <a:r>
              <a:rPr lang="en-IN" altLang="en-US" b="1" smtClean="0">
                <a:latin typeface="Freestyle Script" pitchFamily="66" charset="0"/>
              </a:rPr>
              <a:t>Often great use in beginning the treatment of chronic cases and in finishing acute ones.</a:t>
            </a:r>
          </a:p>
          <a:p>
            <a:pPr eaLnBrk="1" hangingPunct="1">
              <a:buSzPct val="150000"/>
              <a:buFontTx/>
              <a:buBlip>
                <a:blip r:embed="rId2"/>
              </a:buBlip>
            </a:pPr>
            <a:r>
              <a:rPr lang="en-IN" altLang="en-US" b="1" smtClean="0">
                <a:latin typeface="Freestyle Script" pitchFamily="66" charset="0"/>
              </a:rPr>
              <a:t>Rheumatic gout, with itching.</a:t>
            </a:r>
          </a:p>
          <a:p>
            <a:pPr eaLnBrk="1" hangingPunct="1">
              <a:buSzPct val="150000"/>
              <a:buFontTx/>
              <a:buBlip>
                <a:blip r:embed="rId2"/>
              </a:buBlip>
            </a:pPr>
            <a:r>
              <a:rPr lang="en-IN" altLang="en-US" b="1" smtClean="0">
                <a:latin typeface="Freestyle Script" pitchFamily="66" charset="0"/>
              </a:rPr>
              <a:t>Burning in soles and hands at night.</a:t>
            </a:r>
          </a:p>
          <a:p>
            <a:pPr eaLnBrk="1" hangingPunct="1">
              <a:buSzPct val="150000"/>
              <a:buFontTx/>
              <a:buBlip>
                <a:blip r:embed="rId2"/>
              </a:buBlip>
            </a:pPr>
            <a:r>
              <a:rPr lang="en-IN" altLang="en-US" b="1" smtClean="0">
                <a:latin typeface="Freestyle Script" pitchFamily="66" charset="0"/>
              </a:rPr>
              <a:t>Stiffness of knees and ankles. Cannot walk erect; stoop-shouldered.</a:t>
            </a:r>
          </a:p>
          <a:p>
            <a:pPr eaLnBrk="1" hangingPunct="1">
              <a:buSzPct val="150000"/>
              <a:buFontTx/>
              <a:buBlip>
                <a:blip r:embed="rId2"/>
              </a:buBlip>
            </a:pPr>
            <a:r>
              <a:rPr lang="en-IN" altLang="en-US" b="1" smtClean="0">
                <a:latin typeface="Freestyle Script" pitchFamily="66" charset="0"/>
              </a:rPr>
              <a:t>Frequent flashes of heat. Dry skin and great thirst.</a:t>
            </a:r>
          </a:p>
          <a:p>
            <a:pPr eaLnBrk="1" hangingPunct="1">
              <a:buSzPct val="150000"/>
              <a:buFontTx/>
              <a:buBlip>
                <a:blip r:embed="rId2"/>
              </a:buBlip>
            </a:pPr>
            <a:r>
              <a:rPr lang="en-IN" altLang="en-US" b="1" smtClean="0">
                <a:latin typeface="Freestyle Script" pitchFamily="66" charset="0"/>
              </a:rPr>
              <a:t>Dry, scaly, unhealthy; every little injury suppurates.</a:t>
            </a:r>
          </a:p>
          <a:p>
            <a:pPr eaLnBrk="1" hangingPunct="1">
              <a:buSzPct val="150000"/>
              <a:buFontTx/>
              <a:buBlip>
                <a:blip r:embed="rId2"/>
              </a:buBlip>
            </a:pPr>
            <a:r>
              <a:rPr lang="en-IN" altLang="en-US" b="1" smtClean="0">
                <a:latin typeface="Freestyle Script" pitchFamily="66" charset="0"/>
              </a:rPr>
              <a:t>Itching, burning; worse scratching and washing.</a:t>
            </a:r>
          </a:p>
          <a:p>
            <a:pPr eaLnBrk="1" hangingPunct="1">
              <a:buSzPct val="150000"/>
              <a:buFontTx/>
              <a:buBlip>
                <a:blip r:embed="rId2"/>
              </a:buBlip>
            </a:pPr>
            <a:endParaRPr lang="en-IN" altLang="en-US" b="1" smtClean="0">
              <a:latin typeface="Freestyle Script" pitchFamily="66" charset="0"/>
            </a:endParaRPr>
          </a:p>
        </p:txBody>
      </p:sp>
      <p:sp>
        <p:nvSpPr>
          <p:cNvPr id="87043" name="Rectangle 3"/>
          <p:cNvSpPr>
            <a:spLocks noChangeArrowheads="1"/>
          </p:cNvSpPr>
          <p:nvPr/>
        </p:nvSpPr>
        <p:spPr bwMode="auto">
          <a:xfrm>
            <a:off x="1676400" y="228600"/>
            <a:ext cx="2971800" cy="609600"/>
          </a:xfrm>
          <a:prstGeom prst="rect">
            <a:avLst/>
          </a:prstGeom>
          <a:solidFill>
            <a:srgbClr val="FF0000">
              <a:alpha val="60001"/>
            </a:srgbClr>
          </a:solidFill>
          <a:ln w="9525" algn="ctr">
            <a:solidFill>
              <a:schemeClr val="tx1"/>
            </a:solidFill>
            <a:miter lim="800000"/>
            <a:headEnd/>
            <a:tailEnd/>
          </a:ln>
          <a:effectLst/>
        </p:spPr>
        <p:txBody>
          <a:bodyPr wrap="none" anchor="ctr"/>
          <a:lstStyle/>
          <a:p>
            <a:pPr algn="ctr" eaLnBrk="1" hangingPunct="1">
              <a:spcBef>
                <a:spcPct val="20000"/>
              </a:spcBef>
              <a:defRPr/>
            </a:pPr>
            <a:r>
              <a:rPr lang="en-US" sz="3600" dirty="0" err="1">
                <a:solidFill>
                  <a:schemeClr val="tx2"/>
                </a:solidFill>
                <a:effectLst>
                  <a:outerShdw blurRad="38100" dist="38100" dir="2700000" algn="tl">
                    <a:srgbClr val="FFFFFF"/>
                  </a:outerShdw>
                </a:effectLst>
                <a:latin typeface="Arnprior" pitchFamily="2" charset="0"/>
              </a:rPr>
              <a:t>Sulphur</a:t>
            </a:r>
            <a:endParaRPr lang="en-US" sz="3600" dirty="0">
              <a:solidFill>
                <a:schemeClr val="tx2"/>
              </a:solidFill>
              <a:effectLst>
                <a:outerShdw blurRad="38100" dist="38100" dir="2700000" algn="tl">
                  <a:srgbClr val="FFFFFF"/>
                </a:outerShdw>
              </a:effectLst>
              <a:latin typeface="Arnprior"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87042">
                                            <p:txEl>
                                              <p:pRg st="0" end="0"/>
                                            </p:txEl>
                                          </p:spTgt>
                                        </p:tgtEl>
                                        <p:attrNameLst>
                                          <p:attrName>style.visibility</p:attrName>
                                        </p:attrNameLst>
                                      </p:cBhvr>
                                      <p:to>
                                        <p:strVal val="visible"/>
                                      </p:to>
                                    </p:set>
                                    <p:animEffect transition="in" filter="fade">
                                      <p:cBhvr>
                                        <p:cTn id="7" dur="500"/>
                                        <p:tgtEl>
                                          <p:spTgt spid="87042">
                                            <p:txEl>
                                              <p:pRg st="0" end="0"/>
                                            </p:txEl>
                                          </p:spTgt>
                                        </p:tgtEl>
                                      </p:cBhvr>
                                    </p:animEffect>
                                    <p:anim calcmode="lin" valueType="num">
                                      <p:cBhvr>
                                        <p:cTn id="8" dur="500" fill="hold"/>
                                        <p:tgtEl>
                                          <p:spTgt spid="8704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7042">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7042">
                                            <p:txEl>
                                              <p:pRg st="1" end="1"/>
                                            </p:txEl>
                                          </p:spTgt>
                                        </p:tgtEl>
                                        <p:attrNameLst>
                                          <p:attrName>style.visibility</p:attrName>
                                        </p:attrNameLst>
                                      </p:cBhvr>
                                      <p:to>
                                        <p:strVal val="visible"/>
                                      </p:to>
                                    </p:set>
                                    <p:animEffect transition="in" filter="fade">
                                      <p:cBhvr>
                                        <p:cTn id="14" dur="500"/>
                                        <p:tgtEl>
                                          <p:spTgt spid="87042">
                                            <p:txEl>
                                              <p:pRg st="1" end="1"/>
                                            </p:txEl>
                                          </p:spTgt>
                                        </p:tgtEl>
                                      </p:cBhvr>
                                    </p:animEffect>
                                    <p:anim calcmode="lin" valueType="num">
                                      <p:cBhvr>
                                        <p:cTn id="15" dur="500" fill="hold"/>
                                        <p:tgtEl>
                                          <p:spTgt spid="8704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7042">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7042">
                                            <p:txEl>
                                              <p:pRg st="2" end="2"/>
                                            </p:txEl>
                                          </p:spTgt>
                                        </p:tgtEl>
                                        <p:attrNameLst>
                                          <p:attrName>style.visibility</p:attrName>
                                        </p:attrNameLst>
                                      </p:cBhvr>
                                      <p:to>
                                        <p:strVal val="visible"/>
                                      </p:to>
                                    </p:set>
                                    <p:animEffect transition="in" filter="fade">
                                      <p:cBhvr>
                                        <p:cTn id="21" dur="500"/>
                                        <p:tgtEl>
                                          <p:spTgt spid="87042">
                                            <p:txEl>
                                              <p:pRg st="2" end="2"/>
                                            </p:txEl>
                                          </p:spTgt>
                                        </p:tgtEl>
                                      </p:cBhvr>
                                    </p:animEffect>
                                    <p:anim calcmode="lin" valueType="num">
                                      <p:cBhvr>
                                        <p:cTn id="22" dur="500" fill="hold"/>
                                        <p:tgtEl>
                                          <p:spTgt spid="8704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7042">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7042">
                                            <p:txEl>
                                              <p:pRg st="3" end="3"/>
                                            </p:txEl>
                                          </p:spTgt>
                                        </p:tgtEl>
                                        <p:attrNameLst>
                                          <p:attrName>style.visibility</p:attrName>
                                        </p:attrNameLst>
                                      </p:cBhvr>
                                      <p:to>
                                        <p:strVal val="visible"/>
                                      </p:to>
                                    </p:set>
                                    <p:animEffect transition="in" filter="fade">
                                      <p:cBhvr>
                                        <p:cTn id="28" dur="500"/>
                                        <p:tgtEl>
                                          <p:spTgt spid="87042">
                                            <p:txEl>
                                              <p:pRg st="3" end="3"/>
                                            </p:txEl>
                                          </p:spTgt>
                                        </p:tgtEl>
                                      </p:cBhvr>
                                    </p:animEffect>
                                    <p:anim calcmode="lin" valueType="num">
                                      <p:cBhvr>
                                        <p:cTn id="29" dur="500" fill="hold"/>
                                        <p:tgtEl>
                                          <p:spTgt spid="87042">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7042">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87042">
                                            <p:txEl>
                                              <p:pRg st="4" end="4"/>
                                            </p:txEl>
                                          </p:spTgt>
                                        </p:tgtEl>
                                        <p:attrNameLst>
                                          <p:attrName>style.visibility</p:attrName>
                                        </p:attrNameLst>
                                      </p:cBhvr>
                                      <p:to>
                                        <p:strVal val="visible"/>
                                      </p:to>
                                    </p:set>
                                    <p:animEffect transition="in" filter="fade">
                                      <p:cBhvr>
                                        <p:cTn id="35" dur="500"/>
                                        <p:tgtEl>
                                          <p:spTgt spid="87042">
                                            <p:txEl>
                                              <p:pRg st="4" end="4"/>
                                            </p:txEl>
                                          </p:spTgt>
                                        </p:tgtEl>
                                      </p:cBhvr>
                                    </p:animEffect>
                                    <p:anim calcmode="lin" valueType="num">
                                      <p:cBhvr>
                                        <p:cTn id="36" dur="500" fill="hold"/>
                                        <p:tgtEl>
                                          <p:spTgt spid="87042">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87042">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87042">
                                            <p:txEl>
                                              <p:pRg st="5" end="5"/>
                                            </p:txEl>
                                          </p:spTgt>
                                        </p:tgtEl>
                                        <p:attrNameLst>
                                          <p:attrName>style.visibility</p:attrName>
                                        </p:attrNameLst>
                                      </p:cBhvr>
                                      <p:to>
                                        <p:strVal val="visible"/>
                                      </p:to>
                                    </p:set>
                                    <p:animEffect transition="in" filter="fade">
                                      <p:cBhvr>
                                        <p:cTn id="42" dur="500"/>
                                        <p:tgtEl>
                                          <p:spTgt spid="87042">
                                            <p:txEl>
                                              <p:pRg st="5" end="5"/>
                                            </p:txEl>
                                          </p:spTgt>
                                        </p:tgtEl>
                                      </p:cBhvr>
                                    </p:animEffect>
                                    <p:anim calcmode="lin" valueType="num">
                                      <p:cBhvr>
                                        <p:cTn id="43" dur="500" fill="hold"/>
                                        <p:tgtEl>
                                          <p:spTgt spid="87042">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87042">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87042">
                                            <p:txEl>
                                              <p:pRg st="6" end="6"/>
                                            </p:txEl>
                                          </p:spTgt>
                                        </p:tgtEl>
                                        <p:attrNameLst>
                                          <p:attrName>style.visibility</p:attrName>
                                        </p:attrNameLst>
                                      </p:cBhvr>
                                      <p:to>
                                        <p:strVal val="visible"/>
                                      </p:to>
                                    </p:set>
                                    <p:animEffect transition="in" filter="fade">
                                      <p:cBhvr>
                                        <p:cTn id="49" dur="500"/>
                                        <p:tgtEl>
                                          <p:spTgt spid="87042">
                                            <p:txEl>
                                              <p:pRg st="6" end="6"/>
                                            </p:txEl>
                                          </p:spTgt>
                                        </p:tgtEl>
                                      </p:cBhvr>
                                    </p:animEffect>
                                    <p:anim calcmode="lin" valueType="num">
                                      <p:cBhvr>
                                        <p:cTn id="50" dur="500" fill="hold"/>
                                        <p:tgtEl>
                                          <p:spTgt spid="87042">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87042">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87043"/>
                                        </p:tgtEl>
                                        <p:attrNameLst>
                                          <p:attrName>style.visibility</p:attrName>
                                        </p:attrNameLst>
                                      </p:cBhvr>
                                      <p:to>
                                        <p:strVal val="visible"/>
                                      </p:to>
                                    </p:set>
                                    <p:animEffect transition="in" filter="fade">
                                      <p:cBhvr>
                                        <p:cTn id="56" dur="2000"/>
                                        <p:tgtEl>
                                          <p:spTgt spid="87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build="p"/>
      <p:bldP spid="8704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WordArt 4"/>
          <p:cNvSpPr>
            <a:spLocks noChangeArrowheads="1" noChangeShapeType="1" noTextEdit="1"/>
          </p:cNvSpPr>
          <p:nvPr/>
        </p:nvSpPr>
        <p:spPr bwMode="auto">
          <a:xfrm>
            <a:off x="762000" y="609600"/>
            <a:ext cx="7543800" cy="2438400"/>
          </a:xfrm>
          <a:prstGeom prst="rect">
            <a:avLst/>
          </a:prstGeom>
        </p:spPr>
        <p:txBody>
          <a:bodyPr wrap="none" fromWordArt="1">
            <a:prstTxWarp prst="textStop">
              <a:avLst>
                <a:gd name="adj" fmla="val 22222"/>
              </a:avLst>
            </a:prstTxWarp>
          </a:bodyPr>
          <a:lstStyle/>
          <a:p>
            <a:pPr algn="ctr"/>
            <a:r>
              <a:rPr lang="en-US" sz="6000" kern="10" spc="1201">
                <a:ln w="12700">
                  <a:solidFill>
                    <a:srgbClr val="99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ooper Black"/>
              </a:rPr>
              <a:t>THANK YOU</a:t>
            </a:r>
          </a:p>
        </p:txBody>
      </p:sp>
      <p:pic>
        <p:nvPicPr>
          <p:cNvPr id="57347" name="Picture 13" descr="mosquito_graphic2"/>
          <p:cNvPicPr>
            <a:picLocks noChangeAspect="1" noChangeArrowheads="1" noCrop="1"/>
          </p:cNvPicPr>
          <p:nvPr/>
        </p:nvPicPr>
        <p:blipFill>
          <a:blip r:embed="rId2"/>
          <a:srcRect/>
          <a:stretch>
            <a:fillRect/>
          </a:stretch>
        </p:blipFill>
        <p:spPr bwMode="auto">
          <a:xfrm>
            <a:off x="1600200" y="2057400"/>
            <a:ext cx="5638800" cy="480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diamond(in)">
                                      <p:cBhvr>
                                        <p:cTn id="7" dur="2000"/>
                                        <p:tgtEl>
                                          <p:spTgt spid="91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28600"/>
            <a:ext cx="5638800" cy="762000"/>
          </a:xfrm>
        </p:spPr>
        <p:txBody>
          <a:bodyPr>
            <a:normAutofit fontScale="90000"/>
          </a:bodyPr>
          <a:lstStyle/>
          <a:p>
            <a:pPr eaLnBrk="1" hangingPunct="1"/>
            <a:r>
              <a:rPr lang="en-US" altLang="en-US" sz="4800" b="1" smtClean="0">
                <a:solidFill>
                  <a:srgbClr val="0000FF"/>
                </a:solidFill>
                <a:latin typeface="Bad" pitchFamily="2" charset="0"/>
              </a:rPr>
              <a:t>Definition</a:t>
            </a:r>
          </a:p>
        </p:txBody>
      </p:sp>
      <p:sp>
        <p:nvSpPr>
          <p:cNvPr id="12291" name="Rectangle 3"/>
          <p:cNvSpPr>
            <a:spLocks noGrp="1" noChangeArrowheads="1"/>
          </p:cNvSpPr>
          <p:nvPr>
            <p:ph type="body" idx="1"/>
          </p:nvPr>
        </p:nvSpPr>
        <p:spPr>
          <a:xfrm>
            <a:off x="228600" y="1066800"/>
            <a:ext cx="8763000" cy="5562600"/>
          </a:xfrm>
        </p:spPr>
        <p:txBody>
          <a:bodyPr/>
          <a:lstStyle/>
          <a:p>
            <a:pPr eaLnBrk="1" hangingPunct="1">
              <a:buFontTx/>
              <a:buNone/>
            </a:pPr>
            <a:r>
              <a:rPr lang="en-US" altLang="en-US" sz="4000" b="1" smtClean="0">
                <a:latin typeface="Freestyle Script" pitchFamily="66" charset="0"/>
              </a:rPr>
              <a:t>An acute infectious disease caused </a:t>
            </a:r>
          </a:p>
          <a:p>
            <a:pPr eaLnBrk="1" hangingPunct="1">
              <a:buFontTx/>
              <a:buNone/>
            </a:pPr>
            <a:r>
              <a:rPr lang="en-US" altLang="en-US" sz="4000" b="1" smtClean="0">
                <a:latin typeface="Freestyle Script" pitchFamily="66" charset="0"/>
              </a:rPr>
              <a:t>by a flavivirus, transmitted by aedes </a:t>
            </a:r>
          </a:p>
          <a:p>
            <a:pPr eaLnBrk="1" hangingPunct="1">
              <a:buFontTx/>
              <a:buNone/>
            </a:pPr>
            <a:r>
              <a:rPr lang="en-US" altLang="en-US" sz="4000" b="1" smtClean="0">
                <a:latin typeface="Freestyle Script" pitchFamily="66" charset="0"/>
              </a:rPr>
              <a:t>mosquitoes, and characterized </a:t>
            </a:r>
          </a:p>
          <a:p>
            <a:pPr eaLnBrk="1" hangingPunct="1">
              <a:buFontTx/>
              <a:buNone/>
            </a:pPr>
            <a:r>
              <a:rPr lang="en-US" altLang="en-US" sz="4000" b="1" smtClean="0">
                <a:latin typeface="Freestyle Script" pitchFamily="66" charset="0"/>
              </a:rPr>
              <a:t>by headache, severe joint pain, </a:t>
            </a:r>
          </a:p>
          <a:p>
            <a:pPr eaLnBrk="1" hangingPunct="1">
              <a:buFontTx/>
              <a:buNone/>
            </a:pPr>
            <a:r>
              <a:rPr lang="en-US" altLang="en-US" sz="4000" b="1" smtClean="0">
                <a:latin typeface="Freestyle Script" pitchFamily="66" charset="0"/>
              </a:rPr>
              <a:t>and a rash. It occurs in two forms: Dengue Fever and Dengue </a:t>
            </a:r>
          </a:p>
          <a:p>
            <a:pPr eaLnBrk="1" hangingPunct="1">
              <a:buFontTx/>
              <a:buNone/>
            </a:pPr>
            <a:r>
              <a:rPr lang="en-US" altLang="en-US" sz="4000" b="1" smtClean="0">
                <a:latin typeface="Freestyle Script" pitchFamily="66" charset="0"/>
              </a:rPr>
              <a:t>Haemorrhagic Fever(DHF) or Dengue Shock Syndrome(DSS).</a:t>
            </a:r>
            <a:r>
              <a:rPr lang="en-US" altLang="en-US" sz="4000" smtClean="0"/>
              <a:t> </a:t>
            </a:r>
          </a:p>
        </p:txBody>
      </p:sp>
      <p:pic>
        <p:nvPicPr>
          <p:cNvPr id="12292" name="Picture 4" descr="mosquito_graphic2"/>
          <p:cNvPicPr>
            <a:picLocks noChangeAspect="1" noChangeArrowheads="1" noCrop="1"/>
          </p:cNvPicPr>
          <p:nvPr/>
        </p:nvPicPr>
        <p:blipFill>
          <a:blip r:embed="rId2"/>
          <a:srcRect/>
          <a:stretch>
            <a:fillRect/>
          </a:stretch>
        </p:blipFill>
        <p:spPr bwMode="auto">
          <a:xfrm>
            <a:off x="5867400" y="304800"/>
            <a:ext cx="960438"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repeatCount="indefinite" fill="hold" nodeType="clickEffect">
                                  <p:stCondLst>
                                    <p:cond delay="0"/>
                                  </p:stCondLst>
                                  <p:childTnLst>
                                    <p:animMotion origin="layout" path="M 2.22222E-6 -3.33333E-6 C 0.06649 -0.04213 0.13298 -0.08402 0.13125 -0.06273 C 0.12951 -0.0412 0.01111 0.09838 -0.01094 0.12917 C -0.03299 0.15996 -0.0323 0.11111 -0.00157 0.12292 C 0.02916 0.13449 0.17881 0.14584 0.17343 0.2 C 0.16805 0.25417 0.01406 0.44283 -0.03438 0.44792 C -0.08282 0.45301 -0.12119 0.30486 -0.11719 0.23125 C -0.1132 0.15764 -0.029 0.04352 -0.01094 0.00625 " pathEditMode="fixed" ptsTypes="aaaaaaaA">
                                      <p:cBhvr>
                                        <p:cTn id="6" dur="15000" fill="hold"/>
                                        <p:tgtEl>
                                          <p:spTgt spid="12292"/>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290"/>
                                        </p:tgtEl>
                                        <p:attrNameLst>
                                          <p:attrName>style.visibility</p:attrName>
                                        </p:attrNameLst>
                                      </p:cBhvr>
                                      <p:to>
                                        <p:strVal val="visible"/>
                                      </p:to>
                                    </p:set>
                                    <p:anim calcmode="lin" valueType="num">
                                      <p:cBhvr additive="base">
                                        <p:cTn id="11" dur="500" fill="hold"/>
                                        <p:tgtEl>
                                          <p:spTgt spid="12290"/>
                                        </p:tgtEl>
                                        <p:attrNameLst>
                                          <p:attrName>ppt_x</p:attrName>
                                        </p:attrNameLst>
                                      </p:cBhvr>
                                      <p:tavLst>
                                        <p:tav tm="0">
                                          <p:val>
                                            <p:strVal val="#ppt_x"/>
                                          </p:val>
                                        </p:tav>
                                        <p:tav tm="100000">
                                          <p:val>
                                            <p:strVal val="#ppt_x"/>
                                          </p:val>
                                        </p:tav>
                                      </p:tavLst>
                                    </p:anim>
                                    <p:anim calcmode="lin" valueType="num">
                                      <p:cBhvr additive="base">
                                        <p:cTn id="12"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291">
                                            <p:txEl>
                                              <p:pRg st="0" end="0"/>
                                            </p:txEl>
                                          </p:spTgt>
                                        </p:tgtEl>
                                        <p:attrNameLst>
                                          <p:attrName>style.visibility</p:attrName>
                                        </p:attrNameLst>
                                      </p:cBhvr>
                                      <p:to>
                                        <p:strVal val="visible"/>
                                      </p:to>
                                    </p:set>
                                    <p:anim calcmode="lin" valueType="num">
                                      <p:cBhvr additive="base">
                                        <p:cTn id="1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291">
                                            <p:txEl>
                                              <p:pRg st="1" end="1"/>
                                            </p:txEl>
                                          </p:spTgt>
                                        </p:tgtEl>
                                        <p:attrNameLst>
                                          <p:attrName>style.visibility</p:attrName>
                                        </p:attrNameLst>
                                      </p:cBhvr>
                                      <p:to>
                                        <p:strVal val="visible"/>
                                      </p:to>
                                    </p:set>
                                    <p:anim calcmode="lin" valueType="num">
                                      <p:cBhvr additive="base">
                                        <p:cTn id="2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291">
                                            <p:txEl>
                                              <p:pRg st="2" end="2"/>
                                            </p:txEl>
                                          </p:spTgt>
                                        </p:tgtEl>
                                        <p:attrNameLst>
                                          <p:attrName>style.visibility</p:attrName>
                                        </p:attrNameLst>
                                      </p:cBhvr>
                                      <p:to>
                                        <p:strVal val="visible"/>
                                      </p:to>
                                    </p:set>
                                    <p:anim calcmode="lin" valueType="num">
                                      <p:cBhvr additive="base">
                                        <p:cTn id="2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291">
                                            <p:txEl>
                                              <p:pRg st="3" end="3"/>
                                            </p:txEl>
                                          </p:spTgt>
                                        </p:tgtEl>
                                        <p:attrNameLst>
                                          <p:attrName>style.visibility</p:attrName>
                                        </p:attrNameLst>
                                      </p:cBhvr>
                                      <p:to>
                                        <p:strVal val="visible"/>
                                      </p:to>
                                    </p:set>
                                    <p:anim calcmode="lin" valueType="num">
                                      <p:cBhvr additive="base">
                                        <p:cTn id="3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291">
                                            <p:txEl>
                                              <p:pRg st="4" end="4"/>
                                            </p:txEl>
                                          </p:spTgt>
                                        </p:tgtEl>
                                        <p:attrNameLst>
                                          <p:attrName>style.visibility</p:attrName>
                                        </p:attrNameLst>
                                      </p:cBhvr>
                                      <p:to>
                                        <p:strVal val="visible"/>
                                      </p:to>
                                    </p:set>
                                    <p:anim calcmode="lin" valueType="num">
                                      <p:cBhvr additive="base">
                                        <p:cTn id="41"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291">
                                            <p:txEl>
                                              <p:pRg st="5" end="5"/>
                                            </p:txEl>
                                          </p:spTgt>
                                        </p:tgtEl>
                                        <p:attrNameLst>
                                          <p:attrName>style.visibility</p:attrName>
                                        </p:attrNameLst>
                                      </p:cBhvr>
                                      <p:to>
                                        <p:strVal val="visible"/>
                                      </p:to>
                                    </p:set>
                                    <p:anim calcmode="lin" valueType="num">
                                      <p:cBhvr additive="base">
                                        <p:cTn id="47"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304800" y="228600"/>
            <a:ext cx="8686800" cy="6324600"/>
          </a:xfrm>
        </p:spPr>
        <p:txBody>
          <a:bodyPr/>
          <a:lstStyle/>
          <a:p>
            <a:pPr eaLnBrk="1" hangingPunct="1">
              <a:buFontTx/>
              <a:buNone/>
            </a:pPr>
            <a:r>
              <a:rPr lang="en-US" altLang="en-US" sz="4000" b="1" smtClean="0">
                <a:latin typeface="Freestyle Script" pitchFamily="66" charset="0"/>
              </a:rPr>
              <a:t>Dengue viruses are arboviruses capable of infecting humans &amp; causing disease.</a:t>
            </a:r>
          </a:p>
          <a:p>
            <a:pPr eaLnBrk="1" hangingPunct="1">
              <a:buFontTx/>
              <a:buNone/>
            </a:pPr>
            <a:endParaRPr lang="en-US" altLang="en-US" sz="4000" b="1" smtClean="0">
              <a:latin typeface="Freestyle Script" pitchFamily="66" charset="0"/>
            </a:endParaRPr>
          </a:p>
          <a:p>
            <a:pPr eaLnBrk="1" hangingPunct="1">
              <a:buFontTx/>
              <a:buNone/>
            </a:pPr>
            <a:r>
              <a:rPr lang="en-US" altLang="en-US" sz="4000" b="1" smtClean="0">
                <a:latin typeface="Freestyle Script" pitchFamily="66" charset="0"/>
              </a:rPr>
              <a:t>Dengue fever is a self – limiting disease &amp; represents the majority of cases of dengue infection.</a:t>
            </a:r>
          </a:p>
          <a:p>
            <a:pPr eaLnBrk="1" hangingPunct="1">
              <a:buFontTx/>
              <a:buNone/>
            </a:pPr>
            <a:endParaRPr lang="en-US" altLang="en-US" sz="4000" b="1" smtClean="0">
              <a:latin typeface="Freestyle Script" pitchFamily="66" charset="0"/>
            </a:endParaRPr>
          </a:p>
          <a:p>
            <a:pPr eaLnBrk="1" hangingPunct="1">
              <a:buFontTx/>
              <a:buNone/>
            </a:pPr>
            <a:endParaRPr lang="en-US" altLang="en-US" sz="4000" b="1" smtClean="0">
              <a:latin typeface="Freestyle Script" pitchFamily="66" charset="0"/>
            </a:endParaRPr>
          </a:p>
        </p:txBody>
      </p:sp>
      <p:pic>
        <p:nvPicPr>
          <p:cNvPr id="53252" name="Picture 4" descr="mosquito_graphic2"/>
          <p:cNvPicPr>
            <a:picLocks noChangeAspect="1" noChangeArrowheads="1" noCrop="1"/>
          </p:cNvPicPr>
          <p:nvPr/>
        </p:nvPicPr>
        <p:blipFill>
          <a:blip r:embed="rId2"/>
          <a:srcRect/>
          <a:stretch>
            <a:fillRect/>
          </a:stretch>
        </p:blipFill>
        <p:spPr bwMode="auto">
          <a:xfrm rot="10897789" flipV="1">
            <a:off x="6858000" y="5257800"/>
            <a:ext cx="838200" cy="6651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anim calcmode="lin" valueType="num">
                                      <p:cBhvr additive="base">
                                        <p:cTn id="13"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2" end="2"/>
                                            </p:txEl>
                                          </p:spTgt>
                                        </p:tgtEl>
                                        <p:attrNameLst>
                                          <p:attrName>ppt_y</p:attrName>
                                        </p:attrNameLst>
                                      </p:cBhvr>
                                      <p:tavLst>
                                        <p:tav tm="0">
                                          <p:val>
                                            <p:strVal val="1+#ppt_h/2"/>
                                          </p:val>
                                        </p:tav>
                                        <p:tav tm="100000">
                                          <p:val>
                                            <p:strVal val="#ppt_y"/>
                                          </p:val>
                                        </p:tav>
                                      </p:tavLst>
                                    </p:anim>
                                  </p:childTnLst>
                                </p:cTn>
                              </p:par>
                              <p:par>
                                <p:cTn id="15" presetID="0" presetClass="path" presetSubtype="0" repeatCount="indefinite" fill="hold" nodeType="withEffect">
                                  <p:stCondLst>
                                    <p:cond delay="0"/>
                                  </p:stCondLst>
                                  <p:childTnLst>
                                    <p:animMotion origin="layout" path="M -0.05469 -0.025 C -0.09687 -0.02361 -0.13906 -0.02385 -0.18125 -0.02084 C -0.19896 -0.01968 -0.22083 -0.00486 -0.23437 0.01041 C -0.2526 0.03102 -0.23819 0.02014 -0.25156 0.02916 C -0.26649 0.01574 -0.28247 0.01111 -0.3 0.00208 C -0.31858 -0.00741 -0.31858 -0.00949 -0.3375 -0.01667 C -0.34427 -0.01922 -0.35104 -0.02107 -0.35781 -0.02292 C -0.36875 -0.02593 -0.39062 -0.03125 -0.39062 -0.03125 C -0.39948 -0.02986 -0.41649 -0.02963 -0.42656 -0.02292 C -0.43264 -0.01875 -0.43698 -0.01343 -0.44375 -0.01042 C -0.46806 -0.0132 -0.4849 -0.01273 -0.50625 -0.025 C -0.52396 -0.02338 -0.54462 -0.03195 -0.55937 -0.01875 C -0.57101 -0.00834 -0.55764 -0.01528 -0.56875 -0.01042 C -0.57066 -0.01088 -0.5908 -0.01644 -0.59375 -0.01875 C -0.61111 -0.03148 -0.62517 -0.05093 -0.64219 -0.06459 C -0.65017 -0.08611 -0.6401 -0.06412 -0.65 -0.075 C -0.66128 -0.0875 -0.64861 -0.08056 -0.65937 -0.08542 C -0.66736 -0.10672 -0.66389 -0.13056 -0.65781 -0.15209 C -0.65573 -0.15973 -0.65764 -0.16065 -0.65312 -0.16667 C -0.64809 -0.17338 -0.6408 -0.17894 -0.63437 -0.18334 C -0.62708 -0.19792 -0.61389 -0.2 -0.60156 -0.20417 C -0.59531 -0.20348 -0.58906 -0.20371 -0.58281 -0.20209 C -0.57431 -0.2 -0.56667 -0.18843 -0.55781 -0.1875 C -0.54687 -0.18635 -0.53594 -0.18611 -0.525 -0.18542 C -0.51597 -0.17338 -0.50208 -0.1676 -0.49062 -0.16042 C -0.47257 -0.14908 -0.47205 -0.1463 -0.45312 -0.14375 C -0.44635 -0.14167 -0.43924 -0.14098 -0.43281 -0.1375 C -0.43108 -0.13658 -0.43125 -0.13264 -0.42969 -0.13125 C -0.42656 -0.12824 -0.41944 -0.12639 -0.41562 -0.125 C -0.40573 -0.1257 -0.39566 -0.125 -0.38594 -0.12709 C -0.37674 -0.12917 -0.37986 -0.13473 -0.37344 -0.13959 C -0.37153 -0.14098 -0.3691 -0.14051 -0.36719 -0.14167 C -0.35972 -0.14607 -0.34531 -0.15625 -0.34531 -0.15625 C -0.34323 -0.16042 -0.33993 -0.16389 -0.33906 -0.16875 C -0.33854 -0.17153 -0.33906 -0.175 -0.3375 -0.17709 C -0.33385 -0.18195 -0.32187 -0.18426 -0.31719 -0.18542 C -0.29809 -0.19607 -0.27865 -0.20348 -0.25937 -0.2125 C -0.24618 -0.21875 -0.23403 -0.22755 -0.22031 -0.23125 C -0.21684 -0.23357 -0.21215 -0.2338 -0.20937 -0.2375 C -0.20781 -0.23959 -0.20781 -0.24352 -0.20625 -0.24584 C -0.19931 -0.25648 -0.18698 -0.26829 -0.17812 -0.275 C -0.14392 -0.3007 -0.10903 -0.32477 -0.07031 -0.33334 C -0.06354 -0.33264 -0.0566 -0.33287 -0.05 -0.33125 C -0.04809 -0.33079 -0.04705 -0.32801 -0.04531 -0.32709 C -0.04236 -0.32523 -0.03906 -0.32431 -0.03594 -0.32292 C -0.03437 -0.32223 -0.03125 -0.32084 -0.03125 -0.32084 C -0.02604 -0.32153 -0.02066 -0.32153 -0.01562 -0.32292 C -0.0059 -0.3257 -0.01233 -0.32755 -0.00469 -0.33334 C 0.00069 -0.3375 0.0066 -0.34074 0.0125 -0.34375 C 0.03281 -0.35394 0.04045 -0.35232 0.05625 -0.36875 C 0.06094 -0.37361 0.06389 -0.38102 0.06875 -0.38542 C 0.07031 -0.38681 0.07188 -0.3882 0.07344 -0.38959 C 0.0816 -0.37871 0.08698 -0.36528 0.09531 -0.35417 C 0.09913 -0.33889 0.09757 -0.34584 0.1 -0.33334 C 0.09878 -0.30209 0.10295 -0.2963 0.09219 -0.27709 C 0.09167 -0.27361 0.09149 -0.27014 0.09063 -0.26667 C 0.08993 -0.26366 0.08802 -0.26135 0.0875 -0.25834 C 0.08646 -0.25301 0.08663 -0.24723 0.08594 -0.24167 C 0.08455 -0.23056 0.08038 -0.22107 0.07813 -0.21042 C 0.07674 -0.20417 0.07656 -0.19769 0.075 -0.19167 C 0.07083 -0.17593 0.06493 -0.16968 0.05938 -0.15417 C 0.05087 -0.13033 0.05087 -0.11158 0.02969 -0.10209 C 0.02448 -0.09584 0.0191 -0.09005 0.01406 -0.08334 C 0.01215 -0.08079 0.01128 -0.07732 0.00938 -0.075 C 0.00764 -0.07292 0.00503 -0.07269 0.00313 -0.07084 C 0.00139 -0.06922 0.00017 -0.06621 -0.00156 -0.06459 C -0.01441 -0.05232 -0.0316 -0.04977 -0.04687 -0.04792 C -0.05625 -0.04375 -0.0625 -0.03542 -0.06562 -0.02292 C -0.06545 -0.0213 -0.06545 -0.00047 -0.0625 0.00625 C -0.05278 0.02893 -0.02934 0.04097 -0.01094 0.04583 C -0.00365 0.04514 0.00382 0.04583 0.01094 0.04375 C 0.01493 0.04259 0.02517 0.0287 0.02969 0.025 C 0.03594 0.01227 0.04392 0.00069 0.05313 -0.00834 C 0.05399 -0.0132 0.05625 -0.01783 0.05625 -0.02292 C 0.05625 -0.0294 0.04497 -0.0419 0.04063 -0.04375 C 0.02292 -0.03912 0.01389 -0.02431 3.33333E-6 -0.01042 C -0.00208 -0.00232 -0.00035 -0.00579 -0.00469 -3.7037E-7 L 0.14219 -0.00625 L 3.33333E-6 -3.7037E-7 " pathEditMode="fixed" ptsTypes="ffffffffffffffffffffffffffffffffffffffffffffffffffffffffffffffffffffffffffffAAA">
                                      <p:cBhvr>
                                        <p:cTn id="16" dur="10000" fill="hold"/>
                                        <p:tgtEl>
                                          <p:spTgt spid="5325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381000" y="304800"/>
            <a:ext cx="8305800" cy="6324600"/>
          </a:xfrm>
        </p:spPr>
        <p:txBody>
          <a:bodyPr/>
          <a:lstStyle/>
          <a:p>
            <a:pPr eaLnBrk="1" hangingPunct="1">
              <a:buFontTx/>
              <a:buNone/>
            </a:pPr>
            <a:r>
              <a:rPr lang="en-US" altLang="en-US" sz="4000" b="1" smtClean="0">
                <a:latin typeface="Freestyle Script" pitchFamily="66" charset="0"/>
              </a:rPr>
              <a:t>Vector</a:t>
            </a:r>
            <a:r>
              <a:rPr lang="en-US" altLang="en-US" smtClean="0"/>
              <a:t> – </a:t>
            </a:r>
            <a:r>
              <a:rPr lang="en-US" altLang="en-US" sz="4000" b="1" smtClean="0">
                <a:latin typeface="Freestyle Script" pitchFamily="66" charset="0"/>
              </a:rPr>
              <a:t>Aedes aegypti which breeds in standing water, collections of water in containers &amp; tyre dumps.</a:t>
            </a:r>
          </a:p>
          <a:p>
            <a:pPr eaLnBrk="1" hangingPunct="1">
              <a:buFontTx/>
              <a:buNone/>
            </a:pPr>
            <a:endParaRPr lang="en-US" altLang="en-US" sz="4000" b="1" smtClean="0">
              <a:latin typeface="Freestyle Script" pitchFamily="66" charset="0"/>
            </a:endParaRPr>
          </a:p>
          <a:p>
            <a:pPr eaLnBrk="1" hangingPunct="1">
              <a:buFontTx/>
              <a:buNone/>
            </a:pPr>
            <a:endParaRPr lang="en-US" altLang="en-US" sz="4000" b="1" smtClean="0">
              <a:latin typeface="Freestyle Script" pitchFamily="66" charset="0"/>
            </a:endParaRPr>
          </a:p>
          <a:p>
            <a:pPr eaLnBrk="1" hangingPunct="1">
              <a:buFontTx/>
              <a:buNone/>
            </a:pPr>
            <a:endParaRPr lang="en-US" altLang="en-US" sz="4000" b="1" smtClean="0">
              <a:latin typeface="Freestyle Script" pitchFamily="66" charset="0"/>
            </a:endParaRPr>
          </a:p>
          <a:p>
            <a:pPr eaLnBrk="1" hangingPunct="1">
              <a:buFontTx/>
              <a:buNone/>
            </a:pPr>
            <a:endParaRPr lang="en-US" altLang="en-US" sz="4000" b="1" smtClean="0">
              <a:latin typeface="Freestyle Script" pitchFamily="66" charset="0"/>
            </a:endParaRPr>
          </a:p>
          <a:p>
            <a:pPr eaLnBrk="1" hangingPunct="1">
              <a:buFontTx/>
              <a:buNone/>
            </a:pPr>
            <a:endParaRPr lang="en-US" altLang="en-US" sz="4000" b="1" smtClean="0">
              <a:latin typeface="Freestyle Script" pitchFamily="66" charset="0"/>
            </a:endParaRPr>
          </a:p>
          <a:p>
            <a:pPr eaLnBrk="1" hangingPunct="1">
              <a:buFontTx/>
              <a:buNone/>
            </a:pPr>
            <a:endParaRPr lang="en-US" altLang="en-US" b="1" smtClean="0"/>
          </a:p>
          <a:p>
            <a:pPr eaLnBrk="1" hangingPunct="1">
              <a:buFontTx/>
              <a:buNone/>
            </a:pPr>
            <a:r>
              <a:rPr lang="en-US" altLang="en-US" sz="4000" b="1" smtClean="0">
                <a:latin typeface="Freestyle Script" pitchFamily="66" charset="0"/>
              </a:rPr>
              <a:t>Also known as “Tiger Mosquito”; its a day-biting mosquito.</a:t>
            </a:r>
          </a:p>
        </p:txBody>
      </p:sp>
      <p:pic>
        <p:nvPicPr>
          <p:cNvPr id="51204" name="Picture 4" descr="Aedes-Aegypti-2"/>
          <p:cNvPicPr>
            <a:picLocks noChangeAspect="1" noChangeArrowheads="1"/>
          </p:cNvPicPr>
          <p:nvPr/>
        </p:nvPicPr>
        <p:blipFill>
          <a:blip r:embed="rId2"/>
          <a:srcRect/>
          <a:stretch>
            <a:fillRect/>
          </a:stretch>
        </p:blipFill>
        <p:spPr bwMode="auto">
          <a:xfrm>
            <a:off x="228600" y="1752600"/>
            <a:ext cx="4419600" cy="4038600"/>
          </a:xfrm>
          <a:prstGeom prst="rect">
            <a:avLst/>
          </a:prstGeom>
          <a:noFill/>
          <a:ln w="9525">
            <a:solidFill>
              <a:srgbClr val="0000FF"/>
            </a:solidFill>
            <a:miter lim="800000"/>
            <a:headEnd/>
            <a:tailEnd/>
          </a:ln>
        </p:spPr>
      </p:pic>
      <p:pic>
        <p:nvPicPr>
          <p:cNvPr id="51205" name="Picture 5" descr="aedes-aegypti-mosquito"/>
          <p:cNvPicPr>
            <a:picLocks noChangeAspect="1" noChangeArrowheads="1"/>
          </p:cNvPicPr>
          <p:nvPr/>
        </p:nvPicPr>
        <p:blipFill>
          <a:blip r:embed="rId3"/>
          <a:srcRect/>
          <a:stretch>
            <a:fillRect/>
          </a:stretch>
        </p:blipFill>
        <p:spPr bwMode="auto">
          <a:xfrm>
            <a:off x="4800600" y="1752600"/>
            <a:ext cx="4191000" cy="4038600"/>
          </a:xfrm>
          <a:prstGeom prst="rect">
            <a:avLst/>
          </a:prstGeom>
          <a:noFill/>
          <a:ln w="9525">
            <a:solidFill>
              <a:srgbClr val="0000FF"/>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3">
                                            <p:txEl>
                                              <p:pRg st="7" end="7"/>
                                            </p:txEl>
                                          </p:spTgt>
                                        </p:tgtEl>
                                        <p:attrNameLst>
                                          <p:attrName>style.visibility</p:attrName>
                                        </p:attrNameLst>
                                      </p:cBhvr>
                                      <p:to>
                                        <p:strVal val="visible"/>
                                      </p:to>
                                    </p:set>
                                    <p:anim calcmode="lin" valueType="num">
                                      <p:cBhvr additive="base">
                                        <p:cTn id="13" dur="500" fill="hold"/>
                                        <p:tgtEl>
                                          <p:spTgt spid="5120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51204"/>
                                        </p:tgtEl>
                                        <p:attrNameLst>
                                          <p:attrName>style.visibility</p:attrName>
                                        </p:attrNameLst>
                                      </p:cBhvr>
                                      <p:to>
                                        <p:strVal val="visible"/>
                                      </p:to>
                                    </p:set>
                                    <p:animEffect transition="in" filter="checkerboard(across)">
                                      <p:cBhvr>
                                        <p:cTn id="19" dur="500"/>
                                        <p:tgtEl>
                                          <p:spTgt spid="5120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51205"/>
                                        </p:tgtEl>
                                        <p:attrNameLst>
                                          <p:attrName>style.visibility</p:attrName>
                                        </p:attrNameLst>
                                      </p:cBhvr>
                                      <p:to>
                                        <p:strVal val="visible"/>
                                      </p:to>
                                    </p:set>
                                    <p:animEffect transition="in" filter="checkerboard(across)">
                                      <p:cBhvr>
                                        <p:cTn id="24" dur="500"/>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52400" y="228600"/>
            <a:ext cx="5867400" cy="533400"/>
          </a:xfrm>
        </p:spPr>
        <p:txBody>
          <a:bodyPr>
            <a:normAutofit fontScale="90000"/>
          </a:bodyPr>
          <a:lstStyle/>
          <a:p>
            <a:pPr eaLnBrk="1" hangingPunct="1"/>
            <a:r>
              <a:rPr lang="en-US" altLang="en-US" sz="4000" b="1" i="1" u="sng" smtClean="0">
                <a:solidFill>
                  <a:srgbClr val="FF0000"/>
                </a:solidFill>
                <a:latin typeface="Arnprior" pitchFamily="2" charset="0"/>
              </a:rPr>
              <a:t>Classification</a:t>
            </a:r>
          </a:p>
        </p:txBody>
      </p:sp>
      <p:sp>
        <p:nvSpPr>
          <p:cNvPr id="42012" name="Oval 28"/>
          <p:cNvSpPr>
            <a:spLocks noChangeArrowheads="1"/>
          </p:cNvSpPr>
          <p:nvPr/>
        </p:nvSpPr>
        <p:spPr bwMode="auto">
          <a:xfrm>
            <a:off x="1676400" y="990600"/>
            <a:ext cx="4038600" cy="533400"/>
          </a:xfrm>
          <a:prstGeom prst="ellipse">
            <a:avLst/>
          </a:prstGeom>
          <a:solidFill>
            <a:srgbClr val="FF0000">
              <a:alpha val="50195"/>
            </a:srgbClr>
          </a:solidFill>
          <a:ln w="9525" algn="ctr">
            <a:solidFill>
              <a:schemeClr val="tx1"/>
            </a:solidFill>
            <a:round/>
            <a:headEnd/>
            <a:tailEnd/>
          </a:ln>
        </p:spPr>
        <p:txBody>
          <a:bodyPr wrap="none" anchor="ctr"/>
          <a:lstStyle/>
          <a:p>
            <a:pPr algn="ctr" eaLnBrk="1" hangingPunct="1"/>
            <a:r>
              <a:rPr lang="en-US" altLang="en-US" sz="4000" b="1">
                <a:latin typeface="Freestyle Script" pitchFamily="66" charset="0"/>
              </a:rPr>
              <a:t>Dengue virus infection</a:t>
            </a:r>
          </a:p>
        </p:txBody>
      </p:sp>
      <p:sp>
        <p:nvSpPr>
          <p:cNvPr id="42014" name="Oval 30"/>
          <p:cNvSpPr>
            <a:spLocks noChangeArrowheads="1"/>
          </p:cNvSpPr>
          <p:nvPr/>
        </p:nvSpPr>
        <p:spPr bwMode="auto">
          <a:xfrm>
            <a:off x="152400" y="1905000"/>
            <a:ext cx="3505200" cy="533400"/>
          </a:xfrm>
          <a:prstGeom prst="ellipse">
            <a:avLst/>
          </a:prstGeom>
          <a:solidFill>
            <a:srgbClr val="FF0000">
              <a:alpha val="50195"/>
            </a:srgbClr>
          </a:solidFill>
          <a:ln w="9525" algn="ctr">
            <a:solidFill>
              <a:schemeClr val="tx1"/>
            </a:solidFill>
            <a:round/>
            <a:headEnd/>
            <a:tailEnd/>
          </a:ln>
        </p:spPr>
        <p:txBody>
          <a:bodyPr wrap="none" anchor="ctr"/>
          <a:lstStyle/>
          <a:p>
            <a:pPr algn="ctr" eaLnBrk="1" hangingPunct="1"/>
            <a:r>
              <a:rPr lang="en-US" altLang="en-US" sz="4000" b="1">
                <a:latin typeface="Freestyle Script" pitchFamily="66" charset="0"/>
              </a:rPr>
              <a:t>Asymptomatic</a:t>
            </a:r>
          </a:p>
        </p:txBody>
      </p:sp>
      <p:sp>
        <p:nvSpPr>
          <p:cNvPr id="42015" name="Oval 31"/>
          <p:cNvSpPr>
            <a:spLocks noChangeArrowheads="1"/>
          </p:cNvSpPr>
          <p:nvPr/>
        </p:nvSpPr>
        <p:spPr bwMode="auto">
          <a:xfrm>
            <a:off x="3810000" y="1905000"/>
            <a:ext cx="2971800" cy="533400"/>
          </a:xfrm>
          <a:prstGeom prst="ellipse">
            <a:avLst/>
          </a:prstGeom>
          <a:solidFill>
            <a:srgbClr val="FF0000">
              <a:alpha val="50195"/>
            </a:srgbClr>
          </a:solidFill>
          <a:ln w="9525" algn="ctr">
            <a:solidFill>
              <a:schemeClr val="tx1"/>
            </a:solidFill>
            <a:round/>
            <a:headEnd/>
            <a:tailEnd/>
          </a:ln>
        </p:spPr>
        <p:txBody>
          <a:bodyPr wrap="none" anchor="ctr"/>
          <a:lstStyle/>
          <a:p>
            <a:pPr algn="ctr" eaLnBrk="1" hangingPunct="1"/>
            <a:r>
              <a:rPr lang="en-US" altLang="en-US" sz="4000" b="1">
                <a:latin typeface="Freestyle Script" pitchFamily="66" charset="0"/>
              </a:rPr>
              <a:t>Symptomatic</a:t>
            </a:r>
          </a:p>
        </p:txBody>
      </p:sp>
      <p:sp>
        <p:nvSpPr>
          <p:cNvPr id="42016" name="Oval 32"/>
          <p:cNvSpPr>
            <a:spLocks noChangeArrowheads="1"/>
          </p:cNvSpPr>
          <p:nvPr/>
        </p:nvSpPr>
        <p:spPr bwMode="auto">
          <a:xfrm>
            <a:off x="228600" y="3048000"/>
            <a:ext cx="3048000" cy="533400"/>
          </a:xfrm>
          <a:prstGeom prst="ellipse">
            <a:avLst/>
          </a:prstGeom>
          <a:solidFill>
            <a:srgbClr val="FF0000">
              <a:alpha val="50195"/>
            </a:srgbClr>
          </a:solidFill>
          <a:ln w="9525" algn="ctr">
            <a:solidFill>
              <a:schemeClr val="tx1"/>
            </a:solidFill>
            <a:round/>
            <a:headEnd/>
            <a:tailEnd/>
          </a:ln>
        </p:spPr>
        <p:txBody>
          <a:bodyPr wrap="none" anchor="ctr"/>
          <a:lstStyle/>
          <a:p>
            <a:pPr algn="ctr" eaLnBrk="1" hangingPunct="1"/>
            <a:r>
              <a:rPr lang="en-US" altLang="en-US" sz="4000" b="1">
                <a:latin typeface="Freestyle Script" pitchFamily="66" charset="0"/>
              </a:rPr>
              <a:t>Undifferentiated</a:t>
            </a:r>
          </a:p>
        </p:txBody>
      </p:sp>
      <p:sp>
        <p:nvSpPr>
          <p:cNvPr id="42017" name="Oval 33"/>
          <p:cNvSpPr>
            <a:spLocks noChangeArrowheads="1"/>
          </p:cNvSpPr>
          <p:nvPr/>
        </p:nvSpPr>
        <p:spPr bwMode="auto">
          <a:xfrm>
            <a:off x="3352800" y="3048000"/>
            <a:ext cx="2743200" cy="533400"/>
          </a:xfrm>
          <a:prstGeom prst="ellipse">
            <a:avLst/>
          </a:prstGeom>
          <a:solidFill>
            <a:srgbClr val="FF0000">
              <a:alpha val="50195"/>
            </a:srgbClr>
          </a:solidFill>
          <a:ln w="9525" algn="ctr">
            <a:solidFill>
              <a:schemeClr val="tx1"/>
            </a:solidFill>
            <a:round/>
            <a:headEnd/>
            <a:tailEnd/>
          </a:ln>
        </p:spPr>
        <p:txBody>
          <a:bodyPr wrap="none" anchor="ctr"/>
          <a:lstStyle/>
          <a:p>
            <a:pPr algn="ctr" eaLnBrk="1" hangingPunct="1"/>
            <a:r>
              <a:rPr lang="en-US" altLang="en-US" sz="4000" b="1">
                <a:latin typeface="Freestyle Script" pitchFamily="66" charset="0"/>
              </a:rPr>
              <a:t>Dengue fever</a:t>
            </a:r>
          </a:p>
        </p:txBody>
      </p:sp>
      <p:sp>
        <p:nvSpPr>
          <p:cNvPr id="42018" name="Oval 34"/>
          <p:cNvSpPr>
            <a:spLocks noChangeArrowheads="1"/>
          </p:cNvSpPr>
          <p:nvPr/>
        </p:nvSpPr>
        <p:spPr bwMode="auto">
          <a:xfrm>
            <a:off x="2971800" y="3962400"/>
            <a:ext cx="3352800" cy="533400"/>
          </a:xfrm>
          <a:prstGeom prst="ellipse">
            <a:avLst/>
          </a:prstGeom>
          <a:solidFill>
            <a:srgbClr val="FF0000">
              <a:alpha val="58823"/>
            </a:srgbClr>
          </a:solidFill>
          <a:ln w="9525" algn="ctr">
            <a:solidFill>
              <a:schemeClr val="tx1"/>
            </a:solidFill>
            <a:round/>
            <a:headEnd/>
            <a:tailEnd/>
          </a:ln>
        </p:spPr>
        <p:txBody>
          <a:bodyPr wrap="none" anchor="ctr"/>
          <a:lstStyle/>
          <a:p>
            <a:pPr algn="ctr" eaLnBrk="1" hangingPunct="1"/>
            <a:r>
              <a:rPr lang="en-US" altLang="en-US" sz="4000" b="1">
                <a:latin typeface="Freestyle Script" pitchFamily="66" charset="0"/>
              </a:rPr>
              <a:t>without unusual h’age</a:t>
            </a:r>
          </a:p>
        </p:txBody>
      </p:sp>
      <p:sp>
        <p:nvSpPr>
          <p:cNvPr id="42019" name="Oval 35"/>
          <p:cNvSpPr>
            <a:spLocks noChangeArrowheads="1"/>
          </p:cNvSpPr>
          <p:nvPr/>
        </p:nvSpPr>
        <p:spPr bwMode="auto">
          <a:xfrm>
            <a:off x="304800" y="3962400"/>
            <a:ext cx="2590800" cy="533400"/>
          </a:xfrm>
          <a:prstGeom prst="ellipse">
            <a:avLst/>
          </a:prstGeom>
          <a:solidFill>
            <a:srgbClr val="FF0000">
              <a:alpha val="59999"/>
            </a:srgbClr>
          </a:solidFill>
          <a:ln w="9525" algn="ctr">
            <a:solidFill>
              <a:schemeClr val="tx1"/>
            </a:solidFill>
            <a:round/>
            <a:headEnd/>
            <a:tailEnd/>
          </a:ln>
        </p:spPr>
        <p:txBody>
          <a:bodyPr wrap="none" anchor="ctr"/>
          <a:lstStyle/>
          <a:p>
            <a:pPr algn="ctr" eaLnBrk="1" hangingPunct="1"/>
            <a:r>
              <a:rPr lang="en-US" altLang="en-US" sz="4000" b="1">
                <a:latin typeface="Freestyle Script" pitchFamily="66" charset="0"/>
              </a:rPr>
              <a:t>without h’age</a:t>
            </a:r>
          </a:p>
        </p:txBody>
      </p:sp>
      <p:sp>
        <p:nvSpPr>
          <p:cNvPr id="42020" name="Oval 36"/>
          <p:cNvSpPr>
            <a:spLocks noChangeArrowheads="1"/>
          </p:cNvSpPr>
          <p:nvPr/>
        </p:nvSpPr>
        <p:spPr bwMode="auto">
          <a:xfrm>
            <a:off x="5562600" y="3505200"/>
            <a:ext cx="3581400" cy="457200"/>
          </a:xfrm>
          <a:prstGeom prst="ellipse">
            <a:avLst/>
          </a:prstGeom>
          <a:solidFill>
            <a:srgbClr val="FF0000">
              <a:alpha val="50195"/>
            </a:srgbClr>
          </a:solidFill>
          <a:ln w="9525" algn="ctr">
            <a:solidFill>
              <a:schemeClr val="tx1"/>
            </a:solidFill>
            <a:round/>
            <a:headEnd/>
            <a:tailEnd/>
          </a:ln>
        </p:spPr>
        <p:txBody>
          <a:bodyPr wrap="none" anchor="ctr"/>
          <a:lstStyle/>
          <a:p>
            <a:pPr algn="ctr" eaLnBrk="1" hangingPunct="1"/>
            <a:r>
              <a:rPr lang="en-US" altLang="en-US" sz="4000" b="1">
                <a:latin typeface="Freestyle Script" pitchFamily="66" charset="0"/>
              </a:rPr>
              <a:t>Dengue h’aghic fever</a:t>
            </a:r>
          </a:p>
        </p:txBody>
      </p:sp>
      <p:sp>
        <p:nvSpPr>
          <p:cNvPr id="42021" name="Oval 37"/>
          <p:cNvSpPr>
            <a:spLocks noChangeArrowheads="1"/>
          </p:cNvSpPr>
          <p:nvPr/>
        </p:nvSpPr>
        <p:spPr bwMode="auto">
          <a:xfrm>
            <a:off x="2209800" y="5562600"/>
            <a:ext cx="2209800" cy="533400"/>
          </a:xfrm>
          <a:prstGeom prst="ellipse">
            <a:avLst/>
          </a:prstGeom>
          <a:solidFill>
            <a:srgbClr val="FF0000">
              <a:alpha val="65881"/>
            </a:srgbClr>
          </a:solidFill>
          <a:ln w="9525" algn="ctr">
            <a:solidFill>
              <a:schemeClr val="tx1"/>
            </a:solidFill>
            <a:round/>
            <a:headEnd/>
            <a:tailEnd/>
          </a:ln>
        </p:spPr>
        <p:txBody>
          <a:bodyPr wrap="none" anchor="ctr"/>
          <a:lstStyle/>
          <a:p>
            <a:pPr algn="ctr" eaLnBrk="1" hangingPunct="1"/>
            <a:r>
              <a:rPr lang="en-US" altLang="en-US" sz="4000" b="1">
                <a:latin typeface="Freestyle Script" pitchFamily="66" charset="0"/>
              </a:rPr>
              <a:t>No shock</a:t>
            </a:r>
          </a:p>
        </p:txBody>
      </p:sp>
      <p:sp>
        <p:nvSpPr>
          <p:cNvPr id="42022" name="Oval 38"/>
          <p:cNvSpPr>
            <a:spLocks noChangeArrowheads="1"/>
          </p:cNvSpPr>
          <p:nvPr/>
        </p:nvSpPr>
        <p:spPr bwMode="auto">
          <a:xfrm>
            <a:off x="4800600" y="5562600"/>
            <a:ext cx="4038600" cy="533400"/>
          </a:xfrm>
          <a:prstGeom prst="ellipse">
            <a:avLst/>
          </a:prstGeom>
          <a:solidFill>
            <a:srgbClr val="FF0000">
              <a:alpha val="67842"/>
            </a:srgbClr>
          </a:solidFill>
          <a:ln w="9525" algn="ctr">
            <a:solidFill>
              <a:schemeClr val="tx1"/>
            </a:solidFill>
            <a:round/>
            <a:headEnd/>
            <a:tailEnd/>
          </a:ln>
        </p:spPr>
        <p:txBody>
          <a:bodyPr wrap="none" anchor="ctr"/>
          <a:lstStyle/>
          <a:p>
            <a:pPr algn="ctr" eaLnBrk="1" hangingPunct="1"/>
            <a:r>
              <a:rPr lang="en-US" altLang="en-US" sz="4000" b="1">
                <a:latin typeface="Freestyle Script" pitchFamily="66" charset="0"/>
              </a:rPr>
              <a:t>Dengue shock syndrome</a:t>
            </a:r>
          </a:p>
        </p:txBody>
      </p:sp>
      <p:sp>
        <p:nvSpPr>
          <p:cNvPr id="42029" name="Line 45"/>
          <p:cNvSpPr>
            <a:spLocks noChangeShapeType="1"/>
          </p:cNvSpPr>
          <p:nvPr/>
        </p:nvSpPr>
        <p:spPr bwMode="auto">
          <a:xfrm>
            <a:off x="3810000" y="1524000"/>
            <a:ext cx="0" cy="228600"/>
          </a:xfrm>
          <a:prstGeom prst="line">
            <a:avLst/>
          </a:prstGeom>
          <a:noFill/>
          <a:ln w="9525">
            <a:solidFill>
              <a:schemeClr val="tx1"/>
            </a:solidFill>
            <a:round/>
            <a:headEnd/>
            <a:tailEnd/>
          </a:ln>
        </p:spPr>
        <p:txBody>
          <a:bodyPr anchor="ctr"/>
          <a:lstStyle/>
          <a:p>
            <a:endParaRPr lang="en-US"/>
          </a:p>
        </p:txBody>
      </p:sp>
      <p:sp>
        <p:nvSpPr>
          <p:cNvPr id="42030" name="Line 46"/>
          <p:cNvSpPr>
            <a:spLocks noChangeShapeType="1"/>
          </p:cNvSpPr>
          <p:nvPr/>
        </p:nvSpPr>
        <p:spPr bwMode="auto">
          <a:xfrm>
            <a:off x="2133600" y="1752600"/>
            <a:ext cx="2971800" cy="0"/>
          </a:xfrm>
          <a:prstGeom prst="line">
            <a:avLst/>
          </a:prstGeom>
          <a:noFill/>
          <a:ln w="9525">
            <a:solidFill>
              <a:schemeClr val="tx1"/>
            </a:solidFill>
            <a:round/>
            <a:headEnd/>
            <a:tailEnd/>
          </a:ln>
        </p:spPr>
        <p:txBody>
          <a:bodyPr anchor="ctr"/>
          <a:lstStyle/>
          <a:p>
            <a:endParaRPr lang="en-US"/>
          </a:p>
        </p:txBody>
      </p:sp>
      <p:sp>
        <p:nvSpPr>
          <p:cNvPr id="42031" name="Line 47"/>
          <p:cNvSpPr>
            <a:spLocks noChangeShapeType="1"/>
          </p:cNvSpPr>
          <p:nvPr/>
        </p:nvSpPr>
        <p:spPr bwMode="auto">
          <a:xfrm>
            <a:off x="2133600" y="1752600"/>
            <a:ext cx="0" cy="152400"/>
          </a:xfrm>
          <a:prstGeom prst="line">
            <a:avLst/>
          </a:prstGeom>
          <a:noFill/>
          <a:ln w="9525">
            <a:solidFill>
              <a:schemeClr val="tx1"/>
            </a:solidFill>
            <a:round/>
            <a:headEnd/>
            <a:tailEnd type="triangle" w="med" len="med"/>
          </a:ln>
        </p:spPr>
        <p:txBody>
          <a:bodyPr anchor="ctr"/>
          <a:lstStyle/>
          <a:p>
            <a:endParaRPr lang="en-US"/>
          </a:p>
        </p:txBody>
      </p:sp>
      <p:sp>
        <p:nvSpPr>
          <p:cNvPr id="42032" name="Line 48"/>
          <p:cNvSpPr>
            <a:spLocks noChangeShapeType="1"/>
          </p:cNvSpPr>
          <p:nvPr/>
        </p:nvSpPr>
        <p:spPr bwMode="auto">
          <a:xfrm>
            <a:off x="5105400" y="1752600"/>
            <a:ext cx="0" cy="152400"/>
          </a:xfrm>
          <a:prstGeom prst="line">
            <a:avLst/>
          </a:prstGeom>
          <a:noFill/>
          <a:ln w="9525">
            <a:solidFill>
              <a:schemeClr val="tx1"/>
            </a:solidFill>
            <a:round/>
            <a:headEnd/>
            <a:tailEnd type="triangle" w="med" len="med"/>
          </a:ln>
        </p:spPr>
        <p:txBody>
          <a:bodyPr anchor="ctr"/>
          <a:lstStyle/>
          <a:p>
            <a:endParaRPr lang="en-US"/>
          </a:p>
        </p:txBody>
      </p:sp>
      <p:sp>
        <p:nvSpPr>
          <p:cNvPr id="42033" name="Line 49"/>
          <p:cNvSpPr>
            <a:spLocks noChangeShapeType="1"/>
          </p:cNvSpPr>
          <p:nvPr/>
        </p:nvSpPr>
        <p:spPr bwMode="auto">
          <a:xfrm>
            <a:off x="5334000" y="2438400"/>
            <a:ext cx="0" cy="228600"/>
          </a:xfrm>
          <a:prstGeom prst="line">
            <a:avLst/>
          </a:prstGeom>
          <a:noFill/>
          <a:ln w="9525">
            <a:solidFill>
              <a:schemeClr val="tx1"/>
            </a:solidFill>
            <a:round/>
            <a:headEnd/>
            <a:tailEnd/>
          </a:ln>
        </p:spPr>
        <p:txBody>
          <a:bodyPr anchor="ctr"/>
          <a:lstStyle/>
          <a:p>
            <a:endParaRPr lang="en-US"/>
          </a:p>
        </p:txBody>
      </p:sp>
      <p:sp>
        <p:nvSpPr>
          <p:cNvPr id="42034" name="Line 50"/>
          <p:cNvSpPr>
            <a:spLocks noChangeShapeType="1"/>
          </p:cNvSpPr>
          <p:nvPr/>
        </p:nvSpPr>
        <p:spPr bwMode="auto">
          <a:xfrm flipV="1">
            <a:off x="3276600" y="2667000"/>
            <a:ext cx="3962400" cy="0"/>
          </a:xfrm>
          <a:prstGeom prst="line">
            <a:avLst/>
          </a:prstGeom>
          <a:noFill/>
          <a:ln w="9525">
            <a:solidFill>
              <a:schemeClr val="tx1"/>
            </a:solidFill>
            <a:round/>
            <a:headEnd/>
            <a:tailEnd/>
          </a:ln>
        </p:spPr>
        <p:txBody>
          <a:bodyPr anchor="ctr"/>
          <a:lstStyle/>
          <a:p>
            <a:endParaRPr lang="en-US"/>
          </a:p>
        </p:txBody>
      </p:sp>
      <p:sp>
        <p:nvSpPr>
          <p:cNvPr id="42035" name="Line 51"/>
          <p:cNvSpPr>
            <a:spLocks noChangeShapeType="1"/>
          </p:cNvSpPr>
          <p:nvPr/>
        </p:nvSpPr>
        <p:spPr bwMode="auto">
          <a:xfrm>
            <a:off x="3276600" y="2667000"/>
            <a:ext cx="0" cy="152400"/>
          </a:xfrm>
          <a:prstGeom prst="line">
            <a:avLst/>
          </a:prstGeom>
          <a:noFill/>
          <a:ln w="9525">
            <a:solidFill>
              <a:schemeClr val="tx1"/>
            </a:solidFill>
            <a:round/>
            <a:headEnd/>
            <a:tailEnd/>
          </a:ln>
        </p:spPr>
        <p:txBody>
          <a:bodyPr anchor="ctr"/>
          <a:lstStyle/>
          <a:p>
            <a:endParaRPr lang="en-US"/>
          </a:p>
        </p:txBody>
      </p:sp>
      <p:sp>
        <p:nvSpPr>
          <p:cNvPr id="42036" name="Line 52"/>
          <p:cNvSpPr>
            <a:spLocks noChangeShapeType="1"/>
          </p:cNvSpPr>
          <p:nvPr/>
        </p:nvSpPr>
        <p:spPr bwMode="auto">
          <a:xfrm>
            <a:off x="1676400" y="2819400"/>
            <a:ext cx="2971800" cy="0"/>
          </a:xfrm>
          <a:prstGeom prst="line">
            <a:avLst/>
          </a:prstGeom>
          <a:noFill/>
          <a:ln w="9525">
            <a:solidFill>
              <a:schemeClr val="tx1"/>
            </a:solidFill>
            <a:round/>
            <a:headEnd/>
            <a:tailEnd/>
          </a:ln>
        </p:spPr>
        <p:txBody>
          <a:bodyPr anchor="ctr"/>
          <a:lstStyle/>
          <a:p>
            <a:endParaRPr lang="en-US"/>
          </a:p>
        </p:txBody>
      </p:sp>
      <p:sp>
        <p:nvSpPr>
          <p:cNvPr id="42037" name="Line 53"/>
          <p:cNvSpPr>
            <a:spLocks noChangeShapeType="1"/>
          </p:cNvSpPr>
          <p:nvPr/>
        </p:nvSpPr>
        <p:spPr bwMode="auto">
          <a:xfrm>
            <a:off x="1676400" y="2819400"/>
            <a:ext cx="0" cy="228600"/>
          </a:xfrm>
          <a:prstGeom prst="line">
            <a:avLst/>
          </a:prstGeom>
          <a:noFill/>
          <a:ln w="9525">
            <a:solidFill>
              <a:schemeClr val="tx1"/>
            </a:solidFill>
            <a:round/>
            <a:headEnd/>
            <a:tailEnd type="triangle" w="med" len="med"/>
          </a:ln>
        </p:spPr>
        <p:txBody>
          <a:bodyPr anchor="ctr"/>
          <a:lstStyle/>
          <a:p>
            <a:endParaRPr lang="en-US"/>
          </a:p>
        </p:txBody>
      </p:sp>
      <p:sp>
        <p:nvSpPr>
          <p:cNvPr id="42038" name="Line 54"/>
          <p:cNvSpPr>
            <a:spLocks noChangeShapeType="1"/>
          </p:cNvSpPr>
          <p:nvPr/>
        </p:nvSpPr>
        <p:spPr bwMode="auto">
          <a:xfrm>
            <a:off x="4648200" y="2819400"/>
            <a:ext cx="0" cy="228600"/>
          </a:xfrm>
          <a:prstGeom prst="line">
            <a:avLst/>
          </a:prstGeom>
          <a:noFill/>
          <a:ln w="9525">
            <a:solidFill>
              <a:schemeClr val="tx1"/>
            </a:solidFill>
            <a:round/>
            <a:headEnd/>
            <a:tailEnd type="triangle" w="med" len="med"/>
          </a:ln>
        </p:spPr>
        <p:txBody>
          <a:bodyPr anchor="ctr"/>
          <a:lstStyle/>
          <a:p>
            <a:endParaRPr lang="en-US"/>
          </a:p>
        </p:txBody>
      </p:sp>
      <p:sp>
        <p:nvSpPr>
          <p:cNvPr id="12311" name="Line 55"/>
          <p:cNvSpPr>
            <a:spLocks noChangeShapeType="1"/>
          </p:cNvSpPr>
          <p:nvPr/>
        </p:nvSpPr>
        <p:spPr bwMode="auto">
          <a:xfrm>
            <a:off x="7162800" y="2667000"/>
            <a:ext cx="0" cy="0"/>
          </a:xfrm>
          <a:prstGeom prst="line">
            <a:avLst/>
          </a:prstGeom>
          <a:noFill/>
          <a:ln w="9525">
            <a:solidFill>
              <a:schemeClr val="tx1"/>
            </a:solidFill>
            <a:round/>
            <a:headEnd/>
            <a:tailEnd type="triangle" w="med" len="med"/>
          </a:ln>
        </p:spPr>
        <p:txBody>
          <a:bodyPr anchor="ctr"/>
          <a:lstStyle/>
          <a:p>
            <a:endParaRPr lang="en-US"/>
          </a:p>
        </p:txBody>
      </p:sp>
      <p:sp>
        <p:nvSpPr>
          <p:cNvPr id="42040" name="Line 56"/>
          <p:cNvSpPr>
            <a:spLocks noChangeShapeType="1"/>
          </p:cNvSpPr>
          <p:nvPr/>
        </p:nvSpPr>
        <p:spPr bwMode="auto">
          <a:xfrm>
            <a:off x="7239000" y="2667000"/>
            <a:ext cx="0" cy="838200"/>
          </a:xfrm>
          <a:prstGeom prst="line">
            <a:avLst/>
          </a:prstGeom>
          <a:noFill/>
          <a:ln w="9525">
            <a:solidFill>
              <a:schemeClr val="tx1"/>
            </a:solidFill>
            <a:round/>
            <a:headEnd/>
            <a:tailEnd type="triangle" w="med" len="med"/>
          </a:ln>
        </p:spPr>
        <p:txBody>
          <a:bodyPr anchor="ctr"/>
          <a:lstStyle/>
          <a:p>
            <a:endParaRPr lang="en-US"/>
          </a:p>
        </p:txBody>
      </p:sp>
      <p:sp>
        <p:nvSpPr>
          <p:cNvPr id="42041" name="Line 57"/>
          <p:cNvSpPr>
            <a:spLocks noChangeShapeType="1"/>
          </p:cNvSpPr>
          <p:nvPr/>
        </p:nvSpPr>
        <p:spPr bwMode="auto">
          <a:xfrm>
            <a:off x="4724400" y="3581400"/>
            <a:ext cx="0" cy="152400"/>
          </a:xfrm>
          <a:prstGeom prst="line">
            <a:avLst/>
          </a:prstGeom>
          <a:noFill/>
          <a:ln w="9525">
            <a:solidFill>
              <a:schemeClr val="tx1"/>
            </a:solidFill>
            <a:round/>
            <a:headEnd/>
            <a:tailEnd/>
          </a:ln>
        </p:spPr>
        <p:txBody>
          <a:bodyPr anchor="ctr"/>
          <a:lstStyle/>
          <a:p>
            <a:endParaRPr lang="en-US"/>
          </a:p>
        </p:txBody>
      </p:sp>
      <p:sp>
        <p:nvSpPr>
          <p:cNvPr id="42042" name="Line 58"/>
          <p:cNvSpPr>
            <a:spLocks noChangeShapeType="1"/>
          </p:cNvSpPr>
          <p:nvPr/>
        </p:nvSpPr>
        <p:spPr bwMode="auto">
          <a:xfrm>
            <a:off x="1524000" y="3733800"/>
            <a:ext cx="3429000" cy="0"/>
          </a:xfrm>
          <a:prstGeom prst="line">
            <a:avLst/>
          </a:prstGeom>
          <a:noFill/>
          <a:ln w="9525">
            <a:solidFill>
              <a:schemeClr val="tx1"/>
            </a:solidFill>
            <a:round/>
            <a:headEnd/>
            <a:tailEnd/>
          </a:ln>
        </p:spPr>
        <p:txBody>
          <a:bodyPr anchor="ctr"/>
          <a:lstStyle/>
          <a:p>
            <a:endParaRPr lang="en-US"/>
          </a:p>
        </p:txBody>
      </p:sp>
      <p:sp>
        <p:nvSpPr>
          <p:cNvPr id="42043" name="Line 59"/>
          <p:cNvSpPr>
            <a:spLocks noChangeShapeType="1"/>
          </p:cNvSpPr>
          <p:nvPr/>
        </p:nvSpPr>
        <p:spPr bwMode="auto">
          <a:xfrm>
            <a:off x="1524000" y="3733800"/>
            <a:ext cx="0" cy="228600"/>
          </a:xfrm>
          <a:prstGeom prst="line">
            <a:avLst/>
          </a:prstGeom>
          <a:noFill/>
          <a:ln w="9525">
            <a:solidFill>
              <a:schemeClr val="tx1"/>
            </a:solidFill>
            <a:round/>
            <a:headEnd/>
            <a:tailEnd type="triangle" w="med" len="med"/>
          </a:ln>
        </p:spPr>
        <p:txBody>
          <a:bodyPr anchor="ctr"/>
          <a:lstStyle/>
          <a:p>
            <a:endParaRPr lang="en-US"/>
          </a:p>
        </p:txBody>
      </p:sp>
      <p:sp>
        <p:nvSpPr>
          <p:cNvPr id="42044" name="Line 60"/>
          <p:cNvSpPr>
            <a:spLocks noChangeShapeType="1"/>
          </p:cNvSpPr>
          <p:nvPr/>
        </p:nvSpPr>
        <p:spPr bwMode="auto">
          <a:xfrm>
            <a:off x="4953000" y="3733800"/>
            <a:ext cx="0" cy="228600"/>
          </a:xfrm>
          <a:prstGeom prst="line">
            <a:avLst/>
          </a:prstGeom>
          <a:noFill/>
          <a:ln w="9525">
            <a:solidFill>
              <a:schemeClr val="tx1"/>
            </a:solidFill>
            <a:round/>
            <a:headEnd/>
            <a:tailEnd type="triangle" w="med" len="med"/>
          </a:ln>
        </p:spPr>
        <p:txBody>
          <a:bodyPr anchor="ctr"/>
          <a:lstStyle/>
          <a:p>
            <a:endParaRPr lang="en-US"/>
          </a:p>
        </p:txBody>
      </p:sp>
      <p:sp>
        <p:nvSpPr>
          <p:cNvPr id="42045" name="Line 61"/>
          <p:cNvSpPr>
            <a:spLocks noChangeShapeType="1"/>
          </p:cNvSpPr>
          <p:nvPr/>
        </p:nvSpPr>
        <p:spPr bwMode="auto">
          <a:xfrm>
            <a:off x="7315200" y="3962400"/>
            <a:ext cx="0" cy="1219200"/>
          </a:xfrm>
          <a:prstGeom prst="line">
            <a:avLst/>
          </a:prstGeom>
          <a:noFill/>
          <a:ln w="9525">
            <a:solidFill>
              <a:schemeClr val="tx1"/>
            </a:solidFill>
            <a:round/>
            <a:headEnd/>
            <a:tailEnd/>
          </a:ln>
        </p:spPr>
        <p:txBody>
          <a:bodyPr anchor="ctr"/>
          <a:lstStyle/>
          <a:p>
            <a:endParaRPr lang="en-US"/>
          </a:p>
        </p:txBody>
      </p:sp>
      <p:sp>
        <p:nvSpPr>
          <p:cNvPr id="42046" name="Line 62"/>
          <p:cNvSpPr>
            <a:spLocks noChangeShapeType="1"/>
          </p:cNvSpPr>
          <p:nvPr/>
        </p:nvSpPr>
        <p:spPr bwMode="auto">
          <a:xfrm>
            <a:off x="3352800" y="5181600"/>
            <a:ext cx="4191000" cy="0"/>
          </a:xfrm>
          <a:prstGeom prst="line">
            <a:avLst/>
          </a:prstGeom>
          <a:noFill/>
          <a:ln w="9525">
            <a:solidFill>
              <a:schemeClr val="tx1"/>
            </a:solidFill>
            <a:round/>
            <a:headEnd/>
            <a:tailEnd/>
          </a:ln>
        </p:spPr>
        <p:txBody>
          <a:bodyPr anchor="ctr"/>
          <a:lstStyle/>
          <a:p>
            <a:endParaRPr lang="en-US"/>
          </a:p>
        </p:txBody>
      </p:sp>
      <p:sp>
        <p:nvSpPr>
          <p:cNvPr id="42047" name="Line 63"/>
          <p:cNvSpPr>
            <a:spLocks noChangeShapeType="1"/>
          </p:cNvSpPr>
          <p:nvPr/>
        </p:nvSpPr>
        <p:spPr bwMode="auto">
          <a:xfrm>
            <a:off x="3352800" y="5181600"/>
            <a:ext cx="0" cy="381000"/>
          </a:xfrm>
          <a:prstGeom prst="line">
            <a:avLst/>
          </a:prstGeom>
          <a:noFill/>
          <a:ln w="9525">
            <a:solidFill>
              <a:schemeClr val="tx1"/>
            </a:solidFill>
            <a:round/>
            <a:headEnd/>
            <a:tailEnd type="triangle" w="med" len="med"/>
          </a:ln>
        </p:spPr>
        <p:txBody>
          <a:bodyPr anchor="ctr"/>
          <a:lstStyle/>
          <a:p>
            <a:endParaRPr lang="en-US"/>
          </a:p>
        </p:txBody>
      </p:sp>
      <p:sp>
        <p:nvSpPr>
          <p:cNvPr id="42048" name="Line 64"/>
          <p:cNvSpPr>
            <a:spLocks noChangeShapeType="1"/>
          </p:cNvSpPr>
          <p:nvPr/>
        </p:nvSpPr>
        <p:spPr bwMode="auto">
          <a:xfrm>
            <a:off x="7543800" y="5181600"/>
            <a:ext cx="0" cy="381000"/>
          </a:xfrm>
          <a:prstGeom prst="line">
            <a:avLst/>
          </a:prstGeom>
          <a:noFill/>
          <a:ln w="9525">
            <a:solidFill>
              <a:schemeClr val="tx1"/>
            </a:solidFill>
            <a:round/>
            <a:headEnd/>
            <a:tailEnd type="triangle" w="med" len="med"/>
          </a:ln>
        </p:spPr>
        <p:txBody>
          <a:bodyPr anchor="ctr"/>
          <a:lstStyle/>
          <a:p>
            <a:endParaRPr lang="en-US"/>
          </a:p>
        </p:txBody>
      </p:sp>
      <p:pic>
        <p:nvPicPr>
          <p:cNvPr id="12321" name="Picture 71" descr="mosquito_graphic2"/>
          <p:cNvPicPr>
            <a:picLocks noChangeAspect="1" noChangeArrowheads="1" noCrop="1"/>
          </p:cNvPicPr>
          <p:nvPr/>
        </p:nvPicPr>
        <p:blipFill>
          <a:blip r:embed="rId2"/>
          <a:srcRect/>
          <a:stretch>
            <a:fillRect/>
          </a:stretch>
        </p:blipFill>
        <p:spPr bwMode="auto">
          <a:xfrm>
            <a:off x="7239000" y="762000"/>
            <a:ext cx="960438"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ppt_x"/>
                                          </p:val>
                                        </p:tav>
                                        <p:tav tm="100000">
                                          <p:val>
                                            <p:strVal val="#ppt_x"/>
                                          </p:val>
                                        </p:tav>
                                      </p:tavLst>
                                    </p:anim>
                                    <p:anim calcmode="lin" valueType="num">
                                      <p:cBhvr additive="base">
                                        <p:cTn id="8" dur="500" fill="hold"/>
                                        <p:tgtEl>
                                          <p:spTgt spid="4198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2012"/>
                                        </p:tgtEl>
                                        <p:attrNameLst>
                                          <p:attrName>style.visibility</p:attrName>
                                        </p:attrNameLst>
                                      </p:cBhvr>
                                      <p:to>
                                        <p:strVal val="visible"/>
                                      </p:to>
                                    </p:set>
                                    <p:animEffect transition="in" filter="fade">
                                      <p:cBhvr>
                                        <p:cTn id="13" dur="2000"/>
                                        <p:tgtEl>
                                          <p:spTgt spid="4201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2029"/>
                                        </p:tgtEl>
                                        <p:attrNameLst>
                                          <p:attrName>style.visibility</p:attrName>
                                        </p:attrNameLst>
                                      </p:cBhvr>
                                      <p:to>
                                        <p:strVal val="visible"/>
                                      </p:to>
                                    </p:set>
                                    <p:animEffect transition="in" filter="fade">
                                      <p:cBhvr>
                                        <p:cTn id="18" dur="2000"/>
                                        <p:tgtEl>
                                          <p:spTgt spid="4202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2030"/>
                                        </p:tgtEl>
                                        <p:attrNameLst>
                                          <p:attrName>style.visibility</p:attrName>
                                        </p:attrNameLst>
                                      </p:cBhvr>
                                      <p:to>
                                        <p:strVal val="visible"/>
                                      </p:to>
                                    </p:set>
                                    <p:animEffect transition="in" filter="fade">
                                      <p:cBhvr>
                                        <p:cTn id="23" dur="2000"/>
                                        <p:tgtEl>
                                          <p:spTgt spid="4203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2031"/>
                                        </p:tgtEl>
                                        <p:attrNameLst>
                                          <p:attrName>style.visibility</p:attrName>
                                        </p:attrNameLst>
                                      </p:cBhvr>
                                      <p:to>
                                        <p:strVal val="visible"/>
                                      </p:to>
                                    </p:set>
                                    <p:animEffect transition="in" filter="fade">
                                      <p:cBhvr>
                                        <p:cTn id="28" dur="2000"/>
                                        <p:tgtEl>
                                          <p:spTgt spid="4203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2014"/>
                                        </p:tgtEl>
                                        <p:attrNameLst>
                                          <p:attrName>style.visibility</p:attrName>
                                        </p:attrNameLst>
                                      </p:cBhvr>
                                      <p:to>
                                        <p:strVal val="visible"/>
                                      </p:to>
                                    </p:set>
                                    <p:animEffect transition="in" filter="fade">
                                      <p:cBhvr>
                                        <p:cTn id="33" dur="2000"/>
                                        <p:tgtEl>
                                          <p:spTgt spid="4201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2032"/>
                                        </p:tgtEl>
                                        <p:attrNameLst>
                                          <p:attrName>style.visibility</p:attrName>
                                        </p:attrNameLst>
                                      </p:cBhvr>
                                      <p:to>
                                        <p:strVal val="visible"/>
                                      </p:to>
                                    </p:set>
                                    <p:animEffect transition="in" filter="fade">
                                      <p:cBhvr>
                                        <p:cTn id="38" dur="2000"/>
                                        <p:tgtEl>
                                          <p:spTgt spid="4203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2015"/>
                                        </p:tgtEl>
                                        <p:attrNameLst>
                                          <p:attrName>style.visibility</p:attrName>
                                        </p:attrNameLst>
                                      </p:cBhvr>
                                      <p:to>
                                        <p:strVal val="visible"/>
                                      </p:to>
                                    </p:set>
                                    <p:animEffect transition="in" filter="fade">
                                      <p:cBhvr>
                                        <p:cTn id="43" dur="2000"/>
                                        <p:tgtEl>
                                          <p:spTgt spid="4201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2033"/>
                                        </p:tgtEl>
                                        <p:attrNameLst>
                                          <p:attrName>style.visibility</p:attrName>
                                        </p:attrNameLst>
                                      </p:cBhvr>
                                      <p:to>
                                        <p:strVal val="visible"/>
                                      </p:to>
                                    </p:set>
                                    <p:animEffect transition="in" filter="fade">
                                      <p:cBhvr>
                                        <p:cTn id="48" dur="2000"/>
                                        <p:tgtEl>
                                          <p:spTgt spid="4203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2034"/>
                                        </p:tgtEl>
                                        <p:attrNameLst>
                                          <p:attrName>style.visibility</p:attrName>
                                        </p:attrNameLst>
                                      </p:cBhvr>
                                      <p:to>
                                        <p:strVal val="visible"/>
                                      </p:to>
                                    </p:set>
                                    <p:animEffect transition="in" filter="fade">
                                      <p:cBhvr>
                                        <p:cTn id="53" dur="2000"/>
                                        <p:tgtEl>
                                          <p:spTgt spid="4203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2035"/>
                                        </p:tgtEl>
                                        <p:attrNameLst>
                                          <p:attrName>style.visibility</p:attrName>
                                        </p:attrNameLst>
                                      </p:cBhvr>
                                      <p:to>
                                        <p:strVal val="visible"/>
                                      </p:to>
                                    </p:set>
                                    <p:animEffect transition="in" filter="fade">
                                      <p:cBhvr>
                                        <p:cTn id="58" dur="2000"/>
                                        <p:tgtEl>
                                          <p:spTgt spid="4203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42036"/>
                                        </p:tgtEl>
                                        <p:attrNameLst>
                                          <p:attrName>style.visibility</p:attrName>
                                        </p:attrNameLst>
                                      </p:cBhvr>
                                      <p:to>
                                        <p:strVal val="visible"/>
                                      </p:to>
                                    </p:set>
                                    <p:animEffect transition="in" filter="fade">
                                      <p:cBhvr>
                                        <p:cTn id="63" dur="2000"/>
                                        <p:tgtEl>
                                          <p:spTgt spid="4203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2037"/>
                                        </p:tgtEl>
                                        <p:attrNameLst>
                                          <p:attrName>style.visibility</p:attrName>
                                        </p:attrNameLst>
                                      </p:cBhvr>
                                      <p:to>
                                        <p:strVal val="visible"/>
                                      </p:to>
                                    </p:set>
                                    <p:animEffect transition="in" filter="fade">
                                      <p:cBhvr>
                                        <p:cTn id="68" dur="2000"/>
                                        <p:tgtEl>
                                          <p:spTgt spid="42037"/>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2016"/>
                                        </p:tgtEl>
                                        <p:attrNameLst>
                                          <p:attrName>style.visibility</p:attrName>
                                        </p:attrNameLst>
                                      </p:cBhvr>
                                      <p:to>
                                        <p:strVal val="visible"/>
                                      </p:to>
                                    </p:set>
                                    <p:animEffect transition="in" filter="fade">
                                      <p:cBhvr>
                                        <p:cTn id="73" dur="2000"/>
                                        <p:tgtEl>
                                          <p:spTgt spid="42016"/>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42038"/>
                                        </p:tgtEl>
                                        <p:attrNameLst>
                                          <p:attrName>style.visibility</p:attrName>
                                        </p:attrNameLst>
                                      </p:cBhvr>
                                      <p:to>
                                        <p:strVal val="visible"/>
                                      </p:to>
                                    </p:set>
                                    <p:animEffect transition="in" filter="fade">
                                      <p:cBhvr>
                                        <p:cTn id="78" dur="2000"/>
                                        <p:tgtEl>
                                          <p:spTgt spid="42038"/>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2017"/>
                                        </p:tgtEl>
                                        <p:attrNameLst>
                                          <p:attrName>style.visibility</p:attrName>
                                        </p:attrNameLst>
                                      </p:cBhvr>
                                      <p:to>
                                        <p:strVal val="visible"/>
                                      </p:to>
                                    </p:set>
                                    <p:animEffect transition="in" filter="fade">
                                      <p:cBhvr>
                                        <p:cTn id="83" dur="2000"/>
                                        <p:tgtEl>
                                          <p:spTgt spid="42017"/>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2041"/>
                                        </p:tgtEl>
                                        <p:attrNameLst>
                                          <p:attrName>style.visibility</p:attrName>
                                        </p:attrNameLst>
                                      </p:cBhvr>
                                      <p:to>
                                        <p:strVal val="visible"/>
                                      </p:to>
                                    </p:set>
                                    <p:animEffect transition="in" filter="fade">
                                      <p:cBhvr>
                                        <p:cTn id="88" dur="2000"/>
                                        <p:tgtEl>
                                          <p:spTgt spid="42041"/>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42042"/>
                                        </p:tgtEl>
                                        <p:attrNameLst>
                                          <p:attrName>style.visibility</p:attrName>
                                        </p:attrNameLst>
                                      </p:cBhvr>
                                      <p:to>
                                        <p:strVal val="visible"/>
                                      </p:to>
                                    </p:set>
                                    <p:animEffect transition="in" filter="fade">
                                      <p:cBhvr>
                                        <p:cTn id="93" dur="2000"/>
                                        <p:tgtEl>
                                          <p:spTgt spid="42042"/>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42043"/>
                                        </p:tgtEl>
                                        <p:attrNameLst>
                                          <p:attrName>style.visibility</p:attrName>
                                        </p:attrNameLst>
                                      </p:cBhvr>
                                      <p:to>
                                        <p:strVal val="visible"/>
                                      </p:to>
                                    </p:set>
                                    <p:animEffect transition="in" filter="fade">
                                      <p:cBhvr>
                                        <p:cTn id="98" dur="2000"/>
                                        <p:tgtEl>
                                          <p:spTgt spid="42043"/>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42019"/>
                                        </p:tgtEl>
                                        <p:attrNameLst>
                                          <p:attrName>style.visibility</p:attrName>
                                        </p:attrNameLst>
                                      </p:cBhvr>
                                      <p:to>
                                        <p:strVal val="visible"/>
                                      </p:to>
                                    </p:set>
                                    <p:animEffect transition="in" filter="fade">
                                      <p:cBhvr>
                                        <p:cTn id="103" dur="2000"/>
                                        <p:tgtEl>
                                          <p:spTgt spid="42019"/>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42044"/>
                                        </p:tgtEl>
                                        <p:attrNameLst>
                                          <p:attrName>style.visibility</p:attrName>
                                        </p:attrNameLst>
                                      </p:cBhvr>
                                      <p:to>
                                        <p:strVal val="visible"/>
                                      </p:to>
                                    </p:set>
                                    <p:animEffect transition="in" filter="fade">
                                      <p:cBhvr>
                                        <p:cTn id="108" dur="2000"/>
                                        <p:tgtEl>
                                          <p:spTgt spid="42044"/>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42018"/>
                                        </p:tgtEl>
                                        <p:attrNameLst>
                                          <p:attrName>style.visibility</p:attrName>
                                        </p:attrNameLst>
                                      </p:cBhvr>
                                      <p:to>
                                        <p:strVal val="visible"/>
                                      </p:to>
                                    </p:set>
                                    <p:animEffect transition="in" filter="fade">
                                      <p:cBhvr>
                                        <p:cTn id="113" dur="2000"/>
                                        <p:tgtEl>
                                          <p:spTgt spid="42018"/>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42040"/>
                                        </p:tgtEl>
                                        <p:attrNameLst>
                                          <p:attrName>style.visibility</p:attrName>
                                        </p:attrNameLst>
                                      </p:cBhvr>
                                      <p:to>
                                        <p:strVal val="visible"/>
                                      </p:to>
                                    </p:set>
                                    <p:animEffect transition="in" filter="fade">
                                      <p:cBhvr>
                                        <p:cTn id="118" dur="2000"/>
                                        <p:tgtEl>
                                          <p:spTgt spid="42040"/>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42020"/>
                                        </p:tgtEl>
                                        <p:attrNameLst>
                                          <p:attrName>style.visibility</p:attrName>
                                        </p:attrNameLst>
                                      </p:cBhvr>
                                      <p:to>
                                        <p:strVal val="visible"/>
                                      </p:to>
                                    </p:set>
                                    <p:animEffect transition="in" filter="fade">
                                      <p:cBhvr>
                                        <p:cTn id="123" dur="2000"/>
                                        <p:tgtEl>
                                          <p:spTgt spid="42020"/>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42045"/>
                                        </p:tgtEl>
                                        <p:attrNameLst>
                                          <p:attrName>style.visibility</p:attrName>
                                        </p:attrNameLst>
                                      </p:cBhvr>
                                      <p:to>
                                        <p:strVal val="visible"/>
                                      </p:to>
                                    </p:set>
                                    <p:animEffect transition="in" filter="fade">
                                      <p:cBhvr>
                                        <p:cTn id="128" dur="2000"/>
                                        <p:tgtEl>
                                          <p:spTgt spid="42045"/>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42046"/>
                                        </p:tgtEl>
                                        <p:attrNameLst>
                                          <p:attrName>style.visibility</p:attrName>
                                        </p:attrNameLst>
                                      </p:cBhvr>
                                      <p:to>
                                        <p:strVal val="visible"/>
                                      </p:to>
                                    </p:set>
                                    <p:animEffect transition="in" filter="fade">
                                      <p:cBhvr>
                                        <p:cTn id="133" dur="2000"/>
                                        <p:tgtEl>
                                          <p:spTgt spid="42046"/>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42047"/>
                                        </p:tgtEl>
                                        <p:attrNameLst>
                                          <p:attrName>style.visibility</p:attrName>
                                        </p:attrNameLst>
                                      </p:cBhvr>
                                      <p:to>
                                        <p:strVal val="visible"/>
                                      </p:to>
                                    </p:set>
                                    <p:animEffect transition="in" filter="fade">
                                      <p:cBhvr>
                                        <p:cTn id="138" dur="2000"/>
                                        <p:tgtEl>
                                          <p:spTgt spid="42047"/>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42021"/>
                                        </p:tgtEl>
                                        <p:attrNameLst>
                                          <p:attrName>style.visibility</p:attrName>
                                        </p:attrNameLst>
                                      </p:cBhvr>
                                      <p:to>
                                        <p:strVal val="visible"/>
                                      </p:to>
                                    </p:set>
                                    <p:animEffect transition="in" filter="fade">
                                      <p:cBhvr>
                                        <p:cTn id="143" dur="2000"/>
                                        <p:tgtEl>
                                          <p:spTgt spid="42021"/>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0" presetClass="entr" presetSubtype="0" fill="hold" grpId="0" nodeType="clickEffect">
                                  <p:stCondLst>
                                    <p:cond delay="0"/>
                                  </p:stCondLst>
                                  <p:childTnLst>
                                    <p:set>
                                      <p:cBhvr>
                                        <p:cTn id="147" dur="1" fill="hold">
                                          <p:stCondLst>
                                            <p:cond delay="0"/>
                                          </p:stCondLst>
                                        </p:cTn>
                                        <p:tgtEl>
                                          <p:spTgt spid="42048"/>
                                        </p:tgtEl>
                                        <p:attrNameLst>
                                          <p:attrName>style.visibility</p:attrName>
                                        </p:attrNameLst>
                                      </p:cBhvr>
                                      <p:to>
                                        <p:strVal val="visible"/>
                                      </p:to>
                                    </p:set>
                                    <p:animEffect transition="in" filter="fade">
                                      <p:cBhvr>
                                        <p:cTn id="148" dur="2000"/>
                                        <p:tgtEl>
                                          <p:spTgt spid="42048"/>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42022"/>
                                        </p:tgtEl>
                                        <p:attrNameLst>
                                          <p:attrName>style.visibility</p:attrName>
                                        </p:attrNameLst>
                                      </p:cBhvr>
                                      <p:to>
                                        <p:strVal val="visible"/>
                                      </p:to>
                                    </p:set>
                                    <p:animEffect transition="in" filter="fade">
                                      <p:cBhvr>
                                        <p:cTn id="153" dur="2000"/>
                                        <p:tgtEl>
                                          <p:spTgt spid="42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2012" grpId="0" animBg="1"/>
      <p:bldP spid="42014" grpId="0" animBg="1"/>
      <p:bldP spid="42015" grpId="0" animBg="1"/>
      <p:bldP spid="42016" grpId="0" animBg="1"/>
      <p:bldP spid="42017" grpId="0" animBg="1"/>
      <p:bldP spid="42018" grpId="0" animBg="1"/>
      <p:bldP spid="42019" grpId="0" animBg="1"/>
      <p:bldP spid="42020" grpId="0" animBg="1"/>
      <p:bldP spid="42021" grpId="0" animBg="1"/>
      <p:bldP spid="42022" grpId="0" animBg="1"/>
      <p:bldP spid="42029" grpId="0" animBg="1"/>
      <p:bldP spid="42030" grpId="0" animBg="1"/>
      <p:bldP spid="42031" grpId="0" animBg="1"/>
      <p:bldP spid="42032" grpId="0" animBg="1"/>
      <p:bldP spid="42033" grpId="0" animBg="1"/>
      <p:bldP spid="42034" grpId="0" animBg="1"/>
      <p:bldP spid="42035" grpId="0" animBg="1"/>
      <p:bldP spid="42036" grpId="0" animBg="1"/>
      <p:bldP spid="42037" grpId="0" animBg="1"/>
      <p:bldP spid="42038" grpId="0" animBg="1"/>
      <p:bldP spid="42040" grpId="0" animBg="1"/>
      <p:bldP spid="42041" grpId="0" animBg="1"/>
      <p:bldP spid="42042" grpId="0" animBg="1"/>
      <p:bldP spid="42043" grpId="0" animBg="1"/>
      <p:bldP spid="42044" grpId="0" animBg="1"/>
      <p:bldP spid="42045" grpId="0" animBg="1"/>
      <p:bldP spid="42046" grpId="0" animBg="1"/>
      <p:bldP spid="42047" grpId="0" animBg="1"/>
      <p:bldP spid="4204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3080</Words>
  <Application>Microsoft Office PowerPoint</Application>
  <PresentationFormat>On-screen Show (4:3)</PresentationFormat>
  <Paragraphs>325</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Slide 1</vt:lpstr>
      <vt:lpstr>Origin</vt:lpstr>
      <vt:lpstr>Slide 3</vt:lpstr>
      <vt:lpstr>Outbreak in India </vt:lpstr>
      <vt:lpstr>Slide 5</vt:lpstr>
      <vt:lpstr>Definition</vt:lpstr>
      <vt:lpstr>Slide 7</vt:lpstr>
      <vt:lpstr>Slide 8</vt:lpstr>
      <vt:lpstr>Classification</vt:lpstr>
      <vt:lpstr>Slide 10</vt:lpstr>
      <vt:lpstr>Pathogenesis</vt:lpstr>
      <vt:lpstr>Classical Dengue Fever</vt:lpstr>
      <vt:lpstr>Slide 13</vt:lpstr>
      <vt:lpstr>Slide 14</vt:lpstr>
      <vt:lpstr>Clinical features</vt:lpstr>
      <vt:lpstr>Slide 16</vt:lpstr>
      <vt:lpstr>Slide 17</vt:lpstr>
      <vt:lpstr>CLINICAL AND LABORATORY DIAGNOSIS &amp; CASE DEFINITIONS</vt:lpstr>
      <vt:lpstr>Slide 19</vt:lpstr>
      <vt:lpstr>Dengue Haemorrhagic fever</vt:lpstr>
      <vt:lpstr>Pathogenesis</vt:lpstr>
      <vt:lpstr>Clinical Features of DHF</vt:lpstr>
      <vt:lpstr>Slide 23</vt:lpstr>
      <vt:lpstr>Slide 24</vt:lpstr>
      <vt:lpstr>Slide 25</vt:lpstr>
      <vt:lpstr>Clinical features</vt:lpstr>
      <vt:lpstr>Slide 27</vt:lpstr>
      <vt:lpstr>CLINICAL AND LABORATORY DIAGNOSIS &amp; CASE DEFINITIONS</vt:lpstr>
      <vt:lpstr>Management</vt:lpstr>
      <vt:lpstr>Slide 30</vt:lpstr>
      <vt:lpstr>Grading of DHF</vt:lpstr>
      <vt:lpstr>Dengue Shock Syndrome</vt:lpstr>
      <vt:lpstr>Management</vt:lpstr>
      <vt:lpstr>Slide 34</vt:lpstr>
      <vt:lpstr>Slide 35</vt:lpstr>
      <vt:lpstr>Slide 36</vt:lpstr>
      <vt:lpstr>Slide 37</vt:lpstr>
      <vt:lpstr>Slide 38</vt:lpstr>
      <vt:lpstr>Slide 39</vt:lpstr>
      <vt:lpstr>HOMOEOPATHIC THERAPEUTICS</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New</cp:lastModifiedBy>
  <cp:revision>1</cp:revision>
  <dcterms:created xsi:type="dcterms:W3CDTF">2021-03-08T09:32:08Z</dcterms:created>
  <dcterms:modified xsi:type="dcterms:W3CDTF">2021-03-08T09:32:41Z</dcterms:modified>
</cp:coreProperties>
</file>