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60" r:id="rId5"/>
    <p:sldId id="261" r:id="rId6"/>
    <p:sldId id="262" r:id="rId7"/>
    <p:sldId id="265" r:id="rId8"/>
    <p:sldId id="263" r:id="rId9"/>
    <p:sldId id="270" r:id="rId10"/>
    <p:sldId id="264" r:id="rId11"/>
    <p:sldId id="266" r:id="rId12"/>
    <p:sldId id="267" r:id="rId13"/>
    <p:sldId id="268"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79" d="100"/>
          <a:sy n="79" d="100"/>
        </p:scale>
        <p:origin x="-342" y="-7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11/22/2020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11/22/2020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11/22/2020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11/22/2020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pPr/>
              <a:t>11/22/2020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pPr/>
              <a:t>11/22/2020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pPr/>
              <a:t>11/22/2020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pPr/>
              <a:t>11/22/2020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pPr/>
              <a:t>11/22/2020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pPr/>
              <a:t>11/22/2020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pPr/>
              <a:t>11/22/2020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pPr/>
              <a:t>11/22/2020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thekidneydr.com/learning-center/dialysis/peritoneal/" TargetMode="External"/><Relationship Id="rId2" Type="http://schemas.openxmlformats.org/officeDocument/2006/relationships/hyperlink" Target="https://ib.bioninja.com.au/standard-level/topic-1-cell-biology/14-membrane-transport/kidney-dialysis.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rgbClr val="FF0000"/>
                </a:solidFill>
              </a:rPr>
              <a:t>Dialysis</a:t>
            </a:r>
          </a:p>
        </p:txBody>
      </p:sp>
      <p:sp>
        <p:nvSpPr>
          <p:cNvPr id="3" name="Subtitle 2"/>
          <p:cNvSpPr>
            <a:spLocks noGrp="1"/>
          </p:cNvSpPr>
          <p:nvPr>
            <p:ph type="subTitle" idx="1"/>
          </p:nvPr>
        </p:nvSpPr>
        <p:spPr/>
        <p:txBody>
          <a:bodyPr>
            <a:normAutofit lnSpcReduction="10000"/>
          </a:bodyPr>
          <a:lstStyle/>
          <a:p>
            <a:r>
              <a:rPr lang="en-US" dirty="0">
                <a:solidFill>
                  <a:srgbClr val="002060"/>
                </a:solidFill>
                <a:latin typeface="Times New Roman" pitchFamily="18" charset="0"/>
                <a:cs typeface="Times New Roman" pitchFamily="18" charset="0"/>
              </a:rPr>
              <a:t>Dr </a:t>
            </a:r>
            <a:r>
              <a:rPr lang="en-US" dirty="0" err="1">
                <a:solidFill>
                  <a:srgbClr val="002060"/>
                </a:solidFill>
                <a:latin typeface="Times New Roman" pitchFamily="18" charset="0"/>
                <a:cs typeface="Times New Roman" pitchFamily="18" charset="0"/>
              </a:rPr>
              <a:t>Reshmy</a:t>
            </a:r>
            <a:r>
              <a:rPr lang="en-US" dirty="0">
                <a:solidFill>
                  <a:srgbClr val="002060"/>
                </a:solidFill>
                <a:latin typeface="Times New Roman" pitchFamily="18" charset="0"/>
                <a:cs typeface="Times New Roman" pitchFamily="18" charset="0"/>
              </a:rPr>
              <a:t> K.R</a:t>
            </a:r>
          </a:p>
          <a:p>
            <a:r>
              <a:rPr lang="en-US" dirty="0">
                <a:solidFill>
                  <a:srgbClr val="002060"/>
                </a:solidFill>
                <a:latin typeface="Times New Roman" pitchFamily="18" charset="0"/>
                <a:cs typeface="Times New Roman" pitchFamily="18" charset="0"/>
              </a:rPr>
              <a:t>Professor</a:t>
            </a:r>
          </a:p>
          <a:p>
            <a:r>
              <a:rPr lang="en-US" dirty="0">
                <a:solidFill>
                  <a:srgbClr val="002060"/>
                </a:solidFill>
                <a:latin typeface="Times New Roman" pitchFamily="18" charset="0"/>
                <a:cs typeface="Times New Roman" pitchFamily="18" charset="0"/>
              </a:rPr>
              <a:t> Dept. of Physiology</a:t>
            </a:r>
          </a:p>
          <a:p>
            <a:r>
              <a:rPr lang="en-US" dirty="0">
                <a:solidFill>
                  <a:srgbClr val="002060"/>
                </a:solidFill>
                <a:latin typeface="Times New Roman" pitchFamily="18" charset="0"/>
                <a:cs typeface="Times New Roman" pitchFamily="18" charset="0"/>
              </a:rPr>
              <a:t>SKHMC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features</a:t>
            </a:r>
          </a:p>
        </p:txBody>
      </p:sp>
      <p:sp>
        <p:nvSpPr>
          <p:cNvPr id="3" name="Content Placeholder 2"/>
          <p:cNvSpPr>
            <a:spLocks noGrp="1"/>
          </p:cNvSpPr>
          <p:nvPr>
            <p:ph idx="1"/>
          </p:nvPr>
        </p:nvSpPr>
        <p:spPr/>
        <p:txBody>
          <a:bodyPr/>
          <a:lstStyle/>
          <a:p>
            <a:r>
              <a:rPr lang="en-US">
                <a:latin typeface="Times New Roman" panose="02020603050405020304" charset="0"/>
                <a:cs typeface="Times New Roman" panose="02020603050405020304" charset="0"/>
              </a:rPr>
              <a:t> Rate of clearence of urea from the plasma - 100 to 225ml/min </a:t>
            </a:r>
          </a:p>
          <a:p>
            <a:endParaRPr lang="en-US">
              <a:latin typeface="Times New Roman" panose="02020603050405020304" charset="0"/>
              <a:cs typeface="Times New Roman" panose="02020603050405020304" charset="0"/>
            </a:endParaRPr>
          </a:p>
          <a:p>
            <a:r>
              <a:rPr lang="en-US">
                <a:latin typeface="Times New Roman" panose="02020603050405020304" charset="0"/>
                <a:cs typeface="Times New Roman" panose="02020603050405020304" charset="0"/>
              </a:rPr>
              <a:t> Functions about twice as rapidly as two normal kidneys together, whose urea clearance is only 70ml/min. </a:t>
            </a:r>
          </a:p>
          <a:p>
            <a:pPr marL="0" indent="0">
              <a:buNone/>
            </a:pPr>
            <a:endParaRPr lang="en-US">
              <a:latin typeface="Times New Roman" panose="02020603050405020304" charset="0"/>
              <a:cs typeface="Times New Roman" panose="02020603050405020304" charset="0"/>
            </a:endParaRPr>
          </a:p>
          <a:p>
            <a:r>
              <a:rPr lang="en-US">
                <a:latin typeface="Times New Roman" panose="02020603050405020304" charset="0"/>
                <a:cs typeface="Times New Roman" panose="02020603050405020304" charset="0"/>
              </a:rPr>
              <a:t>It is used for only </a:t>
            </a:r>
            <a:r>
              <a:rPr lang="en-US" b="1">
                <a:latin typeface="Times New Roman" panose="02020603050405020304" charset="0"/>
                <a:cs typeface="Times New Roman" panose="02020603050405020304" charset="0"/>
              </a:rPr>
              <a:t>4 to 6 hours per day, three times a week</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atin typeface="Times New Roman" panose="02020603050405020304" charset="0"/>
                <a:cs typeface="Times New Roman" panose="02020603050405020304" charset="0"/>
              </a:rPr>
              <a:t>Artificial kidney cannot replace some of the other functions of the kidneys, such as secretion of erythropoietin, which is necessary for red blood cell production.</a:t>
            </a:r>
          </a:p>
          <a:p>
            <a:endParaRPr lang="en-US">
              <a:latin typeface="Times New Roman" panose="02020603050405020304" charset="0"/>
              <a:cs typeface="Times New Roman" panose="02020603050405020304" charset="0"/>
            </a:endParaRPr>
          </a:p>
          <a:p>
            <a:r>
              <a:rPr lang="en-US">
                <a:latin typeface="Times New Roman" panose="02020603050405020304" charset="0"/>
                <a:cs typeface="Times New Roman" panose="02020603050405020304" charset="0"/>
              </a:rPr>
              <a:t>overall plasma clearance is limited when it replaces the normal kidneys.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Peritoneal dialysis</a:t>
            </a:r>
          </a:p>
        </p:txBody>
      </p:sp>
      <p:sp>
        <p:nvSpPr>
          <p:cNvPr id="3" name="Content Placeholder 2"/>
          <p:cNvSpPr>
            <a:spLocks noGrp="1"/>
          </p:cNvSpPr>
          <p:nvPr>
            <p:ph idx="1"/>
          </p:nvPr>
        </p:nvSpPr>
        <p:spPr/>
        <p:txBody>
          <a:bodyPr/>
          <a:lstStyle/>
          <a:p>
            <a:r>
              <a:rPr lang="en-US" dirty="0">
                <a:latin typeface="Times New Roman" panose="02020603050405020304" charset="0"/>
                <a:cs typeface="Times New Roman" panose="02020603050405020304" charset="0"/>
              </a:rPr>
              <a:t>Peritoneal membrane is used as a </a:t>
            </a:r>
            <a:r>
              <a:rPr lang="en-US" dirty="0" err="1">
                <a:latin typeface="Times New Roman" panose="02020603050405020304" charset="0"/>
                <a:cs typeface="Times New Roman" panose="02020603050405020304" charset="0"/>
              </a:rPr>
              <a:t>semipermeable</a:t>
            </a:r>
            <a:r>
              <a:rPr lang="en-US" dirty="0">
                <a:latin typeface="Times New Roman" panose="02020603050405020304" charset="0"/>
                <a:cs typeface="Times New Roman" panose="02020603050405020304" charset="0"/>
              </a:rPr>
              <a:t> membrane</a:t>
            </a:r>
          </a:p>
          <a:p>
            <a:r>
              <a:rPr lang="en-US" dirty="0">
                <a:latin typeface="Times New Roman" panose="02020603050405020304" charset="0"/>
                <a:cs typeface="Times New Roman" panose="02020603050405020304" charset="0"/>
              </a:rPr>
              <a:t>L</a:t>
            </a:r>
            <a:r>
              <a:rPr lang="en-US" dirty="0" smtClean="0">
                <a:latin typeface="Times New Roman" panose="02020603050405020304" charset="0"/>
                <a:cs typeface="Times New Roman" panose="02020603050405020304" charset="0"/>
              </a:rPr>
              <a:t>ess </a:t>
            </a:r>
            <a:r>
              <a:rPr lang="en-US" dirty="0">
                <a:latin typeface="Times New Roman" panose="02020603050405020304" charset="0"/>
                <a:cs typeface="Times New Roman" panose="02020603050405020304" charset="0"/>
              </a:rPr>
              <a:t>expensive, simple procedure.</a:t>
            </a:r>
          </a:p>
          <a:p>
            <a:endParaRPr lang="en-US" dirty="0">
              <a:latin typeface="Times New Roman" panose="02020603050405020304" charset="0"/>
              <a:cs typeface="Times New Roman" panose="02020603050405020304" charset="0"/>
            </a:endParaRPr>
          </a:p>
          <a:p>
            <a:endParaRPr lang="en-US" dirty="0">
              <a:latin typeface="Times New Roman" panose="02020603050405020304" charset="0"/>
              <a:cs typeface="Times New Roman" panose="02020603050405020304" charset="0"/>
            </a:endParaRPr>
          </a:p>
          <a:p>
            <a:pPr>
              <a:buNone/>
            </a:pPr>
            <a:r>
              <a:rPr lang="en-US" dirty="0" smtClean="0">
                <a:latin typeface="Times New Roman" panose="02020603050405020304" charset="0"/>
                <a:cs typeface="Times New Roman" panose="02020603050405020304" charset="0"/>
              </a:rPr>
              <a:t>-can </a:t>
            </a:r>
            <a:r>
              <a:rPr lang="en-US" dirty="0">
                <a:latin typeface="Times New Roman" panose="02020603050405020304" charset="0"/>
                <a:cs typeface="Times New Roman" panose="02020603050405020304" charset="0"/>
              </a:rPr>
              <a:t>leads to complications by infections.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Uremia</a:t>
            </a:r>
          </a:p>
        </p:txBody>
      </p:sp>
      <p:sp>
        <p:nvSpPr>
          <p:cNvPr id="3" name="Content Placeholder 2"/>
          <p:cNvSpPr>
            <a:spLocks noGrp="1"/>
          </p:cNvSpPr>
          <p:nvPr>
            <p:ph idx="1"/>
          </p:nvPr>
        </p:nvSpPr>
        <p:spPr/>
        <p:txBody>
          <a:bodyPr/>
          <a:lstStyle/>
          <a:p>
            <a:r>
              <a:rPr lang="en-US" dirty="0">
                <a:latin typeface="Times New Roman" panose="02020603050405020304" charset="0"/>
                <a:cs typeface="Times New Roman" panose="02020603050405020304" charset="0"/>
              </a:rPr>
              <a:t>Excessive accumulation of products of protein digestion- increased level of blood urea, </a:t>
            </a:r>
            <a:r>
              <a:rPr lang="en-US" dirty="0" smtClean="0">
                <a:latin typeface="Times New Roman" panose="02020603050405020304" charset="0"/>
                <a:cs typeface="Times New Roman" panose="02020603050405020304" charset="0"/>
              </a:rPr>
              <a:t>nitrogen &amp; </a:t>
            </a:r>
            <a:r>
              <a:rPr lang="en-US" dirty="0" err="1">
                <a:latin typeface="Times New Roman" panose="02020603050405020304" charset="0"/>
                <a:cs typeface="Times New Roman" panose="02020603050405020304" charset="0"/>
              </a:rPr>
              <a:t>creatinine</a:t>
            </a:r>
            <a:endParaRPr lang="en-US" dirty="0">
              <a:latin typeface="Times New Roman" panose="02020603050405020304" charset="0"/>
              <a:cs typeface="Times New Roman" panose="0202060305040502030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r>
            <a:br>
              <a:rPr lang="en-US" dirty="0" smtClean="0"/>
            </a:br>
            <a:endParaRPr lang="en-US" dirty="0"/>
          </a:p>
        </p:txBody>
      </p:sp>
      <p:sp>
        <p:nvSpPr>
          <p:cNvPr id="3" name="Content Placeholder 2"/>
          <p:cNvSpPr>
            <a:spLocks noGrp="1"/>
          </p:cNvSpPr>
          <p:nvPr>
            <p:ph idx="1"/>
          </p:nvPr>
        </p:nvSpPr>
        <p:spPr>
          <a:xfrm>
            <a:off x="838200" y="998620"/>
            <a:ext cx="10515600" cy="5522495"/>
          </a:xfr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path path="circle">
              <a:fillToRect l="100000" b="100000"/>
            </a:path>
            <a:tileRect t="-100000" r="-100000"/>
          </a:gradFill>
          <a:ln>
            <a:solidFill>
              <a:srgbClr val="00B0F0"/>
            </a:solidFill>
          </a:ln>
        </p:spPr>
        <p:style>
          <a:lnRef idx="2">
            <a:schemeClr val="accent2"/>
          </a:lnRef>
          <a:fillRef idx="1">
            <a:schemeClr val="lt1"/>
          </a:fillRef>
          <a:effectRef idx="0">
            <a:schemeClr val="accent2"/>
          </a:effectRef>
          <a:fontRef idx="minor">
            <a:schemeClr val="dk1"/>
          </a:fontRef>
        </p:style>
        <p:txBody>
          <a:bodyPr>
            <a:normAutofit/>
          </a:bodyPr>
          <a:lstStyle/>
          <a:p>
            <a:pPr>
              <a:buNone/>
            </a:pPr>
            <a:endParaRPr lang="en-US" dirty="0" smtClean="0"/>
          </a:p>
          <a:p>
            <a:pPr>
              <a:buNone/>
            </a:pPr>
            <a:endParaRPr lang="en-US"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a:p>
            <a:pPr>
              <a:buNone/>
            </a:pPr>
            <a:endParaRPr lang="en-US"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a:p>
            <a:pPr>
              <a:buNone/>
            </a:pPr>
            <a:endParaRPr lang="en-US"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a:p>
            <a:pPr>
              <a:buNone/>
            </a:pPr>
            <a:r>
              <a:rPr lang="en-US" b="1" spc="100" dirty="0" smtClean="0">
                <a:ln w="18000">
                  <a:solidFill>
                    <a:schemeClr val="accent1">
                      <a:satMod val="200000"/>
                      <a:tint val="72000"/>
                    </a:schemeClr>
                  </a:solidFill>
                  <a:prstDash val="solid"/>
                </a:ln>
                <a:solidFill>
                  <a:schemeClr val="tx2">
                    <a:lumMod val="50000"/>
                  </a:schemeClr>
                </a:solidFill>
                <a:effectLst>
                  <a:outerShdw blurRad="25000" dist="20000" dir="16020000" algn="tl">
                    <a:schemeClr val="accent1">
                      <a:satMod val="200000"/>
                      <a:shade val="1000"/>
                      <a:alpha val="60000"/>
                    </a:schemeClr>
                  </a:outerShdw>
                </a:effectLst>
              </a:rPr>
              <a:t>                                    THANK YOU</a:t>
            </a:r>
          </a:p>
          <a:p>
            <a:pPr>
              <a:buNone/>
            </a:pPr>
            <a:endParaRPr lang="en-US"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a:p>
            <a:pPr>
              <a:buNone/>
            </a:pPr>
            <a:endParaRPr lang="en-US"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a:p>
            <a:pPr>
              <a:buNone/>
            </a:pPr>
            <a:r>
              <a:rPr lang="en-US" sz="900" dirty="0" smtClean="0">
                <a:hlinkClick r:id="rId2"/>
              </a:rPr>
              <a:t>https://ib.bioninja.com.au/standard-level/topic-1-cell-biology/14-membrane-transport/kidney-dialysis.html</a:t>
            </a:r>
            <a:r>
              <a:rPr lang="en-US" sz="900" smtClean="0"/>
              <a:t/>
            </a:r>
            <a:br>
              <a:rPr lang="en-US" sz="900" smtClean="0"/>
            </a:br>
            <a:r>
              <a:rPr lang="en-US" sz="900" dirty="0" smtClean="0"/>
              <a:t/>
            </a:r>
            <a:br>
              <a:rPr lang="en-US" sz="900" dirty="0" smtClean="0"/>
            </a:br>
            <a:r>
              <a:rPr lang="en-US" sz="900" dirty="0" smtClean="0">
                <a:hlinkClick r:id="rId3"/>
              </a:rPr>
              <a:t>https://www.thekidneydr.com/learning-center/dialysis/peritoneal/</a:t>
            </a:r>
            <a:endParaRPr lang="en-US" sz="9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Dialysis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i="1">
                <a:latin typeface="Times New Roman" panose="02020603050405020304" charset="0"/>
                <a:cs typeface="Times New Roman" panose="02020603050405020304" charset="0"/>
              </a:rPr>
              <a:t>Removal of waste materials and toxic substances and restoration of normal volume and composition of body fluid by means of an artificial kidney.</a:t>
            </a:r>
          </a:p>
          <a:p>
            <a:endParaRPr lang="en-US">
              <a:latin typeface="Times New Roman" panose="02020603050405020304" charset="0"/>
              <a:cs typeface="Times New Roman" panose="02020603050405020304" charset="0"/>
            </a:endParaRPr>
          </a:p>
          <a:p>
            <a:r>
              <a:rPr lang="en-US">
                <a:latin typeface="Times New Roman" panose="02020603050405020304" charset="0"/>
                <a:cs typeface="Times New Roman" panose="02020603050405020304" charset="0"/>
              </a:rPr>
              <a:t>Artificial kidney can be used in acute renal failure due to circulatory shock, Hg poisonong and chronic renal failure.</a:t>
            </a:r>
          </a:p>
          <a:p>
            <a:endParaRPr lang="en-US">
              <a:latin typeface="Times New Roman" panose="02020603050405020304" charset="0"/>
              <a:cs typeface="Times New Roman" panose="02020603050405020304" charset="0"/>
            </a:endParaRPr>
          </a:p>
          <a:p>
            <a:r>
              <a:rPr lang="en-US">
                <a:latin typeface="Times New Roman" panose="02020603050405020304" charset="0"/>
                <a:cs typeface="Times New Roman" panose="02020603050405020304" charset="0"/>
              </a:rPr>
              <a:t>Two types of Dialysis- Hemodialysis&amp; Peritonial dialysis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6" name="Content Placeholder 5"/>
          <p:cNvSpPr>
            <a:spLocks noGrp="1"/>
          </p:cNvSpPr>
          <p:nvPr>
            <p:ph sz="half" idx="2"/>
          </p:nvPr>
        </p:nvSpPr>
        <p:spPr/>
        <p:txBody>
          <a:bodyPr>
            <a:normAutofit/>
          </a:bodyPr>
          <a:lstStyle/>
          <a:p>
            <a:r>
              <a:rPr lang="en-US">
                <a:latin typeface="Times New Roman" panose="02020603050405020304" charset="0"/>
                <a:cs typeface="Times New Roman" panose="02020603050405020304" charset="0"/>
              </a:rPr>
              <a:t>The basic principle of the artificial kidney is to pass blood through minute blood channels bounded by a thin membrane.</a:t>
            </a:r>
          </a:p>
          <a:p>
            <a:pPr marL="0" indent="0">
              <a:buNone/>
            </a:pPr>
            <a:r>
              <a:rPr lang="en-US">
                <a:latin typeface="Times New Roman" panose="02020603050405020304" charset="0"/>
                <a:cs typeface="Times New Roman" panose="02020603050405020304" charset="0"/>
              </a:rPr>
              <a:t> </a:t>
            </a:r>
          </a:p>
          <a:p>
            <a:r>
              <a:rPr lang="en-US">
                <a:latin typeface="Times New Roman" panose="02020603050405020304" charset="0"/>
                <a:cs typeface="Times New Roman" panose="02020603050405020304" charset="0"/>
              </a:rPr>
              <a:t>On the other side of the membrane is a dialyzing fluid into which unwanted substances in the blood pass by diffusion.</a:t>
            </a:r>
          </a:p>
          <a:p>
            <a:endParaRPr lang="en-US">
              <a:latin typeface="Times New Roman" panose="02020603050405020304" charset="0"/>
              <a:cs typeface="Times New Roman" panose="02020603050405020304" charset="0"/>
            </a:endParaRPr>
          </a:p>
        </p:txBody>
      </p:sp>
      <p:pic>
        <p:nvPicPr>
          <p:cNvPr id="7" name="Content Placeholder 6"/>
          <p:cNvPicPr>
            <a:picLocks noGrp="1" noChangeAspect="1"/>
          </p:cNvPicPr>
          <p:nvPr>
            <p:ph sz="half" idx="1"/>
          </p:nvPr>
        </p:nvPicPr>
        <p:blipFill>
          <a:blip r:embed="rId2" cstate="print"/>
          <a:stretch>
            <a:fillRect/>
          </a:stretch>
        </p:blipFill>
        <p:spPr>
          <a:xfrm>
            <a:off x="399415" y="1961515"/>
            <a:ext cx="5467350" cy="448818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t> B</a:t>
            </a:r>
            <a:r>
              <a:rPr lang="en-US">
                <a:latin typeface="Times New Roman" panose="02020603050405020304" charset="0"/>
                <a:cs typeface="Times New Roman" panose="02020603050405020304" charset="0"/>
              </a:rPr>
              <a:t>lood flows continually between two thin membranes of cellophane, outside the membrane is a dialyzing fluid. </a:t>
            </a:r>
          </a:p>
          <a:p>
            <a:endParaRPr lang="en-US">
              <a:latin typeface="Times New Roman" panose="02020603050405020304" charset="0"/>
              <a:cs typeface="Times New Roman" panose="02020603050405020304" charset="0"/>
            </a:endParaRPr>
          </a:p>
          <a:p>
            <a:r>
              <a:rPr lang="en-US">
                <a:latin typeface="Times New Roman" panose="02020603050405020304" charset="0"/>
                <a:cs typeface="Times New Roman" panose="02020603050405020304" charset="0"/>
              </a:rPr>
              <a:t>The cellophane is porous enough to allow the constituents of the plasma, except the plasma proteins, to diffuse in both directions—from plasma into the dialyzing fluid or from the dialyzing fluid back into the plasma.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8435"/>
            <a:ext cx="10515600" cy="733425"/>
          </a:xfrm>
        </p:spPr>
        <p:txBody>
          <a:bodyPr>
            <a:normAutofit/>
          </a:bodyPr>
          <a:lstStyle/>
          <a:p>
            <a:r>
              <a:rPr lang="en-US">
                <a:latin typeface="Times New Roman" panose="02020603050405020304" charset="0"/>
                <a:cs typeface="Times New Roman" panose="02020603050405020304" charset="0"/>
              </a:rPr>
              <a:t>mechanism of function</a:t>
            </a:r>
          </a:p>
        </p:txBody>
      </p:sp>
      <p:sp>
        <p:nvSpPr>
          <p:cNvPr id="3" name="Content Placeholder 2"/>
          <p:cNvSpPr>
            <a:spLocks noGrp="1"/>
          </p:cNvSpPr>
          <p:nvPr>
            <p:ph idx="1"/>
          </p:nvPr>
        </p:nvSpPr>
        <p:spPr>
          <a:xfrm>
            <a:off x="838200" y="800735"/>
            <a:ext cx="10746740" cy="5376545"/>
          </a:xfrm>
        </p:spPr>
        <p:txBody>
          <a:bodyPr>
            <a:noAutofit/>
          </a:bodyPr>
          <a:lstStyle/>
          <a:p>
            <a:pPr>
              <a:lnSpc>
                <a:spcPct val="150000"/>
              </a:lnSpc>
            </a:pPr>
            <a:r>
              <a:rPr lang="en-US" sz="2200" b="1">
                <a:latin typeface="Times New Roman" panose="02020603050405020304" charset="0"/>
                <a:cs typeface="Times New Roman" panose="02020603050405020304" charset="0"/>
              </a:rPr>
              <a:t>If the concentration of a substance is greater in the plasma than in the dialyzing fluid, there will be a net transfer of the substance from the plasma into the dialyzing fluid</a:t>
            </a:r>
            <a:r>
              <a:rPr lang="en-US" sz="2200">
                <a:latin typeface="Times New Roman" panose="02020603050405020304" charset="0"/>
                <a:cs typeface="Times New Roman" panose="02020603050405020304" charset="0"/>
              </a:rPr>
              <a:t>.( diffusion of solutes from an area of higher conc. to the area of lower conc through a semi paermeable membrane.)</a:t>
            </a:r>
            <a:endParaRPr lang="en-US" sz="2200" b="1">
              <a:latin typeface="Times New Roman" panose="02020603050405020304" charset="0"/>
              <a:cs typeface="Times New Roman" panose="02020603050405020304" charset="0"/>
            </a:endParaRPr>
          </a:p>
          <a:p>
            <a:pPr>
              <a:lnSpc>
                <a:spcPct val="150000"/>
              </a:lnSpc>
            </a:pPr>
            <a:endParaRPr lang="en-US" sz="2200" b="1">
              <a:latin typeface="Times New Roman" panose="02020603050405020304" charset="0"/>
              <a:cs typeface="Times New Roman" panose="02020603050405020304" charset="0"/>
            </a:endParaRPr>
          </a:p>
          <a:p>
            <a:pPr>
              <a:lnSpc>
                <a:spcPct val="100000"/>
              </a:lnSpc>
            </a:pPr>
            <a:r>
              <a:rPr lang="en-US" sz="2200">
                <a:latin typeface="Times New Roman" panose="02020603050405020304" charset="0"/>
                <a:cs typeface="Times New Roman" panose="02020603050405020304" charset="0"/>
              </a:rPr>
              <a:t>The rate of movement of solute across the dialyzing membrane depends on </a:t>
            </a:r>
          </a:p>
          <a:p>
            <a:pPr>
              <a:lnSpc>
                <a:spcPct val="100000"/>
              </a:lnSpc>
            </a:pPr>
            <a:r>
              <a:rPr lang="en-US" sz="2200">
                <a:latin typeface="Times New Roman" panose="02020603050405020304" charset="0"/>
                <a:cs typeface="Times New Roman" panose="02020603050405020304" charset="0"/>
              </a:rPr>
              <a:t>(1) the concentration gradient of the solute between the two solutions, </a:t>
            </a:r>
          </a:p>
          <a:p>
            <a:pPr>
              <a:lnSpc>
                <a:spcPct val="100000"/>
              </a:lnSpc>
            </a:pPr>
            <a:r>
              <a:rPr lang="en-US" sz="2200">
                <a:latin typeface="Times New Roman" panose="02020603050405020304" charset="0"/>
                <a:cs typeface="Times New Roman" panose="02020603050405020304" charset="0"/>
              </a:rPr>
              <a:t>(2) the permeability of the membrane to the solute, </a:t>
            </a:r>
          </a:p>
          <a:p>
            <a:pPr>
              <a:lnSpc>
                <a:spcPct val="100000"/>
              </a:lnSpc>
            </a:pPr>
            <a:r>
              <a:rPr lang="en-US" sz="2200">
                <a:latin typeface="Times New Roman" panose="02020603050405020304" charset="0"/>
                <a:cs typeface="Times New Roman" panose="02020603050405020304" charset="0"/>
              </a:rPr>
              <a:t>(3) the surface area of the membrane, </a:t>
            </a:r>
          </a:p>
          <a:p>
            <a:pPr>
              <a:lnSpc>
                <a:spcPct val="100000"/>
              </a:lnSpc>
            </a:pPr>
            <a:r>
              <a:rPr lang="en-US" sz="2200">
                <a:latin typeface="Times New Roman" panose="02020603050405020304" charset="0"/>
                <a:cs typeface="Times New Roman" panose="02020603050405020304" charset="0"/>
              </a:rPr>
              <a:t>(4) the length of time that the blood and fluid remain in contact with the membrane.</a:t>
            </a:r>
          </a:p>
          <a:p>
            <a:pPr>
              <a:lnSpc>
                <a:spcPct val="100000"/>
              </a:lnSpc>
            </a:pPr>
            <a:endParaRPr lang="en-US" sz="1700">
              <a:latin typeface="Times New Roman" panose="02020603050405020304" charset="0"/>
              <a:cs typeface="Times New Roman" panose="0202060305040502030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t> B</a:t>
            </a:r>
            <a:r>
              <a:rPr lang="en-US">
                <a:latin typeface="Times New Roman" panose="02020603050405020304" charset="0"/>
                <a:cs typeface="Times New Roman" panose="02020603050405020304" charset="0"/>
              </a:rPr>
              <a:t>lood flows continually or intermittently back into the vein. </a:t>
            </a:r>
          </a:p>
          <a:p>
            <a:endParaRPr lang="en-US">
              <a:latin typeface="Times New Roman" panose="02020603050405020304" charset="0"/>
              <a:cs typeface="Times New Roman" panose="02020603050405020304" charset="0"/>
            </a:endParaRPr>
          </a:p>
          <a:p>
            <a:r>
              <a:rPr lang="en-US">
                <a:latin typeface="Times New Roman" panose="02020603050405020304" charset="0"/>
                <a:cs typeface="Times New Roman" panose="02020603050405020304" charset="0"/>
              </a:rPr>
              <a:t>Total amount of blood in the artificial kidney at  one time is usually less than 500 ml. </a:t>
            </a:r>
          </a:p>
          <a:p>
            <a:r>
              <a:rPr lang="en-US">
                <a:latin typeface="Times New Roman" panose="02020603050405020304" charset="0"/>
                <a:cs typeface="Times New Roman" panose="02020603050405020304" charset="0"/>
              </a:rPr>
              <a:t>Rate of flow may be several hundred ml per minute. </a:t>
            </a:r>
          </a:p>
          <a:p>
            <a:pPr marL="0" indent="0">
              <a:buNone/>
            </a:pPr>
            <a:endParaRPr lang="en-US">
              <a:latin typeface="Times New Roman" panose="02020603050405020304" charset="0"/>
              <a:cs typeface="Times New Roman" panose="02020603050405020304" charset="0"/>
            </a:endParaRPr>
          </a:p>
          <a:p>
            <a:pPr>
              <a:buFont typeface="Arial" panose="020B0604020202020204" pitchFamily="34" charset="0"/>
              <a:buChar char="•"/>
            </a:pPr>
            <a:r>
              <a:rPr lang="en-US">
                <a:latin typeface="Times New Roman" panose="02020603050405020304" charset="0"/>
                <a:cs typeface="Times New Roman" panose="02020603050405020304" charset="0"/>
              </a:rPr>
              <a:t>Total diffusion surface area is  0.6 - 2.5 sqm.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t> </a:t>
            </a:r>
            <a:r>
              <a:rPr lang="en-US">
                <a:latin typeface="Times New Roman" panose="02020603050405020304" charset="0"/>
                <a:cs typeface="Times New Roman" panose="02020603050405020304" charset="0"/>
              </a:rPr>
              <a:t>To prevent coagulation of the blood in the artificial kidney, a small amount of </a:t>
            </a:r>
            <a:r>
              <a:rPr lang="en-US" b="1">
                <a:latin typeface="Times New Roman" panose="02020603050405020304" charset="0"/>
                <a:cs typeface="Times New Roman" panose="02020603050405020304" charset="0"/>
              </a:rPr>
              <a:t>heparin </a:t>
            </a:r>
            <a:r>
              <a:rPr lang="en-US">
                <a:latin typeface="Times New Roman" panose="02020603050405020304" charset="0"/>
                <a:cs typeface="Times New Roman" panose="02020603050405020304" charset="0"/>
              </a:rPr>
              <a:t>is infused into the blood as it enters the artificial kidney. </a:t>
            </a:r>
          </a:p>
          <a:p>
            <a:endParaRPr lang="en-US">
              <a:latin typeface="Times New Roman" panose="02020603050405020304" charset="0"/>
              <a:cs typeface="Times New Roman" panose="02020603050405020304" charset="0"/>
            </a:endParaRPr>
          </a:p>
          <a:p>
            <a:r>
              <a:rPr lang="en-US" b="1">
                <a:latin typeface="Times New Roman" panose="02020603050405020304" charset="0"/>
                <a:cs typeface="Times New Roman" panose="02020603050405020304" charset="0"/>
              </a:rPr>
              <a:t>Bulk flow </a:t>
            </a:r>
          </a:p>
          <a:p>
            <a:pPr marL="0" indent="0">
              <a:buNone/>
            </a:pPr>
            <a:r>
              <a:rPr lang="en-US">
                <a:latin typeface="Times New Roman" panose="02020603050405020304" charset="0"/>
                <a:cs typeface="Times New Roman" panose="02020603050405020304" charset="0"/>
              </a:rPr>
              <a:t>  Mass transfer of solutes and water can be produced by applying a </a:t>
            </a:r>
            <a:r>
              <a:rPr lang="en-US" i="1">
                <a:latin typeface="Times New Roman" panose="02020603050405020304" charset="0"/>
                <a:cs typeface="Times New Roman" panose="02020603050405020304" charset="0"/>
              </a:rPr>
              <a:t>hydrostatic pressure to force the fluid and solutes across the membranes of the dialyzer.</a:t>
            </a:r>
          </a:p>
          <a:p>
            <a:endParaRPr lang="en-US" i="1">
              <a:latin typeface="Times New Roman" panose="02020603050405020304" charset="0"/>
              <a:cs typeface="Times New Roman" panose="020206030504050203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a:latin typeface="Times New Roman" panose="02020603050405020304" charset="0"/>
                <a:cs typeface="Times New Roman" panose="02020603050405020304" charset="0"/>
              </a:rPr>
              <a:t>No phosphate, urea, urate, sulfate, or creatinine in the dialyzing fluid; however, these are present in </a:t>
            </a:r>
            <a:r>
              <a:rPr lang="en-US" b="1">
                <a:latin typeface="Times New Roman" panose="02020603050405020304" charset="0"/>
                <a:cs typeface="Times New Roman" panose="02020603050405020304" charset="0"/>
              </a:rPr>
              <a:t>high concentrations in the uremic blood. </a:t>
            </a:r>
          </a:p>
          <a:p>
            <a:endParaRPr lang="en-US" b="1">
              <a:latin typeface="Times New Roman" panose="02020603050405020304" charset="0"/>
              <a:cs typeface="Times New Roman" panose="02020603050405020304" charset="0"/>
            </a:endParaRPr>
          </a:p>
          <a:p>
            <a:r>
              <a:rPr lang="en-US">
                <a:latin typeface="Times New Roman" panose="02020603050405020304" charset="0"/>
                <a:cs typeface="Times New Roman" panose="02020603050405020304" charset="0"/>
              </a:rPr>
              <a:t>when a uremic patient is dialyzed, these substances are lost in large quantities into the dialyzing fluid.</a:t>
            </a:r>
          </a:p>
          <a:p>
            <a:endParaRPr lang="en-US">
              <a:latin typeface="Times New Roman" panose="02020603050405020304" charset="0"/>
              <a:cs typeface="Times New Roman" panose="02020603050405020304" charset="0"/>
            </a:endParaRPr>
          </a:p>
          <a:p>
            <a:r>
              <a:rPr lang="en-US" i="1" u="sng">
                <a:latin typeface="Times New Roman" panose="02020603050405020304" charset="0"/>
                <a:cs typeface="Times New Roman" panose="02020603050405020304" charset="0"/>
              </a:rPr>
              <a:t>The effectiveness of the artificial kidney can be expressed in terms of the amount of plasma that is cleared of different substances in each minute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idx="1"/>
          </p:nvPr>
        </p:nvSpPr>
        <p:spPr>
          <a:xfrm>
            <a:off x="840105" y="984250"/>
            <a:ext cx="5157470" cy="697230"/>
          </a:xfrm>
        </p:spPr>
        <p:txBody>
          <a:bodyPr>
            <a:normAutofit fontScale="97500" lnSpcReduction="10000"/>
          </a:bodyPr>
          <a:lstStyle/>
          <a:p>
            <a:r>
              <a:rPr lang="en-US" dirty="0"/>
              <a:t>Comparison of </a:t>
            </a:r>
            <a:r>
              <a:rPr lang="en-US" dirty="0" err="1"/>
              <a:t>dialysing</a:t>
            </a:r>
            <a:r>
              <a:rPr lang="en-US" dirty="0"/>
              <a:t> fluid with normal&amp; uremic plasma</a:t>
            </a:r>
          </a:p>
        </p:txBody>
      </p:sp>
      <p:pic>
        <p:nvPicPr>
          <p:cNvPr id="4" name="Content Placeholder 3" descr="Capture"/>
          <p:cNvPicPr>
            <a:picLocks noGrp="1" noChangeAspect="1"/>
          </p:cNvPicPr>
          <p:nvPr>
            <p:ph sz="half" idx="2"/>
          </p:nvPr>
        </p:nvPicPr>
        <p:blipFill>
          <a:blip r:embed="rId2" cstate="print">
            <a:duotone>
              <a:prstClr val="black"/>
              <a:srgbClr val="660033">
                <a:tint val="45000"/>
                <a:satMod val="400000"/>
              </a:srgbClr>
            </a:duotone>
          </a:blip>
          <a:stretch>
            <a:fillRect/>
          </a:stretch>
        </p:blipFill>
        <p:spPr>
          <a:xfrm>
            <a:off x="340995" y="1926590"/>
            <a:ext cx="4803140" cy="4658360"/>
          </a:xfrm>
          <a:prstGeom prst="rect">
            <a:avLst/>
          </a:prstGeom>
          <a:ln>
            <a:noFill/>
          </a:ln>
          <a:effectLst>
            <a:outerShdw blurRad="292100" dist="139700" dir="2700000" algn="tl" rotWithShape="0">
              <a:srgbClr val="333333">
                <a:alpha val="65000"/>
              </a:srgbClr>
            </a:outerShdw>
          </a:effectLst>
        </p:spPr>
      </p:pic>
      <p:sp>
        <p:nvSpPr>
          <p:cNvPr id="12" name="Text Placeholder 11"/>
          <p:cNvSpPr>
            <a:spLocks noGrp="1"/>
          </p:cNvSpPr>
          <p:nvPr>
            <p:ph type="body" sz="quarter" idx="3"/>
          </p:nvPr>
        </p:nvSpPr>
        <p:spPr>
          <a:xfrm>
            <a:off x="6172200" y="847090"/>
            <a:ext cx="5183505" cy="834390"/>
          </a:xfrm>
        </p:spPr>
        <p:txBody>
          <a:bodyPr/>
          <a:lstStyle/>
          <a:p>
            <a:r>
              <a:rPr lang="en-US"/>
              <a:t>Principles of dialysis with artificial kidney</a:t>
            </a:r>
          </a:p>
        </p:txBody>
      </p:sp>
      <p:pic>
        <p:nvPicPr>
          <p:cNvPr id="8" name="Content Placeholder 7" descr="Capture2"/>
          <p:cNvPicPr>
            <a:picLocks noGrp="1" noChangeAspect="1"/>
          </p:cNvPicPr>
          <p:nvPr>
            <p:ph sz="quarter" idx="4"/>
          </p:nvPr>
        </p:nvPicPr>
        <p:blipFill>
          <a:blip r:embed="rId3" cstate="print"/>
          <a:stretch>
            <a:fillRect/>
          </a:stretch>
        </p:blipFill>
        <p:spPr>
          <a:xfrm>
            <a:off x="5732145" y="1681480"/>
            <a:ext cx="5800725" cy="490347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3709</TotalTime>
  <Words>625</Words>
  <Application>Microsoft Office PowerPoint</Application>
  <PresentationFormat>Custom</PresentationFormat>
  <Paragraphs>68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Dialysis</vt:lpstr>
      <vt:lpstr>Dialysis</vt:lpstr>
      <vt:lpstr>Slide 3</vt:lpstr>
      <vt:lpstr>Slide 4</vt:lpstr>
      <vt:lpstr>mechanism of function</vt:lpstr>
      <vt:lpstr>Slide 6</vt:lpstr>
      <vt:lpstr>Slide 7</vt:lpstr>
      <vt:lpstr>Slide 8</vt:lpstr>
      <vt:lpstr>Slide 9</vt:lpstr>
      <vt:lpstr>features</vt:lpstr>
      <vt:lpstr>Slide 11</vt:lpstr>
      <vt:lpstr>Peritoneal dialysis</vt:lpstr>
      <vt:lpstr>Uremia</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
  <cp:lastModifiedBy>J.R.Vishnu Shankar</cp:lastModifiedBy>
  <cp:revision>25</cp:revision>
  <dcterms:created xsi:type="dcterms:W3CDTF">2020-06-11T12:11:00Z</dcterms:created>
  <dcterms:modified xsi:type="dcterms:W3CDTF">2020-11-22T16:46:27Z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1033-11.2.0.9684</vt:lpwstr>
  </property>
</Properties>
</file>