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C150-918F-4207-9287-8AD359860195}" type="datetimeFigureOut">
              <a:rPr lang="en-IN" smtClean="0"/>
              <a:t>14-11-2020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2C9-19A6-45C9-8F7C-699A36AFDA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311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C150-918F-4207-9287-8AD359860195}" type="datetimeFigureOut">
              <a:rPr lang="en-IN" smtClean="0"/>
              <a:t>14-11-2020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2C9-19A6-45C9-8F7C-699A36AFDA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7044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C150-918F-4207-9287-8AD359860195}" type="datetimeFigureOut">
              <a:rPr lang="en-IN" smtClean="0"/>
              <a:t>14-11-2020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2C9-19A6-45C9-8F7C-699A36AFDA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878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C150-918F-4207-9287-8AD359860195}" type="datetimeFigureOut">
              <a:rPr lang="en-IN" smtClean="0"/>
              <a:t>14-11-2020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2C9-19A6-45C9-8F7C-699A36AFDA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1346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C150-918F-4207-9287-8AD359860195}" type="datetimeFigureOut">
              <a:rPr lang="en-IN" smtClean="0"/>
              <a:t>14-11-2020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2C9-19A6-45C9-8F7C-699A36AFDA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327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C150-918F-4207-9287-8AD359860195}" type="datetimeFigureOut">
              <a:rPr lang="en-IN" smtClean="0"/>
              <a:t>14-11-2020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2C9-19A6-45C9-8F7C-699A36AFDA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803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C150-918F-4207-9287-8AD359860195}" type="datetimeFigureOut">
              <a:rPr lang="en-IN" smtClean="0"/>
              <a:t>14-11-2020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2C9-19A6-45C9-8F7C-699A36AFDA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83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C150-918F-4207-9287-8AD359860195}" type="datetimeFigureOut">
              <a:rPr lang="en-IN" smtClean="0"/>
              <a:t>14-11-2020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2C9-19A6-45C9-8F7C-699A36AFDA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008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C150-918F-4207-9287-8AD359860195}" type="datetimeFigureOut">
              <a:rPr lang="en-IN" smtClean="0"/>
              <a:t>14-11-2020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2C9-19A6-45C9-8F7C-699A36AFDA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2816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C150-918F-4207-9287-8AD359860195}" type="datetimeFigureOut">
              <a:rPr lang="en-IN" smtClean="0"/>
              <a:t>14-11-2020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2C9-19A6-45C9-8F7C-699A36AFDA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4180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C150-918F-4207-9287-8AD359860195}" type="datetimeFigureOut">
              <a:rPr lang="en-IN" smtClean="0"/>
              <a:t>14-11-2020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2C9-19A6-45C9-8F7C-699A36AFDA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5449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0C150-918F-4207-9287-8AD359860195}" type="datetimeFigureOut">
              <a:rPr lang="en-IN" smtClean="0"/>
              <a:t>14-11-2020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792C9-19A6-45C9-8F7C-699A36AFDA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0722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786" y="697361"/>
            <a:ext cx="9092485" cy="2058718"/>
          </a:xfrm>
          <a:ln w="38100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IN" sz="7000" b="1" dirty="0" smtClean="0">
                <a:solidFill>
                  <a:srgbClr val="C00000"/>
                </a:solidFill>
                <a:latin typeface="Rockwell" panose="02060603020205020403" pitchFamily="18" charset="0"/>
              </a:rPr>
              <a:t>DIALYSIS</a:t>
            </a:r>
            <a:r>
              <a:rPr lang="en-IN" sz="4000" dirty="0">
                <a:latin typeface="Rockwell" panose="02060603020205020403" pitchFamily="18" charset="0"/>
              </a:rPr>
              <a:t/>
            </a:r>
            <a:br>
              <a:rPr lang="en-IN" sz="4000" dirty="0">
                <a:latin typeface="Rockwell" panose="02060603020205020403" pitchFamily="18" charset="0"/>
              </a:rPr>
            </a:br>
            <a:endParaRPr lang="en-IN" sz="4000" b="1" dirty="0">
              <a:solidFill>
                <a:srgbClr val="00B0F0"/>
              </a:solidFill>
              <a:latin typeface="Rockwell" panose="020606030202050204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52315"/>
            <a:ext cx="12192000" cy="40568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12192000" cy="90151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B0F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8359" y="90152"/>
            <a:ext cx="3543641" cy="29235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87" y="3013656"/>
            <a:ext cx="7363804" cy="292350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20496" y="4788770"/>
            <a:ext cx="5799786" cy="1225663"/>
          </a:xfrm>
        </p:spPr>
        <p:txBody>
          <a:bodyPr>
            <a:noAutofit/>
          </a:bodyPr>
          <a:lstStyle/>
          <a:p>
            <a:pPr algn="r"/>
            <a:r>
              <a:rPr lang="en-IN" sz="3000" dirty="0" err="1" smtClean="0">
                <a:solidFill>
                  <a:srgbClr val="002060"/>
                </a:solidFill>
                <a:latin typeface="Rockwell" panose="02060603020205020403" pitchFamily="18" charset="0"/>
              </a:rPr>
              <a:t>Dr.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 err="1" smtClean="0">
                <a:solidFill>
                  <a:srgbClr val="002060"/>
                </a:solidFill>
                <a:latin typeface="Rockwell" panose="02060603020205020403" pitchFamily="18" charset="0"/>
              </a:rPr>
              <a:t>Hari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 err="1" smtClean="0">
                <a:solidFill>
                  <a:srgbClr val="002060"/>
                </a:solidFill>
                <a:latin typeface="Rockwell" panose="02060603020205020403" pitchFamily="18" charset="0"/>
              </a:rPr>
              <a:t>Sankar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V</a:t>
            </a:r>
          </a:p>
          <a:p>
            <a:pPr algn="r"/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Associate Professor, Dept. of PM</a:t>
            </a:r>
            <a:endParaRPr lang="en-IN" sz="3000" dirty="0">
              <a:solidFill>
                <a:srgbClr val="00206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463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452315"/>
            <a:ext cx="12192000" cy="40568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12192000" cy="90151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4300"/>
            <a:ext cx="12192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PERITONEAL </a:t>
            </a:r>
            <a:r>
              <a:rPr lang="en-I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DIALYSIS</a:t>
            </a:r>
          </a:p>
          <a:p>
            <a:pPr algn="ctr"/>
            <a:endParaRPr lang="en-I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Peritoneal dialysis (PD) was first done in 1936 for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patient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acute renal failure. </a:t>
            </a:r>
            <a:endParaRPr lang="en-IN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peritoneal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membrane with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underlying capillary bed acts as the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semipermeable membrane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across which exchange occurs by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diffusion between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 and dialysate. </a:t>
            </a:r>
            <a:endParaRPr lang="en-IN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peritoneal dialysate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sterile solution of water with its solute concentration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similar to that of plasma water. </a:t>
            </a:r>
            <a:endParaRPr lang="en-IN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buffer used is lactate and dextrose is used as an osmotic agent to facilitate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ultrafiltration.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Acute intermittent PD is performed by introducing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rigid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soft cannula into the peritoneal cavity using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trocar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N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460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452315"/>
            <a:ext cx="12192000" cy="40568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12192000" cy="90151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16710" y="90152"/>
            <a:ext cx="567529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Fluid exchanges of 500 mL to 2L are given at a time. </a:t>
            </a:r>
            <a:endParaRPr lang="en-IN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fluid is allowed to dwell in the peritoneal cavity for 30-45 minutes and drained off under strict sterile precautions.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 is repeated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 takes about 1 hour.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152"/>
            <a:ext cx="6268647" cy="325835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3777027"/>
            <a:ext cx="1219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 exchanges constitutes one session of acute PD and is particularly effective in children where the ratio of peritoneal surface area to body surface is greater. 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 is advantageous in </a:t>
            </a:r>
            <a:r>
              <a:rPr lang="en-I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hemodynamically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unstable patients and in those with multiple organ failure.</a:t>
            </a:r>
            <a:endParaRPr lang="en-IN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185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452315"/>
            <a:ext cx="12192000" cy="40568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12192000" cy="90151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152"/>
            <a:ext cx="6941712" cy="52062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993228" y="385584"/>
            <a:ext cx="51472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Complications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include infection, bleeding,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perforation of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hollow viscera, and blockage of the cannula. </a:t>
            </a:r>
            <a:endParaRPr lang="en-IN" sz="2800" dirty="0" smtClean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Disequillibrium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is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uncommon in PD, as the solute exchange is slow.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PD may be inadequate in </a:t>
            </a:r>
            <a:r>
              <a:rPr lang="en-IN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hypercatabolic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patients.</a:t>
            </a:r>
            <a:endParaRPr lang="en-IN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139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452315"/>
            <a:ext cx="12192000" cy="40568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12192000" cy="90151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050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452315"/>
            <a:ext cx="12192000" cy="40568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12192000" cy="90151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06062"/>
            <a:ext cx="1219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There are broadly two forms of dialysis namely:</a:t>
            </a:r>
          </a:p>
          <a:p>
            <a:pPr marL="2343150" lvl="4" indent="-514350">
              <a:buAutoNum type="arabicParenBoth"/>
            </a:pPr>
            <a:r>
              <a:rPr lang="en-IN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Peritoneal </a:t>
            </a:r>
            <a:r>
              <a:rPr lang="en-I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dialysis </a:t>
            </a:r>
            <a:endParaRPr lang="en-IN" sz="280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2343150" lvl="4" indent="-514350">
              <a:buAutoNum type="arabicParenBoth"/>
            </a:pPr>
            <a:r>
              <a:rPr lang="en-IN" sz="28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Hemodialysis</a:t>
            </a:r>
            <a:r>
              <a:rPr lang="en-IN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en-I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Either of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 can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used as a short-term measure in ARF patients (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acute dialysis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or as a long term option in ESRD (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chronic dialysis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8" name="Rectangle 7"/>
          <p:cNvSpPr/>
          <p:nvPr/>
        </p:nvSpPr>
        <p:spPr>
          <a:xfrm>
            <a:off x="103032" y="2568741"/>
            <a:ext cx="120889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HEMODIALYSIS</a:t>
            </a:r>
          </a:p>
          <a:p>
            <a:pPr algn="ctr"/>
            <a:r>
              <a:rPr lang="en-IN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Hemodialysis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is the modality of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extracorporeal purification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of blood using an artificial filter. </a:t>
            </a:r>
            <a:endParaRPr lang="en-IN" sz="2800" dirty="0" smtClean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At its simplest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, blood and dialysate are pumped into a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dialyser using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a dialysis machine. </a:t>
            </a:r>
            <a:endParaRPr lang="en-IN" sz="2800" dirty="0" smtClean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The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dialysate is a solution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of specially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treated water, sodium, potassium,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magnesium, calcium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, chloride and dextrose with bicarbonate as buffer.</a:t>
            </a:r>
            <a:endParaRPr lang="en-IN" sz="2800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858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452315"/>
            <a:ext cx="12192000" cy="40568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12192000" cy="90151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86400" y="424300"/>
            <a:ext cx="6705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Its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constitution is akin to plasma water except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that potassium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levels are usually kept low. </a:t>
            </a:r>
            <a:endParaRPr lang="en-IN" sz="2800" dirty="0" smtClean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A semipermeable membrane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separates the blood from the dialysate. </a:t>
            </a:r>
            <a:endParaRPr lang="en-IN" sz="2800" dirty="0" smtClean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During the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passage through the dialyser, diffusion occurs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across the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membrane depending on the concentration gradient.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Diffusion is maximised by maintaining high flow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rates of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blood and dialysate in a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counter current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manner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Fluid can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be removed from the blood compartment by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exerting a </a:t>
            </a:r>
            <a:r>
              <a:rPr lang="en-IN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transmembrane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pressure. </a:t>
            </a:r>
            <a:endParaRPr lang="en-IN" sz="28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518"/>
            <a:ext cx="5539782" cy="477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014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0078"/>
            <a:ext cx="6199615" cy="560231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452315"/>
            <a:ext cx="12192000" cy="40568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12192000" cy="90151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37161" y="90152"/>
            <a:ext cx="625483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Modern machines are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equipped with electronic devices to monitor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blood flow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, dialysate flow, temperature and conductivity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of dialysate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, ultrafiltration rate and to detect blood leak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into the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dialysate or air in the blood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circuit.</a:t>
            </a:r>
            <a:endParaRPr lang="en-IN" sz="2800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Blood is drawn into the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extracorporeal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circuit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and returned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to the patient through a vascular access.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IN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Arteriovenous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shunt or </a:t>
            </a:r>
            <a:r>
              <a:rPr lang="en-IN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cannulation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of major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veins are used </a:t>
            </a:r>
            <a:r>
              <a:rPr lang="en-IN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fortemporary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vascular access. </a:t>
            </a:r>
            <a:endParaRPr lang="en-IN" sz="2800" dirty="0" smtClean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For </a:t>
            </a:r>
            <a:r>
              <a:rPr lang="en-IN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permanant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access,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an </a:t>
            </a:r>
            <a:r>
              <a:rPr lang="en-IN" sz="2800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arteriovenous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fistula or graft is created.</a:t>
            </a:r>
            <a:endParaRPr lang="en-IN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468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452315"/>
            <a:ext cx="12192000" cy="40568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12192000" cy="90151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90152"/>
            <a:ext cx="2691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Dialysis in </a:t>
            </a:r>
            <a:r>
              <a:rPr lang="en-I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ARF</a:t>
            </a:r>
            <a:endParaRPr lang="en-I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07" y="1089890"/>
            <a:ext cx="6468891" cy="50790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877579" y="855187"/>
            <a:ext cx="531442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acute renal failure, the objective of dialysis is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prevent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 such as fluid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overload, encephalopathy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hyperkalemia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hypokalemia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metabolic acidosis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other life-threatening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complications.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serves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gain time for the recovery of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kidney functions.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Dialysis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usually initiated early in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course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illness.</a:t>
            </a:r>
            <a:endParaRPr lang="en-IN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603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452315"/>
            <a:ext cx="12192000" cy="40568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12192000" cy="90151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4545" y="206063"/>
            <a:ext cx="1183568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Definite indications for dialysis in </a:t>
            </a:r>
            <a:r>
              <a:rPr lang="en-I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ARF</a:t>
            </a:r>
          </a:p>
          <a:p>
            <a:pPr algn="just"/>
            <a:endParaRPr lang="en-I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indications include, anuria of &gt;48 hours, </a:t>
            </a:r>
            <a:r>
              <a:rPr lang="en-I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fluid overload</a:t>
            </a:r>
            <a:r>
              <a:rPr lang="en-I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pulmonary </a:t>
            </a:r>
            <a:r>
              <a:rPr lang="en-I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edema</a:t>
            </a:r>
            <a:r>
              <a:rPr lang="en-I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metabolic </a:t>
            </a:r>
            <a:r>
              <a:rPr lang="en-I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encephalopathy, uremic </a:t>
            </a:r>
            <a:r>
              <a:rPr lang="en-I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bleeding or pericarditis. The biochemical </a:t>
            </a:r>
            <a:r>
              <a:rPr lang="en-I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indications are</a:t>
            </a:r>
          </a:p>
          <a:p>
            <a:pPr algn="just"/>
            <a:endParaRPr lang="en-IN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 urea &gt; 150 mg/</a:t>
            </a:r>
            <a:r>
              <a:rPr lang="en-I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</a:t>
            </a:r>
            <a:endParaRPr lang="en-IN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Daily rise of urea &gt; 50 mg/</a:t>
            </a:r>
            <a:r>
              <a:rPr lang="en-I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</a:t>
            </a:r>
            <a:endParaRPr lang="en-IN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 </a:t>
            </a:r>
            <a:r>
              <a:rPr lang="en-I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creatinine &gt; 7 mg/</a:t>
            </a:r>
            <a:r>
              <a:rPr lang="en-I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</a:t>
            </a:r>
            <a:endParaRPr lang="en-IN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Daily rise of S creatinine &gt; 1 mg/</a:t>
            </a:r>
            <a:r>
              <a:rPr lang="en-I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</a:t>
            </a:r>
            <a:endParaRPr lang="en-IN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 </a:t>
            </a:r>
            <a:r>
              <a:rPr lang="en-I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sodium &lt; 125 </a:t>
            </a:r>
            <a:r>
              <a:rPr lang="en-I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mmol</a:t>
            </a:r>
            <a:r>
              <a:rPr lang="en-I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/L</a:t>
            </a:r>
          </a:p>
          <a:p>
            <a:pPr algn="just"/>
            <a:r>
              <a:rPr lang="en-I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Daily fall of sodium &gt; 8 </a:t>
            </a:r>
            <a:r>
              <a:rPr lang="en-I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mmol</a:t>
            </a:r>
            <a:r>
              <a:rPr lang="en-I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/L</a:t>
            </a:r>
          </a:p>
          <a:p>
            <a:pPr algn="just"/>
            <a:r>
              <a:rPr lang="en-I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 </a:t>
            </a:r>
            <a:r>
              <a:rPr lang="en-I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potassium &gt; 5.5 </a:t>
            </a:r>
            <a:r>
              <a:rPr lang="en-I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mmol</a:t>
            </a:r>
            <a:r>
              <a:rPr lang="en-I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/L</a:t>
            </a:r>
          </a:p>
          <a:p>
            <a:pPr algn="just"/>
            <a:r>
              <a:rPr lang="en-I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Daily rise of potassium &gt; 1.0 </a:t>
            </a:r>
            <a:r>
              <a:rPr lang="en-I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mmol</a:t>
            </a:r>
            <a:r>
              <a:rPr lang="en-I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/L</a:t>
            </a:r>
          </a:p>
          <a:p>
            <a:pPr algn="just"/>
            <a:r>
              <a:rPr lang="en-I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 </a:t>
            </a:r>
            <a:r>
              <a:rPr lang="en-I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bicarbonate &lt; 15 </a:t>
            </a:r>
            <a:r>
              <a:rPr lang="en-I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mmol</a:t>
            </a:r>
            <a:r>
              <a:rPr lang="en-I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/L</a:t>
            </a:r>
          </a:p>
          <a:p>
            <a:pPr algn="just"/>
            <a:r>
              <a:rPr lang="en-I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Daily fall of bicarbonate &gt; 5 </a:t>
            </a:r>
            <a:r>
              <a:rPr lang="en-I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mmol</a:t>
            </a:r>
            <a:r>
              <a:rPr lang="en-I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/L.</a:t>
            </a:r>
          </a:p>
        </p:txBody>
      </p:sp>
    </p:spTree>
    <p:extLst>
      <p:ext uri="{BB962C8B-B14F-4D97-AF65-F5344CB8AC3E}">
        <p14:creationId xmlns:p14="http://schemas.microsoft.com/office/powerpoint/2010/main" val="3770468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452315"/>
            <a:ext cx="12192000" cy="40568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12192000" cy="90151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076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Hemodialysis</a:t>
            </a:r>
            <a:r>
              <a:rPr lang="en-I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I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ESRD</a:t>
            </a:r>
          </a:p>
          <a:p>
            <a:pPr algn="just"/>
            <a:endParaRPr lang="en-I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Chronic maintenance </a:t>
            </a:r>
            <a:r>
              <a:rPr lang="en-I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hemodialysis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(MHD) in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ESRD should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carefully planned in advance. </a:t>
            </a:r>
            <a:endParaRPr lang="en-IN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 should be appraised of the eventual need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dialysis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sufficiently early. </a:t>
            </a:r>
            <a:endParaRPr lang="en-IN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forms of dialysis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N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transplantion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also be discussed. </a:t>
            </a:r>
            <a:endParaRPr lang="en-IN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patient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opts for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MHD and is clinically suitable, a permanent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vascular access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(A-V fistula) is created and allowed to mature. </a:t>
            </a:r>
            <a:endParaRPr lang="en-IN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AV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fistula is usually created between the radial artery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cephalic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vein at the wrist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occasionally between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brachial artery and cephalic vein in the </a:t>
            </a:r>
            <a:r>
              <a:rPr lang="en-IN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cubital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fossa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N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Dialysis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be initiated when GFR falls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below 15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mL/min or if the patient is symptomatic. </a:t>
            </a:r>
            <a:endParaRPr lang="en-IN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IN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448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452315"/>
            <a:ext cx="12192000" cy="40568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12192000" cy="90151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155"/>
            <a:ext cx="1155234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duration and frequency of dialysis is prescribed taking into account the body mass index of the individual, nutritional status, occupation and comorbidities such as cardiac and vascular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disease.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Ideally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hours dialysis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be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done thrice weekly in adults. </a:t>
            </a:r>
            <a:endParaRPr lang="en-IN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should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periodically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evaluated for adequacy of dialysis,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well-being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bone disease, calcium-phosphorus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balance, nutritional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status and </a:t>
            </a:r>
            <a:r>
              <a:rPr lang="en-I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anemia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N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on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dialysis require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 with antihypertensive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medication.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supportive measures include erythropoietin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parenteral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iron for correction of </a:t>
            </a:r>
            <a:r>
              <a:rPr lang="en-I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anemia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water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soluble vitamin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supplements, phosphate binders and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 form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vitamin D3 for treating bone disease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40244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452315"/>
            <a:ext cx="12192000" cy="40568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12192000" cy="90151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4545" y="296214"/>
            <a:ext cx="1186144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The 10 years survival in young patients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exceeds 80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% if they are initiated into maintenance dialysis early.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In those above 55 years, the 5 years survival is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below 20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%. </a:t>
            </a:r>
            <a:endParaRPr lang="en-IN" sz="2800" dirty="0" smtClean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In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India, financial constraints seriously impair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the long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term results.</a:t>
            </a:r>
            <a:endParaRPr lang="en-IN" sz="28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4545" y="2318158"/>
            <a:ext cx="1175841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 of Maintenance </a:t>
            </a:r>
            <a:r>
              <a:rPr lang="en-IN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Hemodialysis</a:t>
            </a:r>
            <a:endParaRPr lang="en-IN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Hypotension, </a:t>
            </a:r>
            <a:r>
              <a:rPr lang="en-I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pyrogen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reactions, first use syndrome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dialysis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disequilibrium are the common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acute complications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N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Rapid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removal of urea during the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 dialysis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sessions may cause symptoms due to brain </a:t>
            </a:r>
            <a:r>
              <a:rPr lang="en-IN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edema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result of concentration gradient of urea between </a:t>
            </a:r>
            <a:r>
              <a:rPr lang="en-I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brain and 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blood. This is referred to as </a:t>
            </a:r>
            <a:r>
              <a:rPr lang="en-IN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disequilibrium </a:t>
            </a:r>
            <a:r>
              <a:rPr lang="en-IN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syndrome.</a:t>
            </a:r>
            <a:endParaRPr lang="en-IN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743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985</Words>
  <Application>Microsoft Office PowerPoint</Application>
  <PresentationFormat>Widescreen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Rockwell</vt:lpstr>
      <vt:lpstr>Times New Roman</vt:lpstr>
      <vt:lpstr>Wingdings</vt:lpstr>
      <vt:lpstr>Office Theme</vt:lpstr>
      <vt:lpstr>DIALYSIS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20</cp:revision>
  <dcterms:created xsi:type="dcterms:W3CDTF">2020-08-20T16:05:45Z</dcterms:created>
  <dcterms:modified xsi:type="dcterms:W3CDTF">2020-11-14T07:41:52Z</dcterms:modified>
</cp:coreProperties>
</file>