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80" r:id="rId12"/>
    <p:sldId id="281" r:id="rId13"/>
    <p:sldId id="273" r:id="rId14"/>
    <p:sldId id="277" r:id="rId15"/>
    <p:sldId id="278" r:id="rId16"/>
    <p:sldId id="279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570" autoAdjust="0"/>
  </p:normalViewPr>
  <p:slideViewPr>
    <p:cSldViewPr>
      <p:cViewPr>
        <p:scale>
          <a:sx n="50" d="100"/>
          <a:sy n="50" d="100"/>
        </p:scale>
        <p:origin x="-195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29-10-20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Diphtheria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/>
              <a:t>R</a:t>
            </a:r>
            <a:r>
              <a:rPr lang="en-US" dirty="0" err="1" smtClean="0"/>
              <a:t>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of Community medicine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3483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control of diphtheria- commun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Diphtheria- antisera"/>
          <p:cNvPicPr>
            <a:picLocks noChangeAspect="1" noChangeArrowheads="1"/>
          </p:cNvPicPr>
          <p:nvPr/>
        </p:nvPicPr>
        <p:blipFill>
          <a:blip r:embed="rId2"/>
          <a:srcRect b="70236"/>
          <a:stretch>
            <a:fillRect/>
          </a:stretch>
        </p:blipFill>
        <p:spPr bwMode="auto">
          <a:xfrm>
            <a:off x="0" y="838200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Diphtheria- antisera"/>
          <p:cNvPicPr>
            <a:picLocks noChangeAspect="1" noChangeArrowheads="1"/>
          </p:cNvPicPr>
          <p:nvPr/>
        </p:nvPicPr>
        <p:blipFill>
          <a:blip r:embed="rId2"/>
          <a:srcRect t="28845"/>
          <a:stretch>
            <a:fillRect/>
          </a:stretch>
        </p:blipFill>
        <p:spPr bwMode="auto">
          <a:xfrm>
            <a:off x="1" y="3810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mage result for DPT Vaccine- stor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234" y="-40699"/>
            <a:ext cx="9206234" cy="6898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DPT Vaccine- optimum age- 6 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DPT Vacc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DPT Vaccine- mode of administ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Fever and mild local reactions </a:t>
            </a:r>
          </a:p>
          <a:p>
            <a:r>
              <a:rPr lang="en-IN" dirty="0" smtClean="0"/>
              <a:t> fever </a:t>
            </a:r>
            <a:r>
              <a:rPr lang="en-IN" dirty="0"/>
              <a:t>of 39 deg. C or higher,</a:t>
            </a:r>
          </a:p>
          <a:p>
            <a:r>
              <a:rPr lang="en-IN" dirty="0" smtClean="0"/>
              <a:t>swelling </a:t>
            </a:r>
            <a:r>
              <a:rPr lang="en-IN" dirty="0"/>
              <a:t>and </a:t>
            </a:r>
            <a:r>
              <a:rPr lang="en-IN" dirty="0" smtClean="0"/>
              <a:t>induration or </a:t>
            </a:r>
            <a:r>
              <a:rPr lang="en-IN" dirty="0"/>
              <a:t>pain lasting more than 48 hours. </a:t>
            </a:r>
            <a:endParaRPr lang="en-IN" i="1" dirty="0"/>
          </a:p>
          <a:p>
            <a:r>
              <a:rPr lang="en-IN" dirty="0"/>
              <a:t>The most severe complications following </a:t>
            </a:r>
            <a:r>
              <a:rPr lang="en-IN" dirty="0" smtClean="0"/>
              <a:t>DPT immunization </a:t>
            </a:r>
            <a:r>
              <a:rPr lang="en-IN" dirty="0"/>
              <a:t>are neurological (</a:t>
            </a:r>
            <a:r>
              <a:rPr lang="en-IN" dirty="0" smtClean="0"/>
              <a:t>encephalitis/ encephalopathy</a:t>
            </a:r>
            <a:r>
              <a:rPr lang="en-IN" dirty="0"/>
              <a:t>, prolonged convulsions, infantile </a:t>
            </a:r>
            <a:r>
              <a:rPr lang="en-IN" dirty="0" smtClean="0"/>
              <a:t>spasms and </a:t>
            </a:r>
            <a:r>
              <a:rPr lang="en-IN" dirty="0"/>
              <a:t>Reye's syndrome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3532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IN" i="1" dirty="0"/>
              <a:t>Contraindications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Children </a:t>
            </a:r>
            <a:r>
              <a:rPr lang="en-IN" dirty="0"/>
              <a:t>who are seriously ill or </a:t>
            </a:r>
            <a:r>
              <a:rPr lang="en-IN" dirty="0" smtClean="0"/>
              <a:t>need hospitalization </a:t>
            </a:r>
            <a:r>
              <a:rPr lang="en-IN" dirty="0"/>
              <a:t>are not vaccinated. </a:t>
            </a:r>
          </a:p>
          <a:p>
            <a:r>
              <a:rPr lang="en-IN" dirty="0" smtClean="0"/>
              <a:t>DPT </a:t>
            </a:r>
            <a:r>
              <a:rPr lang="en-IN" dirty="0"/>
              <a:t>should not </a:t>
            </a:r>
            <a:r>
              <a:rPr lang="en-IN" dirty="0" smtClean="0"/>
              <a:t>be repeated </a:t>
            </a:r>
            <a:r>
              <a:rPr lang="en-IN" dirty="0"/>
              <a:t>if a severe reaction occurred after a previous dose.</a:t>
            </a:r>
          </a:p>
          <a:p>
            <a:r>
              <a:rPr lang="en-IN" dirty="0"/>
              <a:t>Such reactions include collapse or shock-like </a:t>
            </a:r>
            <a:r>
              <a:rPr lang="en-IN" dirty="0" smtClean="0"/>
              <a:t>state, persistent </a:t>
            </a:r>
            <a:r>
              <a:rPr lang="en-IN" dirty="0"/>
              <a:t>screaming episodes, temperature above 40 </a:t>
            </a:r>
            <a:r>
              <a:rPr lang="en-IN" dirty="0" err="1" smtClean="0"/>
              <a:t>deg.C</a:t>
            </a:r>
            <a:r>
              <a:rPr lang="en-IN" dirty="0" smtClean="0"/>
              <a:t>, convulsions</a:t>
            </a:r>
            <a:r>
              <a:rPr lang="en-IN" dirty="0"/>
              <a:t>, other neurological symptoms and </a:t>
            </a:r>
            <a:r>
              <a:rPr lang="en-IN" dirty="0" smtClean="0"/>
              <a:t>anaphylactic reactions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Since </a:t>
            </a:r>
            <a:r>
              <a:rPr lang="en-IN" dirty="0"/>
              <a:t>the severity of pertussis infection decreases </a:t>
            </a:r>
            <a:r>
              <a:rPr lang="en-IN" dirty="0" smtClean="0"/>
              <a:t>with age</a:t>
            </a:r>
            <a:r>
              <a:rPr lang="en-IN" dirty="0"/>
              <a:t>, the pertussis component in DPT vaccine is not </a:t>
            </a:r>
            <a:r>
              <a:rPr lang="en-IN" dirty="0" smtClean="0"/>
              <a:t>usually recommended </a:t>
            </a:r>
            <a:r>
              <a:rPr lang="en-IN" dirty="0"/>
              <a:t>after the age of 6 </a:t>
            </a:r>
            <a:r>
              <a:rPr lang="en-IN" dirty="0" smtClean="0"/>
              <a:t>years</a:t>
            </a:r>
            <a:r>
              <a:rPr lang="en-IN" i="1" dirty="0" smtClean="0"/>
              <a:t>.</a:t>
            </a:r>
            <a:endParaRPr lang="en-IN" dirty="0"/>
          </a:p>
          <a:p>
            <a:r>
              <a:rPr lang="en-IN" dirty="0" smtClean="0"/>
              <a:t>Children </a:t>
            </a:r>
            <a:r>
              <a:rPr lang="en-IN" dirty="0"/>
              <a:t>over the age of 5 years who have not received </a:t>
            </a:r>
            <a:r>
              <a:rPr lang="en-IN" dirty="0" smtClean="0"/>
              <a:t>DPT, need </a:t>
            </a:r>
            <a:r>
              <a:rPr lang="en-IN" dirty="0"/>
              <a:t>only 2 doses of DT vaccine, 4 weeks apart, with </a:t>
            </a:r>
            <a:r>
              <a:rPr lang="en-IN" dirty="0" smtClean="0"/>
              <a:t>a booster </a:t>
            </a:r>
            <a:r>
              <a:rPr lang="en-IN" dirty="0"/>
              <a:t>dose 6 months to· 1 year later. </a:t>
            </a:r>
            <a:endParaRPr lang="en-IN" dirty="0" smtClean="0"/>
          </a:p>
          <a:p>
            <a:r>
              <a:rPr lang="en-IN" dirty="0" smtClean="0"/>
              <a:t>Those </a:t>
            </a:r>
            <a:r>
              <a:rPr lang="en-IN" dirty="0"/>
              <a:t>children </a:t>
            </a:r>
            <a:r>
              <a:rPr lang="en-IN" dirty="0" smtClean="0"/>
              <a:t>who received </a:t>
            </a:r>
            <a:r>
              <a:rPr lang="en-IN" dirty="0"/>
              <a:t>the primary course of DPT earlier, should </a:t>
            </a:r>
            <a:r>
              <a:rPr lang="en-IN" dirty="0" smtClean="0"/>
              <a:t>receive only </a:t>
            </a:r>
            <a:r>
              <a:rPr lang="en-IN" dirty="0"/>
              <a:t>DT as booster at 5-6 years or at school entry.</a:t>
            </a:r>
          </a:p>
          <a:p>
            <a:r>
              <a:rPr lang="en-IN" dirty="0"/>
              <a:t>For immunizing children over 12 years of age and </a:t>
            </a:r>
            <a:r>
              <a:rPr lang="en-IN" dirty="0" smtClean="0"/>
              <a:t>adults, the </a:t>
            </a:r>
            <a:r>
              <a:rPr lang="en-IN" dirty="0"/>
              <a:t>preparation of choice is </a:t>
            </a:r>
            <a:r>
              <a:rPr lang="en-IN" dirty="0" err="1"/>
              <a:t>dT</a:t>
            </a:r>
            <a:r>
              <a:rPr lang="en-IN" dirty="0"/>
              <a:t>, which is an adult-type </a:t>
            </a:r>
            <a:r>
              <a:rPr lang="en-IN" dirty="0" smtClean="0"/>
              <a:t>of diphtheria </a:t>
            </a:r>
            <a:r>
              <a:rPr lang="en-IN" dirty="0"/>
              <a:t>tetanus vaccine </a:t>
            </a:r>
            <a:r>
              <a:rPr lang="en-IN" i="1" dirty="0" smtClean="0"/>
              <a:t>. </a:t>
            </a:r>
            <a:r>
              <a:rPr lang="en-IN" dirty="0"/>
              <a:t>This preparation </a:t>
            </a:r>
            <a:r>
              <a:rPr lang="en-IN" dirty="0" smtClean="0"/>
              <a:t>contains no </a:t>
            </a:r>
            <a:r>
              <a:rPr lang="en-IN" dirty="0"/>
              <a:t>more than 2 Lf of diphtheria toxoid per dose, </a:t>
            </a:r>
            <a:r>
              <a:rPr lang="en-IN" dirty="0" smtClean="0"/>
              <a:t>compared with </a:t>
            </a:r>
            <a:r>
              <a:rPr lang="en-IN" dirty="0"/>
              <a:t>25 Lf in the ordinary (paediatric) DPT/OT vaccines.</a:t>
            </a:r>
          </a:p>
          <a:p>
            <a:r>
              <a:rPr lang="en-IN" dirty="0" smtClean="0"/>
              <a:t>Administration of </a:t>
            </a:r>
            <a:r>
              <a:rPr lang="en-IN" dirty="0" err="1" smtClean="0"/>
              <a:t>dT</a:t>
            </a:r>
            <a:r>
              <a:rPr lang="en-IN" dirty="0" smtClean="0"/>
              <a:t> vaccine to adults is carried out in 2 doses at an interval of 4 to 6 weeks, followed by a booster 6 to 12 months after the second dose</a:t>
            </a:r>
            <a:r>
              <a:rPr lang="en-IN" i="1" dirty="0" smtClean="0"/>
              <a:t>. </a:t>
            </a:r>
            <a:r>
              <a:rPr lang="en-IN" dirty="0" smtClean="0"/>
              <a:t>This vaccine (</a:t>
            </a:r>
            <a:r>
              <a:rPr lang="en-IN" dirty="0" err="1" smtClean="0"/>
              <a:t>dT</a:t>
            </a:r>
            <a:r>
              <a:rPr lang="en-IN" dirty="0" smtClean="0"/>
              <a:t>) is not followed by the high incidence of reactions associated </a:t>
            </a:r>
            <a:r>
              <a:rPr lang="en-IN" dirty="0"/>
              <a:t>with the use of DPT or </a:t>
            </a:r>
            <a:r>
              <a:rPr lang="en-IN" dirty="0" smtClean="0"/>
              <a:t>DT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For primary immunization </a:t>
            </a:r>
            <a:r>
              <a:rPr lang="en-IN" dirty="0"/>
              <a:t>of adults, FT or TAF may be used and </a:t>
            </a:r>
            <a:r>
              <a:rPr lang="en-IN" dirty="0" smtClean="0"/>
              <a:t>they cause </a:t>
            </a:r>
            <a:r>
              <a:rPr lang="en-IN" dirty="0"/>
              <a:t>fewer reactions than APT or PTAP.</a:t>
            </a:r>
          </a:p>
        </p:txBody>
      </p:sp>
    </p:spTree>
    <p:extLst>
      <p:ext uri="{BB962C8B-B14F-4D97-AF65-F5344CB8AC3E}">
        <p14:creationId xmlns:p14="http://schemas.microsoft.com/office/powerpoint/2010/main" xmlns="" val="132255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VACCINE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Single vaccines (e.g., FT, PTAP, APT, PTAH) are </a:t>
            </a:r>
            <a:r>
              <a:rPr lang="en-IN" dirty="0" smtClean="0"/>
              <a:t>less frequently </a:t>
            </a:r>
            <a:r>
              <a:rPr lang="en-IN" dirty="0"/>
              <a:t>used. </a:t>
            </a:r>
            <a:endParaRPr lang="en-IN" dirty="0" smtClean="0"/>
          </a:p>
          <a:p>
            <a:r>
              <a:rPr lang="en-IN" dirty="0" smtClean="0"/>
              <a:t>They </a:t>
            </a:r>
            <a:r>
              <a:rPr lang="en-IN" dirty="0"/>
              <a:t>are all good immunizing agents. </a:t>
            </a:r>
            <a:endParaRPr lang="en-IN" dirty="0" smtClean="0"/>
          </a:p>
          <a:p>
            <a:r>
              <a:rPr lang="en-IN" dirty="0" smtClean="0"/>
              <a:t>APT</a:t>
            </a:r>
            <a:r>
              <a:rPr lang="en-IN" dirty="0"/>
              <a:t> </a:t>
            </a:r>
            <a:r>
              <a:rPr lang="en-IN" dirty="0" smtClean="0"/>
              <a:t>is </a:t>
            </a:r>
            <a:r>
              <a:rPr lang="en-IN" dirty="0"/>
              <a:t>hardly used because it is prone to give rise to </a:t>
            </a:r>
            <a:r>
              <a:rPr lang="en-IN" dirty="0" smtClean="0"/>
              <a:t>serious reactions</a:t>
            </a:r>
            <a:r>
              <a:rPr lang="en-IN" dirty="0"/>
              <a:t>. </a:t>
            </a:r>
          </a:p>
          <a:p>
            <a:r>
              <a:rPr lang="en-IN" dirty="0" smtClean="0"/>
              <a:t>Each </a:t>
            </a:r>
            <a:r>
              <a:rPr lang="en-IN" dirty="0"/>
              <a:t>dose of these antigens generally </a:t>
            </a:r>
            <a:r>
              <a:rPr lang="en-IN" dirty="0" smtClean="0"/>
              <a:t>contains 25 </a:t>
            </a:r>
            <a:r>
              <a:rPr lang="en-IN" dirty="0" err="1"/>
              <a:t>Loeffler</a:t>
            </a:r>
            <a:r>
              <a:rPr lang="en-IN" dirty="0"/>
              <a:t> (Lf) units of diphtheria </a:t>
            </a:r>
            <a:r>
              <a:rPr lang="en-IN" dirty="0" smtClean="0"/>
              <a:t>toxoid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1717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142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ANTISERA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Diphtheria antitoxin prepared in horse serum is still </a:t>
            </a:r>
            <a:r>
              <a:rPr lang="en-IN" dirty="0" smtClean="0"/>
              <a:t>the mainstay </a:t>
            </a:r>
            <a:r>
              <a:rPr lang="en-IN" dirty="0"/>
              <a:t>of passive prophylaxis and also for treatment </a:t>
            </a:r>
            <a:r>
              <a:rPr lang="en-IN" dirty="0" smtClean="0"/>
              <a:t>of diphtheria</a:t>
            </a:r>
            <a:r>
              <a:rPr lang="en-IN" dirty="0"/>
              <a:t>.</a:t>
            </a:r>
          </a:p>
          <a:p>
            <a:r>
              <a:rPr lang="en-IN" dirty="0" smtClean="0"/>
              <a:t>Protection </a:t>
            </a:r>
            <a:r>
              <a:rPr lang="en-IN" dirty="0"/>
              <a:t>against diphtheria toxin is </a:t>
            </a:r>
            <a:r>
              <a:rPr lang="en-IN" dirty="0" smtClean="0"/>
              <a:t>a </a:t>
            </a:r>
            <a:r>
              <a:rPr lang="it-IT" dirty="0" smtClean="0"/>
              <a:t>quantitative </a:t>
            </a:r>
            <a:r>
              <a:rPr lang="it-IT" dirty="0"/>
              <a:t>phenomenon, so that a serum antitoxin </a:t>
            </a:r>
            <a:r>
              <a:rPr lang="it-IT" dirty="0" smtClean="0"/>
              <a:t>titre </a:t>
            </a:r>
            <a:r>
              <a:rPr lang="en-IN" dirty="0" smtClean="0"/>
              <a:t>that </a:t>
            </a:r>
            <a:r>
              <a:rPr lang="en-IN" dirty="0"/>
              <a:t>protects against a small dose of toxin may not </a:t>
            </a:r>
            <a:r>
              <a:rPr lang="en-IN" dirty="0" smtClean="0"/>
              <a:t>protect against </a:t>
            </a:r>
            <a:r>
              <a:rPr lang="en-IN" dirty="0"/>
              <a:t>a </a:t>
            </a:r>
            <a:r>
              <a:rPr lang="en-IN"/>
              <a:t>large </a:t>
            </a:r>
            <a:r>
              <a:rPr lang="en-IN" smtClean="0"/>
              <a:t>dose. </a:t>
            </a:r>
            <a:r>
              <a:rPr lang="en-IN" dirty="0"/>
              <a:t>for this reason, failures of </a:t>
            </a:r>
            <a:r>
              <a:rPr lang="en-IN" dirty="0" smtClean="0"/>
              <a:t>diphtheria immunization </a:t>
            </a:r>
            <a:r>
              <a:rPr lang="en-IN" dirty="0"/>
              <a:t>may take place</a:t>
            </a:r>
          </a:p>
        </p:txBody>
      </p:sp>
    </p:spTree>
    <p:extLst>
      <p:ext uri="{BB962C8B-B14F-4D97-AF65-F5344CB8AC3E}">
        <p14:creationId xmlns:p14="http://schemas.microsoft.com/office/powerpoint/2010/main" xmlns="" val="138418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29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65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382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08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62" y="0"/>
            <a:ext cx="8931466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4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" y="0"/>
            <a:ext cx="913445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972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control of diphth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459</Words>
  <Application>Microsoft Office PowerPoint</Application>
  <PresentationFormat>On-screen Show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Diphtheria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REACTIONS</vt:lpstr>
      <vt:lpstr>Contraindications</vt:lpstr>
      <vt:lpstr>SINGLE VACCINE</vt:lpstr>
      <vt:lpstr>ANTISERA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Diptheria</dc:title>
  <dc:creator>Ajith.V.S.</dc:creator>
  <cp:lastModifiedBy>Dept. Of CM</cp:lastModifiedBy>
  <cp:revision>36</cp:revision>
  <dcterms:created xsi:type="dcterms:W3CDTF">2006-08-16T00:00:00Z</dcterms:created>
  <dcterms:modified xsi:type="dcterms:W3CDTF">2020-10-29T09:09:11Z</dcterms:modified>
</cp:coreProperties>
</file>