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91" r:id="rId5"/>
    <p:sldId id="288" r:id="rId6"/>
    <p:sldId id="289" r:id="rId7"/>
    <p:sldId id="290" r:id="rId8"/>
    <p:sldId id="299" r:id="rId9"/>
    <p:sldId id="260" r:id="rId10"/>
    <p:sldId id="300" r:id="rId11"/>
    <p:sldId id="261" r:id="rId12"/>
    <p:sldId id="292" r:id="rId13"/>
    <p:sldId id="263" r:id="rId14"/>
    <p:sldId id="264" r:id="rId15"/>
    <p:sldId id="265" r:id="rId16"/>
    <p:sldId id="266" r:id="rId17"/>
    <p:sldId id="267" r:id="rId18"/>
    <p:sldId id="268" r:id="rId19"/>
    <p:sldId id="269" r:id="rId20"/>
    <p:sldId id="270" r:id="rId21"/>
    <p:sldId id="272" r:id="rId22"/>
    <p:sldId id="271" r:id="rId23"/>
    <p:sldId id="293" r:id="rId24"/>
    <p:sldId id="276" r:id="rId25"/>
    <p:sldId id="294" r:id="rId26"/>
    <p:sldId id="295" r:id="rId27"/>
    <p:sldId id="296" r:id="rId28"/>
    <p:sldId id="297" r:id="rId29"/>
    <p:sldId id="29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DE2FF256-D9A1-4630-8209-BB65750D9490}" type="datetimeFigureOut">
              <a:rPr lang="en-US" smtClean="0"/>
              <a:pPr/>
              <a:t>12/30/2019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692B367-D67D-40BE-8375-A9DF5B142A3C}"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FF256-D9A1-4630-8209-BB65750D949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2B367-D67D-40BE-8375-A9DF5B142A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FF256-D9A1-4630-8209-BB65750D949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2B367-D67D-40BE-8375-A9DF5B142A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FF256-D9A1-4630-8209-BB65750D949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2B367-D67D-40BE-8375-A9DF5B142A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DE2FF256-D9A1-4630-8209-BB65750D9490}" type="datetimeFigureOut">
              <a:rPr lang="en-US" smtClean="0"/>
              <a:pPr/>
              <a:t>12/30/2019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692B367-D67D-40BE-8375-A9DF5B142A3C}"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2FF256-D9A1-4630-8209-BB65750D9490}"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D692B367-D67D-40BE-8375-A9DF5B142A3C}"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2FF256-D9A1-4630-8209-BB65750D9490}" type="datetimeFigureOut">
              <a:rPr lang="en-US" smtClean="0"/>
              <a:pPr/>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D692B367-D67D-40BE-8375-A9DF5B142A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2FF256-D9A1-4630-8209-BB65750D9490}" type="datetimeFigureOut">
              <a:rPr lang="en-US" smtClean="0"/>
              <a:pPr/>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2B367-D67D-40BE-8375-A9DF5B142A3C}"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FF256-D9A1-4630-8209-BB65750D9490}" type="datetimeFigureOut">
              <a:rPr lang="en-US" smtClean="0"/>
              <a:pPr/>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2B367-D67D-40BE-8375-A9DF5B142A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DE2FF256-D9A1-4630-8209-BB65750D9490}" type="datetimeFigureOut">
              <a:rPr lang="en-US" smtClean="0"/>
              <a:pPr/>
              <a:t>12/30/2019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692B367-D67D-40BE-8375-A9DF5B142A3C}"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DE2FF256-D9A1-4630-8209-BB65750D9490}" type="datetimeFigureOut">
              <a:rPr lang="en-US" smtClean="0"/>
              <a:pPr/>
              <a:t>12/30/2019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692B367-D67D-40BE-8375-A9DF5B142A3C}"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E2FF256-D9A1-4630-8209-BB65750D9490}" type="datetimeFigureOut">
              <a:rPr lang="en-US" smtClean="0"/>
              <a:pPr/>
              <a:t>12/30/2019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692B367-D67D-40BE-8375-A9DF5B142A3C}"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EMBOLISM</a:t>
            </a:r>
            <a:endParaRPr lang="en-US" sz="7200" dirty="0"/>
          </a:p>
        </p:txBody>
      </p:sp>
      <p:sp>
        <p:nvSpPr>
          <p:cNvPr id="3" name="Subtitle 2"/>
          <p:cNvSpPr>
            <a:spLocks noGrp="1"/>
          </p:cNvSpPr>
          <p:nvPr>
            <p:ph type="subTitle" idx="1"/>
          </p:nvPr>
        </p:nvSpPr>
        <p:spPr>
          <a:xfrm>
            <a:off x="4724400" y="4267200"/>
            <a:ext cx="3969434" cy="2057400"/>
          </a:xfrm>
        </p:spPr>
        <p:txBody>
          <a:bodyPr>
            <a:normAutofit/>
          </a:bodyPr>
          <a:lstStyle/>
          <a:p>
            <a:r>
              <a:rPr lang="en-US" smtClean="0">
                <a:solidFill>
                  <a:schemeClr val="accent3">
                    <a:lumMod val="75000"/>
                  </a:schemeClr>
                </a:solidFill>
              </a:rPr>
              <a:t>DR. R.S.GOPIKA</a:t>
            </a:r>
            <a:endParaRPr lang="en-US" dirty="0" smtClean="0">
              <a:solidFill>
                <a:schemeClr val="accent3">
                  <a:lumMod val="75000"/>
                </a:schemeClr>
              </a:solidFill>
            </a:endParaRPr>
          </a:p>
          <a:p>
            <a:r>
              <a:rPr lang="en-US" dirty="0" smtClean="0">
                <a:solidFill>
                  <a:schemeClr val="accent3">
                    <a:lumMod val="75000"/>
                  </a:schemeClr>
                </a:solidFill>
              </a:rPr>
              <a:t>Prof. &amp; </a:t>
            </a:r>
            <a:r>
              <a:rPr lang="en-US" dirty="0" err="1" smtClean="0">
                <a:solidFill>
                  <a:schemeClr val="accent3">
                    <a:lumMod val="75000"/>
                  </a:schemeClr>
                </a:solidFill>
              </a:rPr>
              <a:t>HoD</a:t>
            </a:r>
            <a:endParaRPr lang="en-US" dirty="0" smtClean="0">
              <a:solidFill>
                <a:schemeClr val="accent3">
                  <a:lumMod val="75000"/>
                </a:schemeClr>
              </a:solidFill>
            </a:endParaRPr>
          </a:p>
          <a:p>
            <a:r>
              <a:rPr lang="en-US" dirty="0" smtClean="0">
                <a:solidFill>
                  <a:schemeClr val="accent3">
                    <a:lumMod val="75000"/>
                  </a:schemeClr>
                </a:solidFill>
              </a:rPr>
              <a:t>Dept. Of Pathology</a:t>
            </a:r>
            <a:endParaRPr lang="en-US" dirty="0">
              <a:solidFill>
                <a:schemeClr val="accent3">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algn="l" eaLnBrk="1" hangingPunct="1">
              <a:lnSpc>
                <a:spcPct val="170000"/>
              </a:lnSpc>
            </a:pPr>
            <a:r>
              <a:rPr lang="en-US" altLang="zh-CN" sz="3600" dirty="0" smtClean="0">
                <a:solidFill>
                  <a:srgbClr val="FFFF66"/>
                </a:solidFill>
                <a:effectLst/>
                <a:latin typeface="楷体_GB2312" pitchFamily="49" charset="-122"/>
                <a:ea typeface="楷体_GB2312" pitchFamily="49" charset="-122"/>
              </a:rPr>
              <a:t> </a:t>
            </a:r>
            <a:r>
              <a:rPr lang="en-US" altLang="zh-CN" sz="4000" dirty="0" smtClean="0">
                <a:solidFill>
                  <a:srgbClr val="FF33CC"/>
                </a:solidFill>
                <a:effectLst/>
                <a:latin typeface="楷体_GB2312" pitchFamily="49" charset="-122"/>
                <a:ea typeface="楷体_GB2312" pitchFamily="49" charset="-122"/>
                <a:sym typeface="Wingdings 2" pitchFamily="18" charset="2"/>
              </a:rPr>
              <a:t></a:t>
            </a:r>
            <a:r>
              <a:rPr lang="en-US" altLang="zh-CN" sz="4000" dirty="0" smtClean="0">
                <a:solidFill>
                  <a:schemeClr val="bg1"/>
                </a:solidFill>
                <a:effectLst/>
                <a:latin typeface="楷体_GB2312" pitchFamily="49" charset="-122"/>
                <a:ea typeface="楷体_GB2312" pitchFamily="49" charset="-122"/>
              </a:rPr>
              <a:t> </a:t>
            </a:r>
            <a:r>
              <a:rPr lang="en-US" altLang="zh-CN" sz="4000" dirty="0" smtClean="0">
                <a:solidFill>
                  <a:schemeClr val="accent3">
                    <a:lumMod val="75000"/>
                  </a:schemeClr>
                </a:solidFill>
                <a:effectLst/>
              </a:rPr>
              <a:t>The sequel:</a:t>
            </a:r>
            <a:r>
              <a:rPr lang="en-US" altLang="zh-CN" sz="4000" dirty="0" smtClean="0">
                <a:solidFill>
                  <a:schemeClr val="accent3">
                    <a:lumMod val="75000"/>
                  </a:schemeClr>
                </a:solidFill>
                <a:effectLst/>
                <a:latin typeface="楷体_GB2312" pitchFamily="49" charset="-122"/>
                <a:ea typeface="楷体_GB2312" pitchFamily="49" charset="-122"/>
              </a:rPr>
              <a:t> </a:t>
            </a:r>
            <a:r>
              <a:rPr lang="en-US" altLang="zh-CN" sz="2200" dirty="0" smtClean="0">
                <a:solidFill>
                  <a:schemeClr val="accent3">
                    <a:lumMod val="75000"/>
                  </a:schemeClr>
                </a:solidFill>
                <a:effectLst/>
                <a:latin typeface="楷体_GB2312" pitchFamily="49" charset="-122"/>
                <a:ea typeface="楷体_GB2312" pitchFamily="49" charset="-122"/>
              </a:rPr>
              <a:t/>
            </a:r>
            <a:br>
              <a:rPr lang="en-US" altLang="zh-CN" sz="2200" dirty="0" smtClean="0">
                <a:solidFill>
                  <a:schemeClr val="accent3">
                    <a:lumMod val="75000"/>
                  </a:schemeClr>
                </a:solidFill>
                <a:effectLst/>
                <a:latin typeface="楷体_GB2312" pitchFamily="49" charset="-122"/>
                <a:ea typeface="楷体_GB2312" pitchFamily="49" charset="-122"/>
              </a:rPr>
            </a:br>
            <a:endParaRPr lang="en-US" altLang="zh-CN" sz="2200" dirty="0" smtClean="0">
              <a:solidFill>
                <a:schemeClr val="accent3">
                  <a:lumMod val="75000"/>
                </a:schemeClr>
              </a:solidFill>
              <a:effectLst/>
              <a:latin typeface="楷体_GB2312" pitchFamily="49" charset="-122"/>
              <a:ea typeface="楷体_GB2312" pitchFamily="49" charset="-122"/>
            </a:endParaRPr>
          </a:p>
        </p:txBody>
      </p:sp>
      <p:sp>
        <p:nvSpPr>
          <p:cNvPr id="3" name="Content Placeholder 2"/>
          <p:cNvSpPr>
            <a:spLocks noGrp="1"/>
          </p:cNvSpPr>
          <p:nvPr>
            <p:ph idx="1"/>
          </p:nvPr>
        </p:nvSpPr>
        <p:spPr/>
        <p:txBody>
          <a:bodyPr/>
          <a:lstStyle/>
          <a:p>
            <a:r>
              <a:rPr lang="en-US" altLang="zh-CN" dirty="0" smtClean="0">
                <a:solidFill>
                  <a:schemeClr val="accent3">
                    <a:lumMod val="75000"/>
                  </a:schemeClr>
                </a:solidFill>
              </a:rPr>
              <a:t>depends on the size and the number of fat globules</a:t>
            </a:r>
            <a:br>
              <a:rPr lang="en-US" altLang="zh-CN" dirty="0" smtClean="0">
                <a:solidFill>
                  <a:schemeClr val="accent3">
                    <a:lumMod val="75000"/>
                  </a:schemeClr>
                </a:solidFill>
              </a:rPr>
            </a:br>
            <a:r>
              <a:rPr lang="en-US" altLang="zh-CN" dirty="0" smtClean="0">
                <a:solidFill>
                  <a:schemeClr val="accent3">
                    <a:lumMod val="75000"/>
                  </a:schemeClr>
                </a:solidFill>
                <a:latin typeface="楷体_GB2312" pitchFamily="49" charset="-122"/>
                <a:ea typeface="楷体_GB2312" pitchFamily="49" charset="-122"/>
              </a:rPr>
              <a:t> </a:t>
            </a:r>
            <a:r>
              <a:rPr lang="en-US" altLang="zh-CN" dirty="0" smtClean="0">
                <a:solidFill>
                  <a:schemeClr val="accent3">
                    <a:lumMod val="75000"/>
                  </a:schemeClr>
                </a:solidFill>
              </a:rPr>
              <a:t>&gt;20μm in diameter: occlusion of the branching  arterioles of pulmonary artery</a:t>
            </a:r>
            <a:r>
              <a:rPr lang="en-US" altLang="zh-CN" dirty="0" smtClean="0">
                <a:solidFill>
                  <a:schemeClr val="accent3">
                    <a:lumMod val="75000"/>
                  </a:schemeClr>
                </a:solidFill>
                <a:latin typeface="楷体_GB2312" pitchFamily="49" charset="-122"/>
                <a:ea typeface="楷体_GB2312" pitchFamily="49" charset="-122"/>
              </a:rPr>
              <a:t>   </a:t>
            </a:r>
            <a:br>
              <a:rPr lang="en-US" altLang="zh-CN" dirty="0" smtClean="0">
                <a:solidFill>
                  <a:schemeClr val="accent3">
                    <a:lumMod val="75000"/>
                  </a:schemeClr>
                </a:solidFill>
                <a:latin typeface="楷体_GB2312" pitchFamily="49" charset="-122"/>
                <a:ea typeface="楷体_GB2312" pitchFamily="49" charset="-122"/>
              </a:rPr>
            </a:br>
            <a:r>
              <a:rPr lang="en-US" altLang="zh-CN" dirty="0" smtClean="0">
                <a:solidFill>
                  <a:schemeClr val="accent3">
                    <a:lumMod val="75000"/>
                  </a:schemeClr>
                </a:solidFill>
                <a:latin typeface="楷体_GB2312" pitchFamily="49" charset="-122"/>
                <a:ea typeface="楷体_GB2312" pitchFamily="49" charset="-122"/>
              </a:rPr>
              <a:t> </a:t>
            </a:r>
            <a:r>
              <a:rPr lang="en-US" altLang="zh-CN" dirty="0" smtClean="0">
                <a:solidFill>
                  <a:schemeClr val="accent3">
                    <a:lumMod val="75000"/>
                  </a:schemeClr>
                </a:solidFill>
              </a:rPr>
              <a:t>&lt; 20μm in diameter: pass through the pulmonary circulation and enter left heart, and consequently cause embolism of cerebral microvasculature</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Fat embolism syndrome</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3">
                    <a:lumMod val="75000"/>
                  </a:schemeClr>
                </a:solidFill>
              </a:rPr>
              <a:t>is characterized by pulmonary insufficiency, neurologic symptoms, anemia, and thrombocytopenia</a:t>
            </a:r>
          </a:p>
          <a:p>
            <a:r>
              <a:rPr lang="en-US" dirty="0" smtClean="0">
                <a:solidFill>
                  <a:schemeClr val="accent3">
                    <a:lumMod val="75000"/>
                  </a:schemeClr>
                </a:solidFill>
              </a:rPr>
              <a:t> the symptoms appear 1 to 3 days after injury, with sudden onset of </a:t>
            </a:r>
            <a:r>
              <a:rPr lang="en-US" dirty="0" err="1" smtClean="0">
                <a:solidFill>
                  <a:schemeClr val="accent3">
                    <a:lumMod val="75000"/>
                  </a:schemeClr>
                </a:solidFill>
              </a:rPr>
              <a:t>dyspnoea</a:t>
            </a:r>
            <a:r>
              <a:rPr lang="en-US" dirty="0" smtClean="0">
                <a:solidFill>
                  <a:schemeClr val="accent3">
                    <a:lumMod val="75000"/>
                  </a:schemeClr>
                </a:solidFill>
              </a:rPr>
              <a:t>, and tachycardia. </a:t>
            </a:r>
          </a:p>
          <a:p>
            <a:r>
              <a:rPr lang="en-US" dirty="0" smtClean="0">
                <a:solidFill>
                  <a:schemeClr val="accent3">
                    <a:lumMod val="75000"/>
                  </a:schemeClr>
                </a:solidFill>
              </a:rPr>
              <a:t>Neurologic symptoms include irritability and restlessness, with progression to delirium or coma.</a:t>
            </a:r>
            <a:endParaRPr lang="en-US" dirty="0">
              <a:solidFill>
                <a:schemeClr val="accent3">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Bone marrow embolus in the pulmonary circulation</a:t>
            </a:r>
            <a:endParaRPr lang="en-IN" dirty="0"/>
          </a:p>
        </p:txBody>
      </p:sp>
      <p:pic>
        <p:nvPicPr>
          <p:cNvPr id="2050" name="Picture 2"/>
          <p:cNvPicPr>
            <a:picLocks noGrp="1" noChangeAspect="1" noChangeArrowheads="1"/>
          </p:cNvPicPr>
          <p:nvPr>
            <p:ph idx="1"/>
          </p:nvPr>
        </p:nvPicPr>
        <p:blipFill>
          <a:blip r:embed="rId2" cstate="print"/>
          <a:stretch>
            <a:fillRect/>
          </a:stretch>
        </p:blipFill>
        <p:spPr bwMode="auto">
          <a:xfrm>
            <a:off x="2438400" y="2362200"/>
            <a:ext cx="4648200" cy="281939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4400" dirty="0" smtClean="0"/>
              <a:t>Amniotic Fluid Embolism</a:t>
            </a:r>
            <a:endParaRPr lang="en-US" dirty="0"/>
          </a:p>
        </p:txBody>
      </p:sp>
      <p:sp>
        <p:nvSpPr>
          <p:cNvPr id="3" name="Content Placeholder 2"/>
          <p:cNvSpPr>
            <a:spLocks noGrp="1"/>
          </p:cNvSpPr>
          <p:nvPr>
            <p:ph idx="1"/>
          </p:nvPr>
        </p:nvSpPr>
        <p:spPr/>
        <p:txBody>
          <a:bodyPr/>
          <a:lstStyle/>
          <a:p>
            <a:r>
              <a:rPr lang="en-US" altLang="zh-CN" dirty="0" smtClean="0">
                <a:solidFill>
                  <a:schemeClr val="accent3">
                    <a:lumMod val="75000"/>
                  </a:schemeClr>
                </a:solidFill>
              </a:rPr>
              <a:t>AFE is a rare obstetric emergency in which amniotic fluid, fetal cells, hair, or other debris enter the maternal circulation, causing cardio respiratory collapse</a:t>
            </a:r>
            <a:endParaRPr lang="en-US" dirty="0">
              <a:solidFill>
                <a:schemeClr val="accent3">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AFE</a:t>
            </a:r>
            <a:endParaRPr lang="en-US" dirty="0"/>
          </a:p>
        </p:txBody>
      </p:sp>
      <p:sp>
        <p:nvSpPr>
          <p:cNvPr id="3" name="Content Placeholder 2"/>
          <p:cNvSpPr>
            <a:spLocks noGrp="1"/>
          </p:cNvSpPr>
          <p:nvPr>
            <p:ph idx="1"/>
          </p:nvPr>
        </p:nvSpPr>
        <p:spPr/>
        <p:txBody>
          <a:bodyPr/>
          <a:lstStyle/>
          <a:p>
            <a:pPr>
              <a:lnSpc>
                <a:spcPct val="80000"/>
              </a:lnSpc>
            </a:pPr>
            <a:r>
              <a:rPr lang="en-US" altLang="zh-CN" dirty="0" smtClean="0">
                <a:solidFill>
                  <a:schemeClr val="accent3">
                    <a:lumMod val="75000"/>
                  </a:schemeClr>
                </a:solidFill>
              </a:rPr>
              <a:t>occurs in obstetric terms or during labor</a:t>
            </a:r>
          </a:p>
          <a:p>
            <a:pPr>
              <a:lnSpc>
                <a:spcPct val="80000"/>
              </a:lnSpc>
            </a:pPr>
            <a:r>
              <a:rPr lang="en-US" altLang="zh-CN" dirty="0" smtClean="0">
                <a:solidFill>
                  <a:schemeClr val="accent3">
                    <a:lumMod val="75000"/>
                  </a:schemeClr>
                </a:solidFill>
              </a:rPr>
              <a:t> </a:t>
            </a:r>
            <a:r>
              <a:rPr lang="en-US" altLang="zh-CN" dirty="0" err="1" smtClean="0">
                <a:solidFill>
                  <a:schemeClr val="accent3">
                    <a:lumMod val="75000"/>
                  </a:schemeClr>
                </a:solidFill>
              </a:rPr>
              <a:t>multiparous</a:t>
            </a:r>
            <a:r>
              <a:rPr lang="en-US" altLang="zh-CN" dirty="0" smtClean="0">
                <a:solidFill>
                  <a:schemeClr val="accent3">
                    <a:lumMod val="75000"/>
                  </a:schemeClr>
                </a:solidFill>
              </a:rPr>
              <a:t> woman with a large baby </a:t>
            </a:r>
          </a:p>
          <a:p>
            <a:pPr>
              <a:lnSpc>
                <a:spcPct val="80000"/>
              </a:lnSpc>
            </a:pPr>
            <a:r>
              <a:rPr lang="en-US" altLang="zh-CN" dirty="0" smtClean="0">
                <a:solidFill>
                  <a:schemeClr val="accent3">
                    <a:lumMod val="75000"/>
                  </a:schemeClr>
                </a:solidFill>
              </a:rPr>
              <a:t>use of uterine stimulants</a:t>
            </a:r>
          </a:p>
          <a:p>
            <a:pPr>
              <a:lnSpc>
                <a:spcPct val="80000"/>
              </a:lnSpc>
            </a:pPr>
            <a:r>
              <a:rPr lang="en-US" altLang="zh-CN" dirty="0" smtClean="0">
                <a:solidFill>
                  <a:schemeClr val="accent3">
                    <a:lumMod val="75000"/>
                  </a:schemeClr>
                </a:solidFill>
              </a:rPr>
              <a:t>occurred during abortion</a:t>
            </a:r>
          </a:p>
          <a:p>
            <a:pPr>
              <a:lnSpc>
                <a:spcPct val="80000"/>
              </a:lnSpc>
            </a:pPr>
            <a:r>
              <a:rPr lang="en-US" altLang="zh-CN" dirty="0" err="1" smtClean="0">
                <a:solidFill>
                  <a:schemeClr val="accent3">
                    <a:lumMod val="75000"/>
                  </a:schemeClr>
                </a:solidFill>
              </a:rPr>
              <a:t>amnioinfusion</a:t>
            </a:r>
            <a:r>
              <a:rPr lang="en-US" altLang="zh-CN" dirty="0" smtClean="0">
                <a:solidFill>
                  <a:schemeClr val="accent3">
                    <a:lumMod val="75000"/>
                  </a:schemeClr>
                </a:solidFill>
              </a:rPr>
              <a:t> </a:t>
            </a:r>
          </a:p>
          <a:p>
            <a:pPr>
              <a:lnSpc>
                <a:spcPct val="80000"/>
              </a:lnSpc>
            </a:pPr>
            <a:r>
              <a:rPr lang="en-US" altLang="zh-CN" dirty="0" smtClean="0">
                <a:solidFill>
                  <a:schemeClr val="accent3">
                    <a:lumMod val="75000"/>
                  </a:schemeClr>
                </a:solidFill>
              </a:rPr>
              <a:t>Amniocentesis</a:t>
            </a:r>
          </a:p>
          <a:p>
            <a:pPr>
              <a:lnSpc>
                <a:spcPct val="80000"/>
              </a:lnSpc>
            </a:pPr>
            <a:r>
              <a:rPr lang="en-US" altLang="zh-CN" dirty="0" smtClean="0">
                <a:solidFill>
                  <a:schemeClr val="accent3">
                    <a:lumMod val="75000"/>
                  </a:schemeClr>
                </a:solidFill>
              </a:rPr>
              <a:t>caesarian section</a:t>
            </a:r>
          </a:p>
          <a:p>
            <a:pPr>
              <a:lnSpc>
                <a:spcPct val="80000"/>
              </a:lnSpc>
            </a:pPr>
            <a:r>
              <a:rPr lang="en-US" altLang="zh-CN" dirty="0" smtClean="0">
                <a:solidFill>
                  <a:schemeClr val="accent3">
                    <a:lumMod val="75000"/>
                  </a:schemeClr>
                </a:solidFill>
              </a:rPr>
              <a:t>placenta </a:t>
            </a:r>
            <a:r>
              <a:rPr lang="en-US" altLang="zh-CN" dirty="0" err="1" smtClean="0">
                <a:solidFill>
                  <a:schemeClr val="accent3">
                    <a:lumMod val="75000"/>
                  </a:schemeClr>
                </a:solidFill>
              </a:rPr>
              <a:t>accreta</a:t>
            </a:r>
            <a:endParaRPr lang="en-US" altLang="zh-CN" dirty="0" smtClean="0">
              <a:solidFill>
                <a:schemeClr val="accent3">
                  <a:lumMod val="75000"/>
                </a:schemeClr>
              </a:solidFill>
            </a:endParaRPr>
          </a:p>
          <a:p>
            <a:pPr>
              <a:lnSpc>
                <a:spcPct val="80000"/>
              </a:lnSpc>
            </a:pPr>
            <a:r>
              <a:rPr lang="en-US" altLang="zh-CN" dirty="0" smtClean="0">
                <a:solidFill>
                  <a:schemeClr val="accent3">
                    <a:lumMod val="75000"/>
                  </a:schemeClr>
                </a:solidFill>
              </a:rPr>
              <a:t>ruptured uterus</a:t>
            </a:r>
            <a:endParaRPr lang="en-US" dirty="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pathology</a:t>
            </a:r>
            <a:endParaRPr lang="en-US" dirty="0"/>
          </a:p>
        </p:txBody>
      </p:sp>
      <p:sp>
        <p:nvSpPr>
          <p:cNvPr id="3" name="Content Placeholder 2"/>
          <p:cNvSpPr>
            <a:spLocks noGrp="1"/>
          </p:cNvSpPr>
          <p:nvPr>
            <p:ph idx="1"/>
          </p:nvPr>
        </p:nvSpPr>
        <p:spPr/>
        <p:txBody>
          <a:bodyPr/>
          <a:lstStyle/>
          <a:p>
            <a:r>
              <a:rPr lang="en-US" altLang="zh-CN" dirty="0" smtClean="0">
                <a:solidFill>
                  <a:schemeClr val="accent3">
                    <a:lumMod val="75000"/>
                  </a:schemeClr>
                </a:solidFill>
              </a:rPr>
              <a:t>Amniotic fluid and fetal cells enter the maternal circulation, possibly triggering an anaphylactic reaction to fetal antigens. </a:t>
            </a:r>
          </a:p>
          <a:p>
            <a:pPr>
              <a:buNone/>
            </a:pPr>
            <a:r>
              <a:rPr lang="en-US" altLang="zh-CN" dirty="0" smtClean="0">
                <a:solidFill>
                  <a:schemeClr val="accent3">
                    <a:lumMod val="75000"/>
                  </a:schemeClr>
                </a:solidFill>
              </a:rPr>
              <a:t>(1) Clinical symptoms result from mast cell </a:t>
            </a:r>
            <a:r>
              <a:rPr lang="en-US" altLang="zh-CN" dirty="0" err="1" smtClean="0">
                <a:solidFill>
                  <a:schemeClr val="accent3">
                    <a:lumMod val="75000"/>
                  </a:schemeClr>
                </a:solidFill>
              </a:rPr>
              <a:t>degranulation</a:t>
            </a:r>
            <a:r>
              <a:rPr lang="en-US" altLang="zh-CN" dirty="0" smtClean="0">
                <a:solidFill>
                  <a:schemeClr val="accent3">
                    <a:lumMod val="75000"/>
                  </a:schemeClr>
                </a:solidFill>
              </a:rPr>
              <a:t> with the release of histamine and </a:t>
            </a:r>
            <a:r>
              <a:rPr lang="en-US" altLang="zh-CN" dirty="0" err="1" smtClean="0">
                <a:solidFill>
                  <a:schemeClr val="accent3">
                    <a:lumMod val="75000"/>
                  </a:schemeClr>
                </a:solidFill>
              </a:rPr>
              <a:t>tryptase</a:t>
            </a:r>
            <a:r>
              <a:rPr lang="en-US" altLang="zh-CN" dirty="0" smtClean="0">
                <a:solidFill>
                  <a:schemeClr val="accent3">
                    <a:lumMod val="75000"/>
                  </a:schemeClr>
                </a:solidFill>
              </a:rPr>
              <a:t>, </a:t>
            </a:r>
          </a:p>
          <a:p>
            <a:pPr>
              <a:buNone/>
            </a:pPr>
            <a:r>
              <a:rPr lang="en-US" altLang="zh-CN" dirty="0" smtClean="0">
                <a:solidFill>
                  <a:schemeClr val="accent3">
                    <a:lumMod val="75000"/>
                  </a:schemeClr>
                </a:solidFill>
              </a:rPr>
              <a:t>(2)activation of the complement pathway. </a:t>
            </a:r>
          </a:p>
          <a:p>
            <a:endParaRPr lang="en-US" dirty="0">
              <a:solidFill>
                <a:schemeClr val="accent3">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AFE</a:t>
            </a:r>
            <a:endParaRPr lang="en-US" dirty="0"/>
          </a:p>
        </p:txBody>
      </p:sp>
      <p:sp>
        <p:nvSpPr>
          <p:cNvPr id="3" name="Content Placeholder 2"/>
          <p:cNvSpPr>
            <a:spLocks noGrp="1"/>
          </p:cNvSpPr>
          <p:nvPr>
            <p:ph idx="1"/>
          </p:nvPr>
        </p:nvSpPr>
        <p:spPr/>
        <p:txBody>
          <a:bodyPr/>
          <a:lstStyle/>
          <a:p>
            <a:pPr>
              <a:buNone/>
            </a:pPr>
            <a:r>
              <a:rPr lang="en-US" altLang="zh-CN" dirty="0" smtClean="0">
                <a:solidFill>
                  <a:schemeClr val="accent3">
                    <a:lumMod val="75000"/>
                  </a:schemeClr>
                </a:solidFill>
              </a:rPr>
              <a:t> phase I:</a:t>
            </a:r>
          </a:p>
          <a:p>
            <a:r>
              <a:rPr lang="en-US" altLang="zh-CN" dirty="0" smtClean="0">
                <a:solidFill>
                  <a:schemeClr val="accent3">
                    <a:lumMod val="75000"/>
                  </a:schemeClr>
                </a:solidFill>
              </a:rPr>
              <a:t> pulmonary artery vasospasm with pulmonary hypertension and elevated right ventricular pressure cause hypoxia.</a:t>
            </a:r>
          </a:p>
          <a:p>
            <a:r>
              <a:rPr lang="en-US" altLang="zh-CN" dirty="0" smtClean="0">
                <a:solidFill>
                  <a:schemeClr val="accent3">
                    <a:lumMod val="75000"/>
                  </a:schemeClr>
                </a:solidFill>
              </a:rPr>
              <a:t> Hypoxia causes myocardial capillary damage and pulmonary capillary damage, left heart failure, and acute respiratory distress syndrome.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AFE</a:t>
            </a:r>
            <a:endParaRPr lang="en-US" dirty="0"/>
          </a:p>
        </p:txBody>
      </p:sp>
      <p:sp>
        <p:nvSpPr>
          <p:cNvPr id="3" name="Content Placeholder 2"/>
          <p:cNvSpPr>
            <a:spLocks noGrp="1"/>
          </p:cNvSpPr>
          <p:nvPr>
            <p:ph idx="1"/>
          </p:nvPr>
        </p:nvSpPr>
        <p:spPr/>
        <p:txBody>
          <a:bodyPr/>
          <a:lstStyle/>
          <a:p>
            <a:r>
              <a:rPr lang="en-US" altLang="zh-CN" dirty="0" smtClean="0">
                <a:solidFill>
                  <a:schemeClr val="accent3">
                    <a:lumMod val="75000"/>
                  </a:schemeClr>
                </a:solidFill>
              </a:rPr>
              <a:t>Women who survive these events may enter phase II. </a:t>
            </a:r>
          </a:p>
          <a:p>
            <a:r>
              <a:rPr lang="en-US" altLang="zh-CN" dirty="0" smtClean="0">
                <a:solidFill>
                  <a:schemeClr val="accent3">
                    <a:lumMod val="75000"/>
                  </a:schemeClr>
                </a:solidFill>
              </a:rPr>
              <a:t>This is a </a:t>
            </a:r>
            <a:r>
              <a:rPr lang="en-US" altLang="zh-CN" dirty="0" err="1" smtClean="0">
                <a:solidFill>
                  <a:schemeClr val="accent3">
                    <a:lumMod val="75000"/>
                  </a:schemeClr>
                </a:solidFill>
              </a:rPr>
              <a:t>haemorrhagic</a:t>
            </a:r>
            <a:r>
              <a:rPr lang="en-US" altLang="zh-CN" dirty="0" smtClean="0">
                <a:solidFill>
                  <a:schemeClr val="accent3">
                    <a:lumMod val="75000"/>
                  </a:schemeClr>
                </a:solidFill>
              </a:rPr>
              <a:t> phase characterized by massive </a:t>
            </a:r>
            <a:r>
              <a:rPr lang="en-US" altLang="zh-CN" dirty="0" err="1" smtClean="0">
                <a:solidFill>
                  <a:schemeClr val="accent3">
                    <a:lumMod val="75000"/>
                  </a:schemeClr>
                </a:solidFill>
              </a:rPr>
              <a:t>haemorrhage</a:t>
            </a:r>
            <a:r>
              <a:rPr lang="en-US" altLang="zh-CN" dirty="0" smtClean="0">
                <a:solidFill>
                  <a:schemeClr val="accent3">
                    <a:lumMod val="75000"/>
                  </a:schemeClr>
                </a:solidFill>
              </a:rPr>
              <a:t> with uterine </a:t>
            </a:r>
            <a:r>
              <a:rPr lang="en-US" altLang="zh-CN" dirty="0" err="1" smtClean="0">
                <a:solidFill>
                  <a:schemeClr val="accent3">
                    <a:lumMod val="75000"/>
                  </a:schemeClr>
                </a:solidFill>
              </a:rPr>
              <a:t>atony</a:t>
            </a:r>
            <a:r>
              <a:rPr lang="en-US" altLang="zh-CN" dirty="0" smtClean="0">
                <a:solidFill>
                  <a:schemeClr val="accent3">
                    <a:lumMod val="75000"/>
                  </a:schemeClr>
                </a:solidFill>
              </a:rPr>
              <a:t> and DIC</a:t>
            </a:r>
          </a:p>
          <a:p>
            <a:endParaRPr lang="en-US" altLang="zh-CN"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rPr>
              <a:t>Clinical presentation</a:t>
            </a:r>
            <a:endParaRPr lang="en-US" dirty="0"/>
          </a:p>
        </p:txBody>
      </p:sp>
      <p:sp>
        <p:nvSpPr>
          <p:cNvPr id="3" name="Content Placeholder 2"/>
          <p:cNvSpPr>
            <a:spLocks noGrp="1"/>
          </p:cNvSpPr>
          <p:nvPr>
            <p:ph idx="1"/>
          </p:nvPr>
        </p:nvSpPr>
        <p:spPr/>
        <p:txBody>
          <a:bodyPr/>
          <a:lstStyle/>
          <a:p>
            <a:pPr algn="ctr">
              <a:lnSpc>
                <a:spcPct val="90000"/>
              </a:lnSpc>
              <a:buFontTx/>
              <a:buNone/>
            </a:pPr>
            <a:r>
              <a:rPr lang="en-US" i="1" dirty="0" smtClean="0">
                <a:solidFill>
                  <a:schemeClr val="accent3">
                    <a:lumMod val="75000"/>
                  </a:schemeClr>
                </a:solidFill>
                <a:latin typeface="Arial Narrow" pitchFamily="34" charset="0"/>
              </a:rPr>
              <a:t>The classic clinical presentation of the syndrome has been described by five signs that often occur in the following sequence</a:t>
            </a:r>
            <a:r>
              <a:rPr lang="en-US" dirty="0" smtClean="0">
                <a:solidFill>
                  <a:schemeClr val="accent3">
                    <a:lumMod val="75000"/>
                  </a:schemeClr>
                </a:solidFill>
                <a:latin typeface="Arial Narrow" pitchFamily="34" charset="0"/>
              </a:rPr>
              <a:t>:</a:t>
            </a:r>
          </a:p>
          <a:p>
            <a:pPr>
              <a:lnSpc>
                <a:spcPct val="90000"/>
              </a:lnSpc>
              <a:buFontTx/>
              <a:buNone/>
            </a:pPr>
            <a:r>
              <a:rPr lang="en-US" dirty="0" smtClean="0">
                <a:solidFill>
                  <a:schemeClr val="accent3">
                    <a:lumMod val="75000"/>
                  </a:schemeClr>
                </a:solidFill>
                <a:latin typeface="Arial Narrow" pitchFamily="34" charset="0"/>
              </a:rPr>
              <a:t>(1) Respiratory distress</a:t>
            </a:r>
          </a:p>
          <a:p>
            <a:pPr>
              <a:lnSpc>
                <a:spcPct val="90000"/>
              </a:lnSpc>
              <a:buFontTx/>
              <a:buNone/>
            </a:pPr>
            <a:r>
              <a:rPr lang="en-US" dirty="0" smtClean="0">
                <a:solidFill>
                  <a:schemeClr val="accent3">
                    <a:lumMod val="75000"/>
                  </a:schemeClr>
                </a:solidFill>
                <a:latin typeface="Arial Narrow" pitchFamily="34" charset="0"/>
              </a:rPr>
              <a:t>(2) Cyanosis</a:t>
            </a:r>
          </a:p>
          <a:p>
            <a:pPr>
              <a:lnSpc>
                <a:spcPct val="90000"/>
              </a:lnSpc>
              <a:buFontTx/>
              <a:buNone/>
            </a:pPr>
            <a:r>
              <a:rPr lang="en-US" dirty="0" smtClean="0">
                <a:solidFill>
                  <a:schemeClr val="accent3">
                    <a:lumMod val="75000"/>
                  </a:schemeClr>
                </a:solidFill>
                <a:latin typeface="Arial Narrow" pitchFamily="34" charset="0"/>
              </a:rPr>
              <a:t>(3) Cardiovascular collapse  </a:t>
            </a:r>
            <a:r>
              <a:rPr lang="en-US" b="1" i="1" dirty="0" err="1" smtClean="0">
                <a:solidFill>
                  <a:schemeClr val="accent3">
                    <a:lumMod val="75000"/>
                  </a:schemeClr>
                </a:solidFill>
                <a:latin typeface="Arial Narrow" pitchFamily="34" charset="0"/>
              </a:rPr>
              <a:t>cardiogenic</a:t>
            </a:r>
            <a:r>
              <a:rPr lang="en-US" b="1" i="1" dirty="0" smtClean="0">
                <a:solidFill>
                  <a:schemeClr val="accent3">
                    <a:lumMod val="75000"/>
                  </a:schemeClr>
                </a:solidFill>
                <a:latin typeface="Arial Narrow" pitchFamily="34" charset="0"/>
              </a:rPr>
              <a:t> shock</a:t>
            </a:r>
          </a:p>
          <a:p>
            <a:pPr>
              <a:lnSpc>
                <a:spcPct val="90000"/>
              </a:lnSpc>
              <a:buFontTx/>
              <a:buNone/>
            </a:pPr>
            <a:r>
              <a:rPr lang="en-US" dirty="0" smtClean="0">
                <a:solidFill>
                  <a:schemeClr val="accent3">
                    <a:lumMod val="75000"/>
                  </a:schemeClr>
                </a:solidFill>
                <a:latin typeface="Arial Narrow" pitchFamily="34" charset="0"/>
              </a:rPr>
              <a:t>(4) </a:t>
            </a:r>
            <a:r>
              <a:rPr lang="en-US" dirty="0" err="1" smtClean="0">
                <a:solidFill>
                  <a:schemeClr val="accent3">
                    <a:lumMod val="75000"/>
                  </a:schemeClr>
                </a:solidFill>
                <a:latin typeface="Arial Narrow" pitchFamily="34" charset="0"/>
              </a:rPr>
              <a:t>Haemorrhage</a:t>
            </a:r>
            <a:r>
              <a:rPr lang="en-US" dirty="0" smtClean="0">
                <a:solidFill>
                  <a:schemeClr val="accent3">
                    <a:lumMod val="75000"/>
                  </a:schemeClr>
                </a:solidFill>
                <a:latin typeface="Arial Narrow" pitchFamily="34" charset="0"/>
              </a:rPr>
              <a:t> </a:t>
            </a:r>
          </a:p>
          <a:p>
            <a:pPr>
              <a:lnSpc>
                <a:spcPct val="90000"/>
              </a:lnSpc>
              <a:buFontTx/>
              <a:buNone/>
            </a:pPr>
            <a:r>
              <a:rPr lang="en-US" dirty="0" smtClean="0">
                <a:solidFill>
                  <a:schemeClr val="accent3">
                    <a:lumMod val="75000"/>
                  </a:schemeClr>
                </a:solidFill>
                <a:latin typeface="Arial Narrow" pitchFamily="34" charset="0"/>
              </a:rPr>
              <a:t>(5) Coma.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Air Embolism</a:t>
            </a:r>
            <a:endParaRPr lang="en-IN" dirty="0"/>
          </a:p>
        </p:txBody>
      </p:sp>
      <p:sp>
        <p:nvSpPr>
          <p:cNvPr id="3" name="Content Placeholder 2"/>
          <p:cNvSpPr>
            <a:spLocks noGrp="1"/>
          </p:cNvSpPr>
          <p:nvPr>
            <p:ph idx="1"/>
          </p:nvPr>
        </p:nvSpPr>
        <p:spPr/>
        <p:txBody>
          <a:bodyPr>
            <a:normAutofit lnSpcReduction="10000"/>
          </a:bodyPr>
          <a:lstStyle/>
          <a:p>
            <a:r>
              <a:rPr lang="en-IN" dirty="0" smtClean="0">
                <a:solidFill>
                  <a:schemeClr val="accent3">
                    <a:lumMod val="75000"/>
                  </a:schemeClr>
                </a:solidFill>
              </a:rPr>
              <a:t>Gas bubbles within the circulation can obstruct vascular flow. </a:t>
            </a:r>
          </a:p>
          <a:p>
            <a:r>
              <a:rPr lang="en-IN" dirty="0" smtClean="0">
                <a:solidFill>
                  <a:schemeClr val="accent3">
                    <a:lumMod val="75000"/>
                  </a:schemeClr>
                </a:solidFill>
              </a:rPr>
              <a:t> Air may enter the circulation during obstetric procedures or as a consequence of chest wall injury. </a:t>
            </a:r>
          </a:p>
          <a:p>
            <a:r>
              <a:rPr lang="en-IN" dirty="0" smtClean="0">
                <a:solidFill>
                  <a:schemeClr val="accent3">
                    <a:lumMod val="75000"/>
                  </a:schemeClr>
                </a:solidFill>
              </a:rPr>
              <a:t>more than 100 </a:t>
            </a:r>
            <a:r>
              <a:rPr lang="en-IN" dirty="0" err="1" smtClean="0">
                <a:solidFill>
                  <a:schemeClr val="accent3">
                    <a:lumMod val="75000"/>
                  </a:schemeClr>
                </a:solidFill>
              </a:rPr>
              <a:t>mL</a:t>
            </a:r>
            <a:r>
              <a:rPr lang="en-IN" dirty="0" smtClean="0">
                <a:solidFill>
                  <a:schemeClr val="accent3">
                    <a:lumMod val="75000"/>
                  </a:schemeClr>
                </a:solidFill>
              </a:rPr>
              <a:t> of air are required to produce a clinical effect</a:t>
            </a:r>
          </a:p>
          <a:p>
            <a:r>
              <a:rPr lang="en-IN" dirty="0" smtClean="0">
                <a:solidFill>
                  <a:schemeClr val="accent3">
                    <a:lumMod val="75000"/>
                  </a:schemeClr>
                </a:solidFill>
              </a:rPr>
              <a:t> bubbles can coalesce to form frothy masses sufficiently large to occlude major vessels.</a:t>
            </a:r>
            <a:endParaRPr lang="en-IN" dirty="0">
              <a:solidFill>
                <a:schemeClr val="accent3">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Embolism: </a:t>
            </a:r>
            <a:endParaRPr lang="en-US" dirty="0"/>
          </a:p>
        </p:txBody>
      </p:sp>
      <p:sp>
        <p:nvSpPr>
          <p:cNvPr id="3" name="Content Placeholder 2"/>
          <p:cNvSpPr>
            <a:spLocks noGrp="1"/>
          </p:cNvSpPr>
          <p:nvPr>
            <p:ph idx="1"/>
          </p:nvPr>
        </p:nvSpPr>
        <p:spPr>
          <a:xfrm>
            <a:off x="0" y="1646237"/>
            <a:ext cx="9144000" cy="4526280"/>
          </a:xfrm>
        </p:spPr>
        <p:txBody>
          <a:bodyPr>
            <a:noAutofit/>
          </a:bodyPr>
          <a:lstStyle/>
          <a:p>
            <a:r>
              <a:rPr lang="en-US" dirty="0" smtClean="0">
                <a:solidFill>
                  <a:schemeClr val="accent3">
                    <a:lumMod val="75000"/>
                  </a:schemeClr>
                </a:solidFill>
              </a:rPr>
              <a:t>    </a:t>
            </a:r>
            <a:r>
              <a:rPr lang="en-US" b="1" dirty="0" smtClean="0">
                <a:solidFill>
                  <a:schemeClr val="accent3">
                    <a:lumMod val="75000"/>
                  </a:schemeClr>
                </a:solidFill>
              </a:rPr>
              <a:t> </a:t>
            </a:r>
            <a:r>
              <a:rPr lang="en-US" altLang="zh-CN" b="1" dirty="0" smtClean="0">
                <a:solidFill>
                  <a:schemeClr val="accent3">
                    <a:lumMod val="75000"/>
                  </a:schemeClr>
                </a:solidFill>
              </a:rPr>
              <a:t>Embolism </a:t>
            </a:r>
            <a:r>
              <a:rPr lang="en-US" altLang="zh-CN" dirty="0" smtClean="0">
                <a:solidFill>
                  <a:schemeClr val="accent3">
                    <a:lumMod val="75000"/>
                  </a:schemeClr>
                </a:solidFill>
              </a:rPr>
              <a:t>is the occlusion or obstruction of a vessel by an abnormal mass transported from a different site by the circulation</a:t>
            </a:r>
          </a:p>
          <a:p>
            <a:endParaRPr lang="en-US" altLang="zh-CN" dirty="0" smtClean="0">
              <a:solidFill>
                <a:schemeClr val="accent3">
                  <a:lumMod val="75000"/>
                </a:schemeClr>
              </a:solidFill>
            </a:endParaRPr>
          </a:p>
          <a:p>
            <a:r>
              <a:rPr lang="en-US" altLang="zh-CN" b="1" dirty="0" smtClean="0">
                <a:solidFill>
                  <a:schemeClr val="accent3">
                    <a:lumMod val="75000"/>
                  </a:schemeClr>
                </a:solidFill>
              </a:rPr>
              <a:t>An embolus </a:t>
            </a:r>
            <a:r>
              <a:rPr lang="en-US" altLang="zh-CN" dirty="0" smtClean="0">
                <a:solidFill>
                  <a:schemeClr val="accent3">
                    <a:lumMod val="75000"/>
                  </a:schemeClr>
                </a:solidFill>
              </a:rPr>
              <a:t>is a detached intravascular solid, liquid, or gaseous mass that is carried by the blood to a site distant from its point of origin. </a:t>
            </a:r>
          </a:p>
          <a:p>
            <a:r>
              <a:rPr lang="en-US" altLang="zh-CN" dirty="0" smtClean="0">
                <a:solidFill>
                  <a:schemeClr val="accent3">
                    <a:lumMod val="75000"/>
                  </a:schemeClr>
                </a:solidFill>
              </a:rPr>
              <a:t>99% of all emboli represent some part of a dislodged thrombus-</a:t>
            </a:r>
            <a:r>
              <a:rPr lang="en-US" altLang="zh-CN" i="1" dirty="0" err="1" smtClean="0">
                <a:solidFill>
                  <a:schemeClr val="accent3">
                    <a:lumMod val="75000"/>
                  </a:schemeClr>
                </a:solidFill>
              </a:rPr>
              <a:t>thromboembolism</a:t>
            </a:r>
            <a:r>
              <a:rPr lang="en-US" altLang="zh-CN" i="1" dirty="0" smtClean="0">
                <a:solidFill>
                  <a:schemeClr val="accent3">
                    <a:lumMod val="75000"/>
                  </a:schemeClr>
                </a:solidFill>
              </a:rPr>
              <a:t>.</a:t>
            </a:r>
            <a:r>
              <a:rPr lang="en-US" altLang="zh-CN" dirty="0" smtClean="0">
                <a:solidFill>
                  <a:schemeClr val="accent3">
                    <a:lumMod val="75000"/>
                  </a:schemeClr>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i="1" dirty="0" smtClean="0"/>
              <a:t>Decompression sickness.</a:t>
            </a:r>
            <a:endParaRPr lang="en-IN" dirty="0"/>
          </a:p>
        </p:txBody>
      </p:sp>
      <p:sp>
        <p:nvSpPr>
          <p:cNvPr id="3" name="Content Placeholder 2"/>
          <p:cNvSpPr>
            <a:spLocks noGrp="1"/>
          </p:cNvSpPr>
          <p:nvPr>
            <p:ph idx="1"/>
          </p:nvPr>
        </p:nvSpPr>
        <p:spPr/>
        <p:txBody>
          <a:bodyPr>
            <a:normAutofit/>
          </a:bodyPr>
          <a:lstStyle/>
          <a:p>
            <a:r>
              <a:rPr lang="en-IN" dirty="0" smtClean="0">
                <a:solidFill>
                  <a:schemeClr val="accent3">
                    <a:lumMod val="75000"/>
                  </a:schemeClr>
                </a:solidFill>
              </a:rPr>
              <a:t>occurs when individuals are exposed to sudden changes in atmospheric pressure.</a:t>
            </a:r>
          </a:p>
          <a:p>
            <a:r>
              <a:rPr lang="en-IN" dirty="0" smtClean="0">
                <a:solidFill>
                  <a:schemeClr val="accent3">
                    <a:lumMod val="75000"/>
                  </a:schemeClr>
                </a:solidFill>
              </a:rPr>
              <a:t> Scuba and deep-sea divers, and underwater construction workers </a:t>
            </a:r>
          </a:p>
          <a:p>
            <a:r>
              <a:rPr lang="en-IN" dirty="0" smtClean="0">
                <a:solidFill>
                  <a:schemeClr val="accent3">
                    <a:lumMod val="75000"/>
                  </a:schemeClr>
                </a:solidFill>
              </a:rPr>
              <a:t>When air is breathed at high pressure increased amounts of gas (particularly nitrogen) become dissolved in the blood and tissues.</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solidFill>
                  <a:schemeClr val="accent3">
                    <a:lumMod val="75000"/>
                  </a:schemeClr>
                </a:solidFill>
              </a:rPr>
              <a:t>If the diver then ascends (depressurizes) too rapidly, the nitrogen expands in the tissues and bubbles out of solution in the blood to form gas emboli that can induce focal ischemia in a number of tissues, including brain and heart.</a:t>
            </a:r>
          </a:p>
          <a:p>
            <a:r>
              <a:rPr lang="en-IN" dirty="0" smtClean="0">
                <a:solidFill>
                  <a:schemeClr val="accent3">
                    <a:lumMod val="75000"/>
                  </a:schemeClr>
                </a:solidFill>
              </a:rPr>
              <a:t> The rapid formation of gas bubbles within skeletal muscles and supporting tissues in and about joints is responsible for the painful condition called-  </a:t>
            </a:r>
            <a:r>
              <a:rPr lang="en-IN" i="1" dirty="0" smtClean="0">
                <a:solidFill>
                  <a:schemeClr val="accent3">
                    <a:lumMod val="75000"/>
                  </a:schemeClr>
                </a:solidFill>
              </a:rPr>
              <a:t>the bends.</a:t>
            </a:r>
            <a:endParaRPr lang="en-IN" dirty="0">
              <a:solidFill>
                <a:schemeClr val="accent3">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Pathology</a:t>
            </a:r>
            <a:endParaRPr lang="en-IN" dirty="0"/>
          </a:p>
        </p:txBody>
      </p:sp>
      <p:sp>
        <p:nvSpPr>
          <p:cNvPr id="3" name="Content Placeholder 2"/>
          <p:cNvSpPr>
            <a:spLocks noGrp="1"/>
          </p:cNvSpPr>
          <p:nvPr>
            <p:ph idx="1"/>
          </p:nvPr>
        </p:nvSpPr>
        <p:spPr/>
        <p:txBody>
          <a:bodyPr>
            <a:normAutofit lnSpcReduction="10000"/>
          </a:bodyPr>
          <a:lstStyle/>
          <a:p>
            <a:r>
              <a:rPr lang="en-IN" dirty="0" smtClean="0">
                <a:solidFill>
                  <a:schemeClr val="accent3">
                    <a:lumMod val="75000"/>
                  </a:schemeClr>
                </a:solidFill>
              </a:rPr>
              <a:t>In the lungs, gas bubbles in the vasculature cause oedema, haemorrhages, or emphysema, leading to respiratory distress, called the </a:t>
            </a:r>
            <a:r>
              <a:rPr lang="en-IN" i="1" dirty="0" smtClean="0">
                <a:solidFill>
                  <a:schemeClr val="accent3">
                    <a:lumMod val="75000"/>
                  </a:schemeClr>
                </a:solidFill>
              </a:rPr>
              <a:t>chokes.</a:t>
            </a:r>
            <a:r>
              <a:rPr lang="en-IN" dirty="0" smtClean="0">
                <a:solidFill>
                  <a:schemeClr val="accent3">
                    <a:lumMod val="75000"/>
                  </a:schemeClr>
                </a:solidFill>
              </a:rPr>
              <a:t> </a:t>
            </a:r>
          </a:p>
          <a:p>
            <a:r>
              <a:rPr lang="en-IN" dirty="0" smtClean="0">
                <a:solidFill>
                  <a:schemeClr val="accent3">
                    <a:lumMod val="75000"/>
                  </a:schemeClr>
                </a:solidFill>
              </a:rPr>
              <a:t>A more chronic form of decompression sickness is called </a:t>
            </a:r>
            <a:r>
              <a:rPr lang="en-IN" i="1" dirty="0" smtClean="0">
                <a:solidFill>
                  <a:schemeClr val="accent3">
                    <a:lumMod val="75000"/>
                  </a:schemeClr>
                </a:solidFill>
              </a:rPr>
              <a:t>caisson disease,</a:t>
            </a:r>
            <a:r>
              <a:rPr lang="en-IN" dirty="0" smtClean="0">
                <a:solidFill>
                  <a:schemeClr val="accent3">
                    <a:lumMod val="75000"/>
                  </a:schemeClr>
                </a:solidFill>
              </a:rPr>
              <a:t> where persistence of gas emboli in the bones leads to multiple foci of ischemic necrosis; the heads of the femurs, tibias, and </a:t>
            </a:r>
            <a:r>
              <a:rPr lang="en-IN" dirty="0" err="1" smtClean="0">
                <a:solidFill>
                  <a:schemeClr val="accent3">
                    <a:lumMod val="75000"/>
                  </a:schemeClr>
                </a:solidFill>
              </a:rPr>
              <a:t>humeri</a:t>
            </a:r>
            <a:r>
              <a:rPr lang="en-IN" dirty="0" smtClean="0">
                <a:solidFill>
                  <a:schemeClr val="accent3">
                    <a:lumMod val="75000"/>
                  </a:schemeClr>
                </a:solidFill>
              </a:rPr>
              <a:t>.</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i="1" dirty="0" smtClean="0">
                <a:solidFill>
                  <a:schemeClr val="bg1"/>
                </a:solidFill>
                <a:effectLst>
                  <a:outerShdw blurRad="38100" dist="38100" dir="2700000" algn="tl">
                    <a:srgbClr val="000000"/>
                  </a:outerShdw>
                </a:effectLst>
              </a:rPr>
              <a:t/>
            </a:r>
            <a:br>
              <a:rPr lang="en-US" altLang="zh-CN" b="1" i="1" dirty="0" smtClean="0">
                <a:solidFill>
                  <a:schemeClr val="bg1"/>
                </a:solidFill>
                <a:effectLst>
                  <a:outerShdw blurRad="38100" dist="38100" dir="2700000" algn="tl">
                    <a:srgbClr val="000000"/>
                  </a:outerShdw>
                </a:effectLst>
              </a:rPr>
            </a:br>
            <a:r>
              <a:rPr lang="en-US" altLang="zh-CN" b="1" dirty="0" err="1" smtClean="0">
                <a:solidFill>
                  <a:schemeClr val="accent3">
                    <a:lumMod val="75000"/>
                  </a:schemeClr>
                </a:solidFill>
                <a:effectLst/>
              </a:rPr>
              <a:t>Thrombembolism</a:t>
            </a:r>
            <a:r>
              <a:rPr lang="en-US" altLang="zh-CN" sz="4000" b="1" i="1" dirty="0" smtClean="0">
                <a:solidFill>
                  <a:schemeClr val="bg1"/>
                </a:solidFill>
                <a:effectLst>
                  <a:outerShdw blurRad="38100" dist="38100" dir="2700000" algn="tl">
                    <a:srgbClr val="000000"/>
                  </a:outerShdw>
                </a:effectLst>
              </a:rPr>
              <a:t> </a:t>
            </a:r>
            <a:r>
              <a:rPr lang="en-US" altLang="zh-CN" sz="4000" b="1" i="1" dirty="0" smtClean="0">
                <a:solidFill>
                  <a:srgbClr val="66FF33"/>
                </a:solidFill>
                <a:effectLst>
                  <a:outerShdw blurRad="38100" dist="38100" dir="2700000" algn="tl">
                    <a:srgbClr val="000000"/>
                  </a:outerShdw>
                </a:effectLst>
              </a:rPr>
              <a:t/>
            </a:r>
            <a:br>
              <a:rPr lang="en-US" altLang="zh-CN" sz="4000" b="1" i="1" dirty="0" smtClean="0">
                <a:solidFill>
                  <a:srgbClr val="66FF33"/>
                </a:solidFill>
                <a:effectLst>
                  <a:outerShdw blurRad="38100" dist="38100" dir="2700000" algn="tl">
                    <a:srgbClr val="000000"/>
                  </a:outerShdw>
                </a:effectLst>
              </a:rPr>
            </a:br>
            <a:endParaRPr lang="zh-CN" altLang="en-US" dirty="0" smtClean="0"/>
          </a:p>
        </p:txBody>
      </p:sp>
      <p:sp>
        <p:nvSpPr>
          <p:cNvPr id="3" name="内容占位符 2"/>
          <p:cNvSpPr>
            <a:spLocks noGrp="1"/>
          </p:cNvSpPr>
          <p:nvPr>
            <p:ph idx="1"/>
          </p:nvPr>
        </p:nvSpPr>
        <p:spPr/>
        <p:txBody>
          <a:bodyPr>
            <a:normAutofit fontScale="85000" lnSpcReduction="10000"/>
          </a:bodyPr>
          <a:lstStyle/>
          <a:p>
            <a:r>
              <a:rPr lang="en-US" altLang="zh-CN" dirty="0" smtClean="0">
                <a:solidFill>
                  <a:schemeClr val="accent3">
                    <a:lumMod val="75000"/>
                  </a:schemeClr>
                </a:solidFill>
              </a:rPr>
              <a:t>1)   Pulmonary embolism</a:t>
            </a:r>
            <a:r>
              <a:rPr lang="en-US" altLang="zh-CN" dirty="0" smtClean="0">
                <a:solidFill>
                  <a:schemeClr val="accent3">
                    <a:lumMod val="75000"/>
                  </a:schemeClr>
                </a:solidFill>
                <a:latin typeface="楷体_GB2312" pitchFamily="49" charset="-122"/>
                <a:ea typeface="楷体_GB2312" pitchFamily="49" charset="-122"/>
              </a:rPr>
              <a:t/>
            </a:r>
            <a:br>
              <a:rPr lang="en-US" altLang="zh-CN" dirty="0" smtClean="0">
                <a:solidFill>
                  <a:schemeClr val="accent3">
                    <a:lumMod val="75000"/>
                  </a:schemeClr>
                </a:solidFill>
                <a:latin typeface="楷体_GB2312" pitchFamily="49" charset="-122"/>
                <a:ea typeface="楷体_GB2312" pitchFamily="49" charset="-122"/>
              </a:rPr>
            </a:br>
            <a:r>
              <a:rPr lang="en-US" altLang="zh-CN" sz="3600" dirty="0" smtClean="0">
                <a:solidFill>
                  <a:schemeClr val="accent3">
                    <a:lumMod val="75000"/>
                  </a:schemeClr>
                </a:solidFill>
                <a:latin typeface="楷体_GB2312" pitchFamily="49" charset="-122"/>
                <a:ea typeface="楷体_GB2312" pitchFamily="49" charset="-122"/>
              </a:rPr>
              <a:t>  </a:t>
            </a:r>
            <a:r>
              <a:rPr lang="en-US" altLang="zh-CN" dirty="0" smtClean="0">
                <a:solidFill>
                  <a:schemeClr val="accent3">
                    <a:lumMod val="75000"/>
                  </a:schemeClr>
                </a:solidFill>
              </a:rPr>
              <a:t>The origin of emboli: </a:t>
            </a:r>
            <a:r>
              <a:rPr lang="zh-CN" altLang="en-US" dirty="0" smtClean="0">
                <a:solidFill>
                  <a:schemeClr val="accent3">
                    <a:lumMod val="75000"/>
                  </a:schemeClr>
                </a:solidFill>
              </a:rPr>
              <a:t>＞</a:t>
            </a:r>
            <a:r>
              <a:rPr lang="en-US" altLang="zh-CN" dirty="0" smtClean="0">
                <a:solidFill>
                  <a:schemeClr val="accent3">
                    <a:lumMod val="75000"/>
                  </a:schemeClr>
                </a:solidFill>
              </a:rPr>
              <a:t>90%</a:t>
            </a:r>
            <a:r>
              <a:rPr lang="en-US" altLang="zh-CN" sz="3600" dirty="0" smtClean="0">
                <a:solidFill>
                  <a:schemeClr val="accent3">
                    <a:lumMod val="75000"/>
                  </a:schemeClr>
                </a:solidFill>
                <a:latin typeface="楷体_GB2312" pitchFamily="49" charset="-122"/>
                <a:ea typeface="楷体_GB2312" pitchFamily="49" charset="-122"/>
              </a:rPr>
              <a:t> </a:t>
            </a:r>
            <a:r>
              <a:rPr lang="en-US" altLang="zh-CN" dirty="0" smtClean="0">
                <a:solidFill>
                  <a:schemeClr val="accent3">
                    <a:lumMod val="75000"/>
                  </a:schemeClr>
                </a:solidFill>
              </a:rPr>
              <a:t>from deep leg vein</a:t>
            </a:r>
          </a:p>
          <a:p>
            <a:endParaRPr lang="en-US" altLang="zh-CN" dirty="0" smtClean="0">
              <a:solidFill>
                <a:schemeClr val="accent3">
                  <a:lumMod val="75000"/>
                </a:schemeClr>
              </a:solidFill>
            </a:endParaRPr>
          </a:p>
          <a:p>
            <a:r>
              <a:rPr lang="en-US" altLang="zh-CN" dirty="0" smtClean="0">
                <a:solidFill>
                  <a:schemeClr val="accent3">
                    <a:lumMod val="75000"/>
                  </a:schemeClr>
                </a:solidFill>
              </a:rPr>
              <a:t>The sequel:</a:t>
            </a:r>
            <a:r>
              <a:rPr lang="en-US" altLang="zh-CN" dirty="0" smtClean="0">
                <a:solidFill>
                  <a:schemeClr val="accent3">
                    <a:lumMod val="75000"/>
                  </a:schemeClr>
                </a:solidFill>
                <a:latin typeface="楷体_GB2312" pitchFamily="49" charset="-122"/>
                <a:ea typeface="楷体_GB2312" pitchFamily="49" charset="-122"/>
              </a:rPr>
              <a:t/>
            </a:r>
            <a:br>
              <a:rPr lang="en-US" altLang="zh-CN" dirty="0" smtClean="0">
                <a:solidFill>
                  <a:schemeClr val="accent3">
                    <a:lumMod val="75000"/>
                  </a:schemeClr>
                </a:solidFill>
                <a:latin typeface="楷体_GB2312" pitchFamily="49" charset="-122"/>
                <a:ea typeface="楷体_GB2312" pitchFamily="49" charset="-122"/>
              </a:rPr>
            </a:br>
            <a:r>
              <a:rPr lang="en-US" altLang="zh-CN" dirty="0" smtClean="0">
                <a:solidFill>
                  <a:schemeClr val="accent3">
                    <a:lumMod val="75000"/>
                  </a:schemeClr>
                </a:solidFill>
                <a:latin typeface="楷体_GB2312" pitchFamily="49" charset="-122"/>
                <a:ea typeface="楷体_GB2312" pitchFamily="49" charset="-122"/>
              </a:rPr>
              <a:t> </a:t>
            </a:r>
            <a:r>
              <a:rPr lang="en-US" altLang="zh-CN" dirty="0" smtClean="0">
                <a:solidFill>
                  <a:schemeClr val="accent3">
                    <a:lumMod val="75000"/>
                  </a:schemeClr>
                </a:solidFill>
                <a:latin typeface="楷体_GB2312" pitchFamily="49" charset="-122"/>
                <a:ea typeface="楷体_GB2312" pitchFamily="49" charset="-122"/>
                <a:sym typeface="Wingdings 2" pitchFamily="18" charset="2"/>
              </a:rPr>
              <a:t> </a:t>
            </a:r>
            <a:r>
              <a:rPr lang="en-US" altLang="zh-CN" b="1" dirty="0" smtClean="0">
                <a:solidFill>
                  <a:schemeClr val="accent3">
                    <a:lumMod val="75000"/>
                  </a:schemeClr>
                </a:solidFill>
                <a:latin typeface="楷体_GB2312" pitchFamily="49" charset="-122"/>
                <a:ea typeface="楷体_GB2312" pitchFamily="49" charset="-122"/>
                <a:sym typeface="Wingdings 2" pitchFamily="18" charset="2"/>
              </a:rPr>
              <a:t>S</a:t>
            </a:r>
            <a:r>
              <a:rPr lang="en-US" altLang="zh-CN" b="1" dirty="0" smtClean="0">
                <a:solidFill>
                  <a:schemeClr val="accent3">
                    <a:lumMod val="75000"/>
                  </a:schemeClr>
                </a:solidFill>
              </a:rPr>
              <a:t>mall emboli </a:t>
            </a:r>
            <a:r>
              <a:rPr lang="en-US" altLang="zh-CN" dirty="0" smtClean="0">
                <a:solidFill>
                  <a:schemeClr val="accent3">
                    <a:lumMod val="75000"/>
                  </a:schemeClr>
                </a:solidFill>
              </a:rPr>
              <a:t>may lodge in the branching  </a:t>
            </a:r>
            <a:br>
              <a:rPr lang="en-US" altLang="zh-CN" dirty="0" smtClean="0">
                <a:solidFill>
                  <a:schemeClr val="accent3">
                    <a:lumMod val="75000"/>
                  </a:schemeClr>
                </a:solidFill>
              </a:rPr>
            </a:br>
            <a:r>
              <a:rPr lang="en-US" altLang="zh-CN" dirty="0" smtClean="0">
                <a:solidFill>
                  <a:schemeClr val="accent3">
                    <a:lumMod val="75000"/>
                  </a:schemeClr>
                </a:solidFill>
              </a:rPr>
              <a:t>      arterioles of pulmonary </a:t>
            </a:r>
            <a:r>
              <a:rPr lang="en-US" altLang="zh-CN" dirty="0" err="1" smtClean="0">
                <a:solidFill>
                  <a:schemeClr val="accent3">
                    <a:lumMod val="75000"/>
                  </a:schemeClr>
                </a:solidFill>
              </a:rPr>
              <a:t>artery,and</a:t>
            </a:r>
            <a:r>
              <a:rPr lang="en-US" altLang="zh-CN" dirty="0" smtClean="0">
                <a:solidFill>
                  <a:schemeClr val="accent3">
                    <a:lumMod val="75000"/>
                  </a:schemeClr>
                </a:solidFill>
              </a:rPr>
              <a:t> usually </a:t>
            </a:r>
            <a:br>
              <a:rPr lang="en-US" altLang="zh-CN" dirty="0" smtClean="0">
                <a:solidFill>
                  <a:schemeClr val="accent3">
                    <a:lumMod val="75000"/>
                  </a:schemeClr>
                </a:solidFill>
              </a:rPr>
            </a:br>
            <a:r>
              <a:rPr lang="en-US" altLang="zh-CN" dirty="0" smtClean="0">
                <a:solidFill>
                  <a:schemeClr val="accent3">
                    <a:lumMod val="75000"/>
                  </a:schemeClr>
                </a:solidFill>
              </a:rPr>
              <a:t>      be clinical silent</a:t>
            </a:r>
            <a:r>
              <a:rPr lang="en-US" altLang="zh-CN" dirty="0" smtClean="0">
                <a:solidFill>
                  <a:schemeClr val="accent3">
                    <a:lumMod val="75000"/>
                  </a:schemeClr>
                </a:solidFill>
                <a:latin typeface="楷体_GB2312" pitchFamily="49" charset="-122"/>
                <a:ea typeface="楷体_GB2312" pitchFamily="49" charset="-122"/>
              </a:rPr>
              <a:t> </a:t>
            </a:r>
            <a:br>
              <a:rPr lang="en-US" altLang="zh-CN" dirty="0" smtClean="0">
                <a:solidFill>
                  <a:schemeClr val="accent3">
                    <a:lumMod val="75000"/>
                  </a:schemeClr>
                </a:solidFill>
                <a:latin typeface="楷体_GB2312" pitchFamily="49" charset="-122"/>
                <a:ea typeface="楷体_GB2312" pitchFamily="49" charset="-122"/>
              </a:rPr>
            </a:br>
            <a:r>
              <a:rPr lang="en-US" altLang="zh-CN" dirty="0" smtClean="0">
                <a:solidFill>
                  <a:schemeClr val="accent3">
                    <a:lumMod val="75000"/>
                  </a:schemeClr>
                </a:solidFill>
                <a:latin typeface="楷体_GB2312" pitchFamily="49" charset="-122"/>
                <a:ea typeface="楷体_GB2312" pitchFamily="49" charset="-122"/>
              </a:rPr>
              <a:t> </a:t>
            </a:r>
            <a:r>
              <a:rPr lang="en-US" altLang="zh-CN" dirty="0" smtClean="0">
                <a:solidFill>
                  <a:schemeClr val="accent3">
                    <a:lumMod val="75000"/>
                  </a:schemeClr>
                </a:solidFill>
                <a:latin typeface="楷体_GB2312" pitchFamily="49" charset="-122"/>
                <a:ea typeface="楷体_GB2312" pitchFamily="49" charset="-122"/>
                <a:sym typeface="Wingdings 2" pitchFamily="18" charset="2"/>
              </a:rPr>
              <a:t> </a:t>
            </a:r>
            <a:r>
              <a:rPr lang="en-US" altLang="zh-CN" dirty="0" smtClean="0">
                <a:solidFill>
                  <a:schemeClr val="accent3">
                    <a:lumMod val="75000"/>
                  </a:schemeClr>
                </a:solidFill>
              </a:rPr>
              <a:t>Large</a:t>
            </a:r>
            <a:r>
              <a:rPr lang="en-US" altLang="zh-CN" dirty="0" smtClean="0">
                <a:solidFill>
                  <a:schemeClr val="accent3">
                    <a:lumMod val="75000"/>
                  </a:schemeClr>
                </a:solidFill>
                <a:latin typeface="楷体_GB2312" pitchFamily="49" charset="-122"/>
                <a:ea typeface="楷体_GB2312" pitchFamily="49" charset="-122"/>
              </a:rPr>
              <a:t> </a:t>
            </a:r>
            <a:r>
              <a:rPr lang="en-US" altLang="zh-CN" dirty="0" smtClean="0">
                <a:solidFill>
                  <a:schemeClr val="accent3">
                    <a:lumMod val="75000"/>
                  </a:schemeClr>
                </a:solidFill>
              </a:rPr>
              <a:t>emboli often occlude the main  </a:t>
            </a:r>
            <a:br>
              <a:rPr lang="en-US" altLang="zh-CN" dirty="0" smtClean="0">
                <a:solidFill>
                  <a:schemeClr val="accent3">
                    <a:lumMod val="75000"/>
                  </a:schemeClr>
                </a:solidFill>
              </a:rPr>
            </a:br>
            <a:r>
              <a:rPr lang="en-US" altLang="zh-CN" dirty="0" smtClean="0">
                <a:solidFill>
                  <a:schemeClr val="accent3">
                    <a:lumMod val="75000"/>
                  </a:schemeClr>
                </a:solidFill>
              </a:rPr>
              <a:t>      pulmonary artery and cause sudden death</a:t>
            </a:r>
            <a:endParaRPr lang="zh-CN" altLang="en-US" dirty="0" smtClean="0">
              <a:solidFill>
                <a:schemeClr val="accent3">
                  <a:lumMod val="75000"/>
                </a:schemeClr>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286000" y="2438400"/>
            <a:ext cx="4191000" cy="3785573"/>
          </a:xfrm>
          <a:prstGeom prst="rect">
            <a:avLst/>
          </a:prstGeom>
          <a:noFill/>
          <a:ln w="9525">
            <a:noFill/>
            <a:miter lim="800000"/>
            <a:headEnd/>
            <a:tailEnd/>
          </a:ln>
        </p:spPr>
      </p:pic>
      <p:sp>
        <p:nvSpPr>
          <p:cNvPr id="4" name="Rectangle 3"/>
          <p:cNvSpPr/>
          <p:nvPr/>
        </p:nvSpPr>
        <p:spPr>
          <a:xfrm>
            <a:off x="914400" y="304800"/>
            <a:ext cx="7315200" cy="1569660"/>
          </a:xfrm>
          <a:prstGeom prst="rect">
            <a:avLst/>
          </a:prstGeom>
        </p:spPr>
        <p:txBody>
          <a:bodyPr wrap="square">
            <a:spAutoFit/>
          </a:bodyPr>
          <a:lstStyle/>
          <a:p>
            <a:r>
              <a:rPr lang="en-IN" sz="2400" dirty="0" smtClean="0">
                <a:solidFill>
                  <a:schemeClr val="accent3">
                    <a:lumMod val="75000"/>
                  </a:schemeClr>
                </a:solidFill>
              </a:rPr>
              <a:t/>
            </a:r>
            <a:br>
              <a:rPr lang="en-IN" sz="2400" dirty="0" smtClean="0">
                <a:solidFill>
                  <a:schemeClr val="accent3">
                    <a:lumMod val="75000"/>
                  </a:schemeClr>
                </a:solidFill>
              </a:rPr>
            </a:br>
            <a:r>
              <a:rPr lang="en-IN" sz="2400" dirty="0" smtClean="0">
                <a:solidFill>
                  <a:schemeClr val="accent3">
                    <a:lumMod val="75000"/>
                  </a:schemeClr>
                </a:solidFill>
              </a:rPr>
              <a:t>Large embolus derived from a lower extremity deep venous thrombosis and now impacted in a pulmonary artery branch</a:t>
            </a:r>
            <a:endParaRPr lang="en-US" sz="2400" dirty="0">
              <a:solidFill>
                <a:schemeClr val="accent3">
                  <a:lumMod val="7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50825" y="188913"/>
            <a:ext cx="8713788" cy="6048375"/>
          </a:xfrm>
        </p:spPr>
        <p:txBody>
          <a:bodyPr/>
          <a:lstStyle/>
          <a:p>
            <a:pPr marL="762000" indent="-762000" algn="l" eaLnBrk="1" hangingPunct="1">
              <a:lnSpc>
                <a:spcPct val="170000"/>
              </a:lnSpc>
            </a:pPr>
            <a:r>
              <a:rPr lang="en-US" altLang="zh-CN" sz="2800" b="1" dirty="0" smtClean="0">
                <a:solidFill>
                  <a:schemeClr val="accent3">
                    <a:lumMod val="75000"/>
                  </a:schemeClr>
                </a:solidFill>
                <a:effectLst/>
              </a:rPr>
              <a:t>SYSTEMIC EMBOLISM</a:t>
            </a:r>
            <a:r>
              <a:rPr lang="en-US" altLang="zh-CN" sz="3200" b="1" dirty="0" smtClean="0">
                <a:solidFill>
                  <a:schemeClr val="accent3">
                    <a:lumMod val="75000"/>
                  </a:schemeClr>
                </a:solidFill>
                <a:effectLst/>
                <a:latin typeface="楷体_GB2312" pitchFamily="49" charset="-122"/>
                <a:ea typeface="楷体_GB2312" pitchFamily="49" charset="-122"/>
              </a:rPr>
              <a:t/>
            </a:r>
            <a:br>
              <a:rPr lang="en-US" altLang="zh-CN" sz="3200" b="1" dirty="0" smtClean="0">
                <a:solidFill>
                  <a:schemeClr val="accent3">
                    <a:lumMod val="75000"/>
                  </a:schemeClr>
                </a:solidFill>
                <a:effectLst/>
                <a:latin typeface="楷体_GB2312" pitchFamily="49" charset="-122"/>
                <a:ea typeface="楷体_GB2312" pitchFamily="49" charset="-122"/>
              </a:rPr>
            </a:br>
            <a:r>
              <a:rPr lang="en-US" altLang="zh-CN" sz="1800" dirty="0" smtClean="0">
                <a:solidFill>
                  <a:schemeClr val="accent3">
                    <a:lumMod val="75000"/>
                  </a:schemeClr>
                </a:solidFill>
                <a:effectLst/>
                <a:latin typeface="楷体_GB2312" pitchFamily="49" charset="-122"/>
                <a:ea typeface="楷体_GB2312" pitchFamily="49" charset="-122"/>
                <a:sym typeface="Wingdings 2" pitchFamily="18" charset="2"/>
              </a:rPr>
              <a:t></a:t>
            </a:r>
            <a:r>
              <a:rPr lang="en-US" altLang="zh-CN" sz="3200" dirty="0" smtClean="0">
                <a:solidFill>
                  <a:schemeClr val="accent3">
                    <a:lumMod val="75000"/>
                  </a:schemeClr>
                </a:solidFill>
                <a:effectLst/>
                <a:latin typeface="楷体_GB2312" pitchFamily="49" charset="-122"/>
                <a:ea typeface="楷体_GB2312" pitchFamily="49" charset="-122"/>
              </a:rPr>
              <a:t> </a:t>
            </a:r>
            <a:r>
              <a:rPr lang="en-US" altLang="zh-CN" sz="2800" dirty="0" smtClean="0">
                <a:solidFill>
                  <a:schemeClr val="accent3">
                    <a:lumMod val="75000"/>
                  </a:schemeClr>
                </a:solidFill>
                <a:effectLst/>
              </a:rPr>
              <a:t>The origin of emboli: </a:t>
            </a:r>
            <a:br>
              <a:rPr lang="en-US" altLang="zh-CN" sz="2800" dirty="0" smtClean="0">
                <a:solidFill>
                  <a:schemeClr val="accent3">
                    <a:lumMod val="75000"/>
                  </a:schemeClr>
                </a:solidFill>
                <a:effectLst/>
              </a:rPr>
            </a:br>
            <a:r>
              <a:rPr lang="en-US" altLang="zh-CN" sz="2800" dirty="0" smtClean="0">
                <a:solidFill>
                  <a:schemeClr val="accent3">
                    <a:lumMod val="75000"/>
                  </a:schemeClr>
                </a:solidFill>
                <a:effectLst/>
              </a:rPr>
              <a:t>Most arise from </a:t>
            </a:r>
            <a:r>
              <a:rPr lang="en-US" altLang="zh-CN" sz="2800" dirty="0" err="1" smtClean="0">
                <a:solidFill>
                  <a:schemeClr val="accent3">
                    <a:lumMod val="75000"/>
                  </a:schemeClr>
                </a:solidFill>
                <a:effectLst/>
              </a:rPr>
              <a:t>intracardiac</a:t>
            </a:r>
            <a:r>
              <a:rPr lang="en-US" altLang="zh-CN" sz="2800" dirty="0" smtClean="0">
                <a:solidFill>
                  <a:schemeClr val="accent3">
                    <a:lumMod val="75000"/>
                  </a:schemeClr>
                </a:solidFill>
                <a:effectLst/>
              </a:rPr>
              <a:t> mural thrombi</a:t>
            </a:r>
            <a:br>
              <a:rPr lang="en-US" altLang="zh-CN" sz="2800" dirty="0" smtClean="0">
                <a:solidFill>
                  <a:schemeClr val="accent3">
                    <a:lumMod val="75000"/>
                  </a:schemeClr>
                </a:solidFill>
                <a:effectLst/>
              </a:rPr>
            </a:br>
            <a:r>
              <a:rPr lang="en-US" altLang="zh-CN" sz="2800" dirty="0" smtClean="0">
                <a:solidFill>
                  <a:schemeClr val="accent3">
                    <a:lumMod val="75000"/>
                  </a:schemeClr>
                </a:solidFill>
                <a:effectLst/>
              </a:rPr>
              <a:t>or  from ulcerated atherosclerotic plaques </a:t>
            </a:r>
            <a:r>
              <a:rPr lang="en-US" altLang="zh-CN" sz="2800" dirty="0" smtClean="0">
                <a:solidFill>
                  <a:schemeClr val="accent3">
                    <a:lumMod val="75000"/>
                  </a:schemeClr>
                </a:solidFill>
                <a:effectLst/>
                <a:latin typeface="楷体_GB2312" pitchFamily="49" charset="-122"/>
                <a:ea typeface="楷体_GB2312" pitchFamily="49" charset="-122"/>
              </a:rPr>
              <a:t/>
            </a:r>
            <a:br>
              <a:rPr lang="en-US" altLang="zh-CN" sz="2800" dirty="0" smtClean="0">
                <a:solidFill>
                  <a:schemeClr val="accent3">
                    <a:lumMod val="75000"/>
                  </a:schemeClr>
                </a:solidFill>
                <a:effectLst/>
                <a:latin typeface="楷体_GB2312" pitchFamily="49" charset="-122"/>
                <a:ea typeface="楷体_GB2312" pitchFamily="49" charset="-122"/>
              </a:rPr>
            </a:br>
            <a:r>
              <a:rPr lang="en-US" altLang="zh-CN" sz="1800" dirty="0" smtClean="0">
                <a:solidFill>
                  <a:schemeClr val="accent3">
                    <a:lumMod val="75000"/>
                  </a:schemeClr>
                </a:solidFill>
                <a:effectLst/>
                <a:latin typeface="楷体_GB2312" pitchFamily="49" charset="-122"/>
                <a:ea typeface="楷体_GB2312" pitchFamily="49" charset="-122"/>
                <a:sym typeface="Wingdings 2" pitchFamily="18" charset="2"/>
              </a:rPr>
              <a:t></a:t>
            </a:r>
            <a:r>
              <a:rPr lang="en-US" altLang="zh-CN" sz="3200" dirty="0" smtClean="0">
                <a:solidFill>
                  <a:schemeClr val="accent3">
                    <a:lumMod val="75000"/>
                  </a:schemeClr>
                </a:solidFill>
                <a:effectLst/>
                <a:latin typeface="楷体_GB2312" pitchFamily="49" charset="-122"/>
                <a:ea typeface="楷体_GB2312" pitchFamily="49" charset="-122"/>
              </a:rPr>
              <a:t> </a:t>
            </a:r>
            <a:r>
              <a:rPr lang="en-US" altLang="zh-CN" sz="2800" dirty="0" smtClean="0">
                <a:solidFill>
                  <a:schemeClr val="accent3">
                    <a:lumMod val="75000"/>
                  </a:schemeClr>
                </a:solidFill>
                <a:effectLst/>
              </a:rPr>
              <a:t>The sequel: Arteriolar </a:t>
            </a:r>
            <a:r>
              <a:rPr lang="en-US" altLang="zh-CN" sz="2800" dirty="0" err="1" smtClean="0">
                <a:solidFill>
                  <a:schemeClr val="accent3">
                    <a:lumMod val="75000"/>
                  </a:schemeClr>
                </a:solidFill>
                <a:effectLst/>
              </a:rPr>
              <a:t>embolization</a:t>
            </a:r>
            <a:r>
              <a:rPr lang="en-US" altLang="zh-CN" sz="2800" dirty="0" smtClean="0">
                <a:solidFill>
                  <a:schemeClr val="accent3">
                    <a:lumMod val="75000"/>
                  </a:schemeClr>
                </a:solidFill>
                <a:effectLst/>
              </a:rPr>
              <a:t> (e.g. </a:t>
            </a:r>
            <a:br>
              <a:rPr lang="en-US" altLang="zh-CN" sz="2800" dirty="0" smtClean="0">
                <a:solidFill>
                  <a:schemeClr val="accent3">
                    <a:lumMod val="75000"/>
                  </a:schemeClr>
                </a:solidFill>
                <a:effectLst/>
              </a:rPr>
            </a:br>
            <a:r>
              <a:rPr lang="en-US" altLang="zh-CN" sz="2800" dirty="0" smtClean="0">
                <a:solidFill>
                  <a:schemeClr val="accent3">
                    <a:lumMod val="75000"/>
                  </a:schemeClr>
                </a:solidFill>
                <a:effectLst/>
              </a:rPr>
              <a:t>the brain, kidneys , spleen and </a:t>
            </a:r>
            <a:r>
              <a:rPr lang="en-US" altLang="zh-CN" sz="2800" dirty="0" err="1" smtClean="0">
                <a:solidFill>
                  <a:schemeClr val="accent3">
                    <a:lumMod val="75000"/>
                  </a:schemeClr>
                </a:solidFill>
                <a:effectLst/>
              </a:rPr>
              <a:t>intesrines</a:t>
            </a:r>
            <a:r>
              <a:rPr lang="en-US" altLang="zh-CN" sz="2800" dirty="0" smtClean="0">
                <a:solidFill>
                  <a:schemeClr val="accent3">
                    <a:lumMod val="75000"/>
                  </a:schemeClr>
                </a:solidFill>
                <a:effectLst/>
              </a:rPr>
              <a: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2" name="Picture 2" descr="brain arterial thromboses"/>
          <p:cNvPicPr>
            <a:picLocks noChangeAspect="1" noChangeArrowheads="1"/>
          </p:cNvPicPr>
          <p:nvPr/>
        </p:nvPicPr>
        <p:blipFill>
          <a:blip r:embed="rId2">
            <a:lum bright="12000" contrast="6000"/>
          </a:blip>
          <a:srcRect/>
          <a:stretch>
            <a:fillRect/>
          </a:stretch>
        </p:blipFill>
        <p:spPr bwMode="auto">
          <a:xfrm>
            <a:off x="533400" y="1169988"/>
            <a:ext cx="8305800" cy="5438775"/>
          </a:xfrm>
          <a:prstGeom prst="rect">
            <a:avLst/>
          </a:prstGeom>
          <a:noFill/>
          <a:ln w="9525">
            <a:noFill/>
            <a:miter lim="800000"/>
            <a:headEnd/>
            <a:tailEnd/>
          </a:ln>
        </p:spPr>
      </p:pic>
      <p:sp>
        <p:nvSpPr>
          <p:cNvPr id="194563" name="Rectangle 3"/>
          <p:cNvSpPr>
            <a:spLocks noChangeArrowheads="1"/>
          </p:cNvSpPr>
          <p:nvPr/>
        </p:nvSpPr>
        <p:spPr bwMode="auto">
          <a:xfrm>
            <a:off x="395288" y="331788"/>
            <a:ext cx="829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spcBef>
                <a:spcPct val="0"/>
              </a:spcBef>
              <a:defRPr/>
            </a:pPr>
            <a:r>
              <a:rPr lang="en-US" altLang="zh-CN" sz="2800" b="1" dirty="0">
                <a:solidFill>
                  <a:schemeClr val="accent3">
                    <a:lumMod val="75000"/>
                  </a:schemeClr>
                </a:solidFill>
              </a:rPr>
              <a:t>Arteriolar </a:t>
            </a:r>
            <a:r>
              <a:rPr lang="en-US" altLang="zh-CN" sz="2800" b="1" dirty="0" err="1">
                <a:solidFill>
                  <a:schemeClr val="accent3">
                    <a:lumMod val="75000"/>
                  </a:schemeClr>
                </a:solidFill>
              </a:rPr>
              <a:t>embolization</a:t>
            </a:r>
            <a:r>
              <a:rPr lang="en-US" altLang="zh-CN" sz="2800" b="1" dirty="0">
                <a:solidFill>
                  <a:schemeClr val="accent3">
                    <a:lumMod val="75000"/>
                  </a:schemeClr>
                </a:solidFill>
              </a:rPr>
              <a:t> of brain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63"/>
                                        </p:tgtEl>
                                        <p:attrNameLst>
                                          <p:attrName>style.visibility</p:attrName>
                                        </p:attrNameLst>
                                      </p:cBhvr>
                                      <p:to>
                                        <p:strVal val="visible"/>
                                      </p:to>
                                    </p:set>
                                    <p:anim calcmode="lin" valueType="num">
                                      <p:cBhvr additive="base">
                                        <p:cTn id="7" dur="500" fill="hold"/>
                                        <p:tgtEl>
                                          <p:spTgt spid="194563"/>
                                        </p:tgtEl>
                                        <p:attrNameLst>
                                          <p:attrName>ppt_x</p:attrName>
                                        </p:attrNameLst>
                                      </p:cBhvr>
                                      <p:tavLst>
                                        <p:tav tm="0">
                                          <p:val>
                                            <p:strVal val="0-#ppt_w/2"/>
                                          </p:val>
                                        </p:tav>
                                        <p:tav tm="100000">
                                          <p:val>
                                            <p:strVal val="#ppt_x"/>
                                          </p:val>
                                        </p:tav>
                                      </p:tavLst>
                                    </p:anim>
                                    <p:anim calcmode="lin" valueType="num">
                                      <p:cBhvr additive="base">
                                        <p:cTn id="8" dur="500" fill="hold"/>
                                        <p:tgtEl>
                                          <p:spTgt spid="1945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562"/>
                                        </p:tgtEl>
                                        <p:attrNameLst>
                                          <p:attrName>style.visibility</p:attrName>
                                        </p:attrNameLst>
                                      </p:cBhvr>
                                      <p:to>
                                        <p:strVal val="visible"/>
                                      </p:to>
                                    </p:set>
                                    <p:anim calcmode="lin" valueType="num">
                                      <p:cBhvr additive="base">
                                        <p:cTn id="13" dur="500" fill="hold"/>
                                        <p:tgtEl>
                                          <p:spTgt spid="194562"/>
                                        </p:tgtEl>
                                        <p:attrNameLst>
                                          <p:attrName>ppt_x</p:attrName>
                                        </p:attrNameLst>
                                      </p:cBhvr>
                                      <p:tavLst>
                                        <p:tav tm="0">
                                          <p:val>
                                            <p:strVal val="#ppt_x"/>
                                          </p:val>
                                        </p:tav>
                                        <p:tav tm="100000">
                                          <p:val>
                                            <p:strVal val="#ppt_x"/>
                                          </p:val>
                                        </p:tav>
                                      </p:tavLst>
                                    </p:anim>
                                    <p:anim calcmode="lin" valueType="num">
                                      <p:cBhvr additive="base">
                                        <p:cTn id="14" dur="500" fill="hold"/>
                                        <p:tgtEl>
                                          <p:spTgt spid="1945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ubacute cerebral infartion liquefactive"/>
          <p:cNvPicPr>
            <a:picLocks noChangeAspect="1" noChangeArrowheads="1"/>
          </p:cNvPicPr>
          <p:nvPr/>
        </p:nvPicPr>
        <p:blipFill>
          <a:blip r:embed="rId2">
            <a:lum bright="12000" contrast="12000"/>
          </a:blip>
          <a:srcRect r="8046"/>
          <a:stretch>
            <a:fillRect/>
          </a:stretch>
        </p:blipFill>
        <p:spPr bwMode="auto">
          <a:xfrm>
            <a:off x="609600" y="533400"/>
            <a:ext cx="8077200" cy="5913438"/>
          </a:xfrm>
          <a:prstGeom prst="rect">
            <a:avLst/>
          </a:prstGeom>
          <a:noFill/>
          <a:ln w="38100">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026"/>
          <p:cNvSpPr>
            <a:spLocks noChangeArrowheads="1"/>
          </p:cNvSpPr>
          <p:nvPr/>
        </p:nvSpPr>
        <p:spPr bwMode="auto">
          <a:xfrm>
            <a:off x="381000" y="533400"/>
            <a:ext cx="77140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defRPr/>
            </a:pPr>
            <a:r>
              <a:rPr lang="en-US" altLang="zh-CN" sz="3600" b="1" dirty="0">
                <a:solidFill>
                  <a:schemeClr val="accent3">
                    <a:lumMod val="75000"/>
                  </a:schemeClr>
                </a:solidFill>
              </a:rPr>
              <a:t>Arteriolar </a:t>
            </a:r>
            <a:r>
              <a:rPr lang="en-US" altLang="zh-CN" sz="3600" b="1" dirty="0" err="1">
                <a:solidFill>
                  <a:schemeClr val="accent3">
                    <a:lumMod val="75000"/>
                  </a:schemeClr>
                </a:solidFill>
              </a:rPr>
              <a:t>embolization</a:t>
            </a:r>
            <a:r>
              <a:rPr lang="en-US" altLang="zh-CN" sz="3600" b="1" dirty="0">
                <a:solidFill>
                  <a:schemeClr val="accent3">
                    <a:lumMod val="75000"/>
                  </a:schemeClr>
                </a:solidFill>
              </a:rPr>
              <a:t> of spleen</a:t>
            </a:r>
          </a:p>
        </p:txBody>
      </p:sp>
      <p:pic>
        <p:nvPicPr>
          <p:cNvPr id="210947" name="Picture 1027" descr="33"/>
          <p:cNvPicPr>
            <a:picLocks noChangeAspect="1" noChangeArrowheads="1"/>
          </p:cNvPicPr>
          <p:nvPr/>
        </p:nvPicPr>
        <p:blipFill>
          <a:blip r:embed="rId2">
            <a:lum bright="12000" contrast="12000"/>
          </a:blip>
          <a:srcRect/>
          <a:stretch>
            <a:fillRect/>
          </a:stretch>
        </p:blipFill>
        <p:spPr bwMode="auto">
          <a:xfrm>
            <a:off x="609600" y="1371600"/>
            <a:ext cx="8153400" cy="5221288"/>
          </a:xfrm>
          <a:prstGeom prst="rect">
            <a:avLst/>
          </a:prstGeom>
          <a:noFill/>
          <a:ln w="38100">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6"/>
                                        </p:tgtEl>
                                        <p:attrNameLst>
                                          <p:attrName>style.visibility</p:attrName>
                                        </p:attrNameLst>
                                      </p:cBhvr>
                                      <p:to>
                                        <p:strVal val="visible"/>
                                      </p:to>
                                    </p:set>
                                    <p:anim calcmode="lin" valueType="num">
                                      <p:cBhvr additive="base">
                                        <p:cTn id="7" dur="500" fill="hold"/>
                                        <p:tgtEl>
                                          <p:spTgt spid="210946"/>
                                        </p:tgtEl>
                                        <p:attrNameLst>
                                          <p:attrName>ppt_x</p:attrName>
                                        </p:attrNameLst>
                                      </p:cBhvr>
                                      <p:tavLst>
                                        <p:tav tm="0">
                                          <p:val>
                                            <p:strVal val="0-#ppt_w/2"/>
                                          </p:val>
                                        </p:tav>
                                        <p:tav tm="100000">
                                          <p:val>
                                            <p:strVal val="#ppt_x"/>
                                          </p:val>
                                        </p:tav>
                                      </p:tavLst>
                                    </p:anim>
                                    <p:anim calcmode="lin" valueType="num">
                                      <p:cBhvr additive="base">
                                        <p:cTn id="8" dur="500" fill="hold"/>
                                        <p:tgtEl>
                                          <p:spTgt spid="2109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0947"/>
                                        </p:tgtEl>
                                        <p:attrNameLst>
                                          <p:attrName>style.visibility</p:attrName>
                                        </p:attrNameLst>
                                      </p:cBhvr>
                                      <p:to>
                                        <p:strVal val="visible"/>
                                      </p:to>
                                    </p:set>
                                    <p:anim calcmode="lin" valueType="num">
                                      <p:cBhvr additive="base">
                                        <p:cTn id="13" dur="500" fill="hold"/>
                                        <p:tgtEl>
                                          <p:spTgt spid="210947"/>
                                        </p:tgtEl>
                                        <p:attrNameLst>
                                          <p:attrName>ppt_x</p:attrName>
                                        </p:attrNameLst>
                                      </p:cBhvr>
                                      <p:tavLst>
                                        <p:tav tm="0">
                                          <p:val>
                                            <p:strVal val="#ppt_x"/>
                                          </p:val>
                                        </p:tav>
                                        <p:tav tm="100000">
                                          <p:val>
                                            <p:strVal val="#ppt_x"/>
                                          </p:val>
                                        </p:tav>
                                      </p:tavLst>
                                    </p:anim>
                                    <p:anim calcmode="lin" valueType="num">
                                      <p:cBhvr additive="base">
                                        <p:cTn id="14" dur="500" fill="hold"/>
                                        <p:tgtEl>
                                          <p:spTgt spid="2109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3" name="Picture 5" descr="83"/>
          <p:cNvPicPr>
            <a:picLocks noChangeAspect="1" noChangeArrowheads="1"/>
          </p:cNvPicPr>
          <p:nvPr/>
        </p:nvPicPr>
        <p:blipFill>
          <a:blip r:embed="rId2"/>
          <a:srcRect/>
          <a:stretch>
            <a:fillRect/>
          </a:stretch>
        </p:blipFill>
        <p:spPr bwMode="auto">
          <a:xfrm>
            <a:off x="685800" y="1295400"/>
            <a:ext cx="7620000" cy="5330825"/>
          </a:xfrm>
          <a:prstGeom prst="rect">
            <a:avLst/>
          </a:prstGeom>
          <a:noFill/>
          <a:ln w="38100">
            <a:noFill/>
            <a:miter lim="800000"/>
            <a:headEnd/>
            <a:tailEnd/>
          </a:ln>
        </p:spPr>
      </p:pic>
      <p:sp>
        <p:nvSpPr>
          <p:cNvPr id="196619" name="Rectangle 11"/>
          <p:cNvSpPr>
            <a:spLocks noChangeArrowheads="1"/>
          </p:cNvSpPr>
          <p:nvPr/>
        </p:nvSpPr>
        <p:spPr bwMode="auto">
          <a:xfrm>
            <a:off x="457200" y="457200"/>
            <a:ext cx="736971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defRPr/>
            </a:pPr>
            <a:r>
              <a:rPr lang="en-US" altLang="zh-CN" sz="3200" b="1" dirty="0">
                <a:solidFill>
                  <a:schemeClr val="accent3">
                    <a:lumMod val="75000"/>
                  </a:schemeClr>
                </a:solidFill>
              </a:rPr>
              <a:t>Arteriolar </a:t>
            </a:r>
            <a:r>
              <a:rPr lang="en-US" altLang="zh-CN" sz="3200" b="1" dirty="0" err="1">
                <a:solidFill>
                  <a:schemeClr val="accent3">
                    <a:lumMod val="75000"/>
                  </a:schemeClr>
                </a:solidFill>
              </a:rPr>
              <a:t>embolization</a:t>
            </a:r>
            <a:r>
              <a:rPr lang="en-US" altLang="zh-CN" sz="3200" b="1" dirty="0">
                <a:solidFill>
                  <a:schemeClr val="accent3">
                    <a:lumMod val="75000"/>
                  </a:schemeClr>
                </a:solidFill>
              </a:rPr>
              <a:t> of </a:t>
            </a:r>
            <a:r>
              <a:rPr lang="en-US" altLang="zh-CN" sz="3200" b="1" dirty="0" smtClean="0">
                <a:solidFill>
                  <a:schemeClr val="accent3">
                    <a:lumMod val="75000"/>
                  </a:schemeClr>
                </a:solidFill>
              </a:rPr>
              <a:t>intestine</a:t>
            </a:r>
            <a:endParaRPr lang="en-US" altLang="zh-CN" sz="3200" b="1" dirty="0">
              <a:solidFill>
                <a:schemeClr val="accent3">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6619"/>
                                        </p:tgtEl>
                                        <p:attrNameLst>
                                          <p:attrName>style.visibility</p:attrName>
                                        </p:attrNameLst>
                                      </p:cBhvr>
                                      <p:to>
                                        <p:strVal val="visible"/>
                                      </p:to>
                                    </p:set>
                                    <p:anim calcmode="lin" valueType="num">
                                      <p:cBhvr additive="base">
                                        <p:cTn id="7" dur="500" fill="hold"/>
                                        <p:tgtEl>
                                          <p:spTgt spid="196619"/>
                                        </p:tgtEl>
                                        <p:attrNameLst>
                                          <p:attrName>ppt_x</p:attrName>
                                        </p:attrNameLst>
                                      </p:cBhvr>
                                      <p:tavLst>
                                        <p:tav tm="0">
                                          <p:val>
                                            <p:strVal val="0-#ppt_w/2"/>
                                          </p:val>
                                        </p:tav>
                                        <p:tav tm="100000">
                                          <p:val>
                                            <p:strVal val="#ppt_x"/>
                                          </p:val>
                                        </p:tav>
                                      </p:tavLst>
                                    </p:anim>
                                    <p:anim calcmode="lin" valueType="num">
                                      <p:cBhvr additive="base">
                                        <p:cTn id="8" dur="500" fill="hold"/>
                                        <p:tgtEl>
                                          <p:spTgt spid="1966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6613"/>
                                        </p:tgtEl>
                                        <p:attrNameLst>
                                          <p:attrName>style.visibility</p:attrName>
                                        </p:attrNameLst>
                                      </p:cBhvr>
                                      <p:to>
                                        <p:strVal val="visible"/>
                                      </p:to>
                                    </p:set>
                                    <p:anim calcmode="lin" valueType="num">
                                      <p:cBhvr additive="base">
                                        <p:cTn id="13" dur="500" fill="hold"/>
                                        <p:tgtEl>
                                          <p:spTgt spid="196613"/>
                                        </p:tgtEl>
                                        <p:attrNameLst>
                                          <p:attrName>ppt_x</p:attrName>
                                        </p:attrNameLst>
                                      </p:cBhvr>
                                      <p:tavLst>
                                        <p:tav tm="0">
                                          <p:val>
                                            <p:strVal val="#ppt_x"/>
                                          </p:val>
                                        </p:tav>
                                        <p:tav tm="100000">
                                          <p:val>
                                            <p:strVal val="#ppt_x"/>
                                          </p:val>
                                        </p:tav>
                                      </p:tavLst>
                                    </p:anim>
                                    <p:anim calcmode="lin" valueType="num">
                                      <p:cBhvr additive="base">
                                        <p:cTn id="14" dur="500" fill="hold"/>
                                        <p:tgtEl>
                                          <p:spTgt spid="1966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a:xfrm>
            <a:off x="457200" y="1646236"/>
            <a:ext cx="8229600" cy="4754563"/>
          </a:xfrm>
        </p:spPr>
        <p:txBody>
          <a:bodyPr>
            <a:normAutofit/>
          </a:bodyPr>
          <a:lstStyle/>
          <a:p>
            <a:r>
              <a:rPr lang="en-US" b="1" dirty="0" smtClean="0">
                <a:solidFill>
                  <a:schemeClr val="accent3">
                    <a:lumMod val="50000"/>
                  </a:schemeClr>
                </a:solidFill>
                <a:latin typeface="Arial Narrow" pitchFamily="34" charset="0"/>
              </a:rPr>
              <a:t>Arterial or venous</a:t>
            </a:r>
          </a:p>
          <a:p>
            <a:pPr>
              <a:buNone/>
            </a:pPr>
            <a:r>
              <a:rPr lang="en-US" b="1" dirty="0" smtClean="0">
                <a:solidFill>
                  <a:schemeClr val="accent3">
                    <a:lumMod val="50000"/>
                  </a:schemeClr>
                </a:solidFill>
                <a:latin typeface="Arial Narrow" pitchFamily="34" charset="0"/>
              </a:rPr>
              <a:t>Arterial embolism</a:t>
            </a:r>
            <a:r>
              <a:rPr lang="en-US" dirty="0" smtClean="0">
                <a:solidFill>
                  <a:schemeClr val="accent3">
                    <a:lumMod val="50000"/>
                  </a:schemeClr>
                </a:solidFill>
                <a:latin typeface="Arial Narrow" pitchFamily="34" charset="0"/>
              </a:rPr>
              <a:t> is a sudden interruption of blood flow to an organ or body part due to an embolus adhering to the wall of an artery blocking the flow of blood,</a:t>
            </a:r>
            <a:endParaRPr lang="en-US" baseline="30000" dirty="0" smtClean="0">
              <a:solidFill>
                <a:schemeClr val="accent3">
                  <a:lumMod val="50000"/>
                </a:schemeClr>
              </a:solidFill>
              <a:latin typeface="Arial Narrow" pitchFamily="34" charset="0"/>
            </a:endParaRPr>
          </a:p>
          <a:p>
            <a:pPr>
              <a:buNone/>
            </a:pPr>
            <a:r>
              <a:rPr lang="en-US" baseline="30000" dirty="0" smtClean="0">
                <a:solidFill>
                  <a:schemeClr val="accent3">
                    <a:lumMod val="50000"/>
                  </a:schemeClr>
                </a:solidFill>
                <a:latin typeface="Arial Narrow" pitchFamily="34" charset="0"/>
              </a:rPr>
              <a:t> </a:t>
            </a:r>
            <a:r>
              <a:rPr lang="en-US" dirty="0" smtClean="0">
                <a:solidFill>
                  <a:schemeClr val="accent3">
                    <a:lumMod val="50000"/>
                  </a:schemeClr>
                </a:solidFill>
                <a:latin typeface="Arial Narrow" pitchFamily="34" charset="0"/>
              </a:rPr>
              <a:t>   </a:t>
            </a:r>
          </a:p>
          <a:p>
            <a:pPr>
              <a:buNone/>
            </a:pPr>
            <a:r>
              <a:rPr lang="en-US" dirty="0" smtClean="0">
                <a:solidFill>
                  <a:schemeClr val="accent3">
                    <a:lumMod val="50000"/>
                  </a:schemeClr>
                </a:solidFill>
                <a:latin typeface="Arial Narrow" pitchFamily="34" charset="0"/>
              </a:rPr>
              <a:t>the major type of embolus being a blood clot (</a:t>
            </a:r>
            <a:r>
              <a:rPr lang="en-US" dirty="0" err="1" smtClean="0">
                <a:solidFill>
                  <a:schemeClr val="accent3">
                    <a:lumMod val="50000"/>
                  </a:schemeClr>
                </a:solidFill>
                <a:latin typeface="Arial Narrow" pitchFamily="34" charset="0"/>
              </a:rPr>
              <a:t>thromboembolism</a:t>
            </a:r>
            <a:r>
              <a:rPr lang="en-US" dirty="0" smtClean="0">
                <a:solidFill>
                  <a:schemeClr val="accent3">
                    <a:lumMod val="50000"/>
                  </a:schemeClr>
                </a:solidFill>
                <a:latin typeface="Arial Narrow" pitchFamily="34" charset="0"/>
              </a:rPr>
              <a:t>) </a:t>
            </a:r>
          </a:p>
          <a:p>
            <a:pPr>
              <a:buNone/>
            </a:pPr>
            <a:r>
              <a:rPr lang="en-US" dirty="0" smtClean="0">
                <a:solidFill>
                  <a:schemeClr val="accent3">
                    <a:lumMod val="50000"/>
                  </a:schemeClr>
                </a:solidFill>
                <a:latin typeface="Arial Narrow" pitchFamily="34" charset="0"/>
              </a:rPr>
              <a:t>.</a:t>
            </a:r>
            <a:endParaRPr lang="en-US" dirty="0">
              <a:solidFill>
                <a:schemeClr val="accent3">
                  <a:lumMod val="50000"/>
                </a:schemeClr>
              </a:solidFill>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917"/>
          </a:xfrm>
        </p:spPr>
        <p:txBody>
          <a:bodyPr>
            <a:normAutofit lnSpcReduction="10000"/>
          </a:bodyPr>
          <a:lstStyle/>
          <a:p>
            <a:r>
              <a:rPr lang="en-IN" dirty="0" smtClean="0">
                <a:solidFill>
                  <a:schemeClr val="accent3">
                    <a:lumMod val="75000"/>
                  </a:schemeClr>
                </a:solidFill>
              </a:rPr>
              <a:t>The major sites for arteriolar </a:t>
            </a:r>
            <a:r>
              <a:rPr lang="en-IN" dirty="0" err="1" smtClean="0">
                <a:solidFill>
                  <a:schemeClr val="accent3">
                    <a:lumMod val="75000"/>
                  </a:schemeClr>
                </a:solidFill>
              </a:rPr>
              <a:t>embolization</a:t>
            </a:r>
            <a:r>
              <a:rPr lang="en-IN" dirty="0" smtClean="0">
                <a:solidFill>
                  <a:schemeClr val="accent3">
                    <a:lumMod val="75000"/>
                  </a:schemeClr>
                </a:solidFill>
              </a:rPr>
              <a:t> are </a:t>
            </a:r>
          </a:p>
          <a:p>
            <a:r>
              <a:rPr lang="en-IN" dirty="0" smtClean="0">
                <a:solidFill>
                  <a:schemeClr val="accent3">
                    <a:lumMod val="75000"/>
                  </a:schemeClr>
                </a:solidFill>
              </a:rPr>
              <a:t>the lower extremities (75%) and </a:t>
            </a:r>
          </a:p>
          <a:p>
            <a:r>
              <a:rPr lang="en-IN" dirty="0" smtClean="0">
                <a:solidFill>
                  <a:schemeClr val="accent3">
                    <a:lumMod val="75000"/>
                  </a:schemeClr>
                </a:solidFill>
              </a:rPr>
              <a:t>the brain (10%), </a:t>
            </a:r>
          </a:p>
          <a:p>
            <a:r>
              <a:rPr lang="en-IN" dirty="0" smtClean="0">
                <a:solidFill>
                  <a:schemeClr val="accent3">
                    <a:lumMod val="75000"/>
                  </a:schemeClr>
                </a:solidFill>
              </a:rPr>
              <a:t>with the intestines, kidneys, and spleen affected to a lesser extent. </a:t>
            </a:r>
          </a:p>
          <a:p>
            <a:r>
              <a:rPr lang="en-IN" dirty="0" smtClean="0">
                <a:solidFill>
                  <a:schemeClr val="accent3">
                    <a:lumMod val="75000"/>
                  </a:schemeClr>
                </a:solidFill>
              </a:rPr>
              <a:t>The consequences of </a:t>
            </a:r>
            <a:r>
              <a:rPr lang="en-IN" dirty="0" err="1" smtClean="0">
                <a:solidFill>
                  <a:schemeClr val="accent3">
                    <a:lumMod val="75000"/>
                  </a:schemeClr>
                </a:solidFill>
              </a:rPr>
              <a:t>embolization</a:t>
            </a:r>
            <a:r>
              <a:rPr lang="en-IN" dirty="0" smtClean="0">
                <a:solidFill>
                  <a:schemeClr val="accent3">
                    <a:lumMod val="75000"/>
                  </a:schemeClr>
                </a:solidFill>
              </a:rPr>
              <a:t> in a tissue depend on vulnerability to ischemia, </a:t>
            </a:r>
            <a:r>
              <a:rPr lang="en-IN" dirty="0" err="1" smtClean="0">
                <a:solidFill>
                  <a:schemeClr val="accent3">
                    <a:lumMod val="75000"/>
                  </a:schemeClr>
                </a:solidFill>
              </a:rPr>
              <a:t>caliber</a:t>
            </a:r>
            <a:r>
              <a:rPr lang="en-IN" dirty="0" smtClean="0">
                <a:solidFill>
                  <a:schemeClr val="accent3">
                    <a:lumMod val="75000"/>
                  </a:schemeClr>
                </a:solidFill>
              </a:rPr>
              <a:t> of the occluded vessel, and the collateral blood supply; </a:t>
            </a:r>
          </a:p>
          <a:p>
            <a:r>
              <a:rPr lang="en-IN" dirty="0" smtClean="0">
                <a:solidFill>
                  <a:schemeClr val="accent3">
                    <a:lumMod val="75000"/>
                  </a:schemeClr>
                </a:solidFill>
              </a:rPr>
              <a:t>in general, arterial </a:t>
            </a:r>
            <a:r>
              <a:rPr lang="en-IN" dirty="0" err="1" smtClean="0">
                <a:solidFill>
                  <a:schemeClr val="accent3">
                    <a:lumMod val="75000"/>
                  </a:schemeClr>
                </a:solidFill>
              </a:rPr>
              <a:t>embolization</a:t>
            </a:r>
            <a:r>
              <a:rPr lang="en-IN" dirty="0" smtClean="0">
                <a:solidFill>
                  <a:schemeClr val="accent3">
                    <a:lumMod val="75000"/>
                  </a:schemeClr>
                </a:solidFill>
              </a:rPr>
              <a:t> causes infarction of the affected tissues.</a:t>
            </a:r>
            <a:endParaRPr lang="en-IN" dirty="0">
              <a:solidFill>
                <a:schemeClr val="accent3">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Venous embolism</a:t>
            </a:r>
            <a:br>
              <a:rPr lang="en-US" b="1" dirty="0" smtClean="0"/>
            </a:br>
            <a:endParaRPr lang="en-US" dirty="0"/>
          </a:p>
        </p:txBody>
      </p:sp>
      <p:sp>
        <p:nvSpPr>
          <p:cNvPr id="3" name="Content Placeholder 2"/>
          <p:cNvSpPr>
            <a:spLocks noGrp="1"/>
          </p:cNvSpPr>
          <p:nvPr>
            <p:ph idx="1"/>
          </p:nvPr>
        </p:nvSpPr>
        <p:spPr>
          <a:xfrm>
            <a:off x="457200" y="1646236"/>
            <a:ext cx="8229600" cy="4906963"/>
          </a:xfrm>
        </p:spPr>
        <p:txBody>
          <a:bodyPr>
            <a:normAutofit fontScale="92500"/>
          </a:bodyPr>
          <a:lstStyle/>
          <a:p>
            <a:r>
              <a:rPr lang="en-US" dirty="0" smtClean="0">
                <a:solidFill>
                  <a:schemeClr val="accent3">
                    <a:lumMod val="75000"/>
                  </a:schemeClr>
                </a:solidFill>
              </a:rPr>
              <a:t>an embolus formed in a systemic vein will always impact in the lungs, after passing through the right side of the heart pulmonary embolism that will result in a blockage of the main artery of the lung </a:t>
            </a:r>
          </a:p>
          <a:p>
            <a:endParaRPr lang="en-US" dirty="0" smtClean="0">
              <a:solidFill>
                <a:schemeClr val="accent3">
                  <a:lumMod val="75000"/>
                </a:schemeClr>
              </a:solidFill>
            </a:endParaRPr>
          </a:p>
          <a:p>
            <a:r>
              <a:rPr lang="en-US" dirty="0" smtClean="0">
                <a:solidFill>
                  <a:schemeClr val="accent3">
                    <a:lumMod val="75000"/>
                  </a:schemeClr>
                </a:solidFill>
              </a:rPr>
              <a:t>The most common sites of origin of pulmonary emboli are the </a:t>
            </a:r>
            <a:r>
              <a:rPr lang="en-US" i="1" dirty="0" smtClean="0">
                <a:solidFill>
                  <a:schemeClr val="accent3">
                    <a:lumMod val="75000"/>
                  </a:schemeClr>
                </a:solidFill>
              </a:rPr>
              <a:t>femoral</a:t>
            </a:r>
            <a:r>
              <a:rPr lang="en-US" dirty="0" smtClean="0">
                <a:solidFill>
                  <a:schemeClr val="accent3">
                    <a:lumMod val="75000"/>
                  </a:schemeClr>
                </a:solidFill>
              </a:rPr>
              <a:t> veins. </a:t>
            </a:r>
          </a:p>
          <a:p>
            <a:r>
              <a:rPr lang="en-US" dirty="0" smtClean="0">
                <a:solidFill>
                  <a:schemeClr val="accent3">
                    <a:lumMod val="75000"/>
                  </a:schemeClr>
                </a:solidFill>
              </a:rPr>
              <a:t>The deep veins of the calf are the most common sites of actual thrombi.</a:t>
            </a:r>
          </a:p>
          <a:p>
            <a:endParaRPr lang="en-US" dirty="0"/>
          </a:p>
        </p:txBody>
      </p:sp>
      <p:sp>
        <p:nvSpPr>
          <p:cNvPr id="4" name="Right Arrow 3"/>
          <p:cNvSpPr/>
          <p:nvPr/>
        </p:nvSpPr>
        <p:spPr>
          <a:xfrm>
            <a:off x="6934200" y="2819400"/>
            <a:ext cx="1447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Paradoxical (venous to arterial)</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also known as crossed embolism</a:t>
            </a:r>
          </a:p>
          <a:p>
            <a:r>
              <a:rPr lang="en-US" dirty="0" smtClean="0">
                <a:solidFill>
                  <a:schemeClr val="accent3">
                    <a:lumMod val="75000"/>
                  </a:schemeClr>
                </a:solidFill>
              </a:rPr>
              <a:t>an embolus from the veins crosses to the arterial blood system. </a:t>
            </a:r>
          </a:p>
          <a:p>
            <a:r>
              <a:rPr lang="en-US" dirty="0" smtClean="0">
                <a:solidFill>
                  <a:schemeClr val="accent3">
                    <a:lumMod val="75000"/>
                  </a:schemeClr>
                </a:solidFill>
              </a:rPr>
              <a:t>found only with heart problems such as </a:t>
            </a:r>
            <a:r>
              <a:rPr lang="en-US" dirty="0" err="1" smtClean="0">
                <a:solidFill>
                  <a:schemeClr val="accent3">
                    <a:lumMod val="75000"/>
                  </a:schemeClr>
                </a:solidFill>
              </a:rPr>
              <a:t>septal</a:t>
            </a:r>
            <a:r>
              <a:rPr lang="en-US" dirty="0" smtClean="0">
                <a:solidFill>
                  <a:schemeClr val="accent3">
                    <a:lumMod val="75000"/>
                  </a:schemeClr>
                </a:solidFill>
              </a:rPr>
              <a:t> defects between the atria or ventricles. </a:t>
            </a:r>
          </a:p>
          <a:p>
            <a:r>
              <a:rPr lang="en-US" dirty="0" err="1" smtClean="0">
                <a:solidFill>
                  <a:schemeClr val="accent3">
                    <a:lumMod val="75000"/>
                  </a:schemeClr>
                </a:solidFill>
              </a:rPr>
              <a:t>Eg</a:t>
            </a:r>
            <a:r>
              <a:rPr lang="en-US" dirty="0" smtClean="0">
                <a:solidFill>
                  <a:schemeClr val="accent3">
                    <a:lumMod val="75000"/>
                  </a:schemeClr>
                </a:solidFill>
              </a:rPr>
              <a:t>: patent foramen </a:t>
            </a:r>
            <a:r>
              <a:rPr lang="en-US" dirty="0" err="1" smtClean="0">
                <a:solidFill>
                  <a:schemeClr val="accent3">
                    <a:lumMod val="75000"/>
                  </a:schemeClr>
                </a:solidFill>
              </a:rPr>
              <a:t>ovale</a:t>
            </a:r>
            <a:endParaRPr lang="en-US" dirty="0" smtClean="0">
              <a:solidFill>
                <a:schemeClr val="accent3">
                  <a:lumMod val="75000"/>
                </a:schemeClr>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direction of the embolus</a:t>
            </a:r>
            <a:endParaRPr lang="en-US" dirty="0"/>
          </a:p>
        </p:txBody>
      </p:sp>
      <p:sp>
        <p:nvSpPr>
          <p:cNvPr id="3" name="Content Placeholder 2"/>
          <p:cNvSpPr>
            <a:spLocks noGrp="1"/>
          </p:cNvSpPr>
          <p:nvPr>
            <p:ph idx="1"/>
          </p:nvPr>
        </p:nvSpPr>
        <p:spPr/>
        <p:txBody>
          <a:bodyPr>
            <a:normAutofit/>
          </a:bodyPr>
          <a:lstStyle/>
          <a:p>
            <a:r>
              <a:rPr lang="en-US" dirty="0" err="1" smtClean="0">
                <a:solidFill>
                  <a:schemeClr val="accent3">
                    <a:lumMod val="75000"/>
                  </a:schemeClr>
                </a:solidFill>
              </a:rPr>
              <a:t>Anterograde</a:t>
            </a:r>
            <a:endParaRPr lang="en-US" dirty="0" smtClean="0">
              <a:solidFill>
                <a:schemeClr val="accent3">
                  <a:lumMod val="75000"/>
                </a:schemeClr>
              </a:solidFill>
            </a:endParaRPr>
          </a:p>
          <a:p>
            <a:r>
              <a:rPr lang="en-US" dirty="0" smtClean="0">
                <a:solidFill>
                  <a:schemeClr val="accent3">
                    <a:lumMod val="75000"/>
                  </a:schemeClr>
                </a:solidFill>
              </a:rPr>
              <a:t>Retrograde</a:t>
            </a:r>
          </a:p>
          <a:p>
            <a:r>
              <a:rPr lang="en-US" dirty="0" smtClean="0">
                <a:solidFill>
                  <a:schemeClr val="accent3">
                    <a:lumMod val="75000"/>
                  </a:schemeClr>
                </a:solidFill>
              </a:rPr>
              <a:t>In </a:t>
            </a:r>
            <a:r>
              <a:rPr lang="en-US" dirty="0" err="1" smtClean="0">
                <a:solidFill>
                  <a:schemeClr val="accent3">
                    <a:lumMod val="75000"/>
                  </a:schemeClr>
                </a:solidFill>
              </a:rPr>
              <a:t>anterograde</a:t>
            </a:r>
            <a:r>
              <a:rPr lang="en-US" dirty="0" smtClean="0">
                <a:solidFill>
                  <a:schemeClr val="accent3">
                    <a:lumMod val="75000"/>
                  </a:schemeClr>
                </a:solidFill>
              </a:rPr>
              <a:t> embolism, the movement of emboli is in the direction of blood flow. </a:t>
            </a:r>
          </a:p>
          <a:p>
            <a:r>
              <a:rPr lang="en-US" dirty="0" smtClean="0">
                <a:solidFill>
                  <a:schemeClr val="accent3">
                    <a:lumMod val="75000"/>
                  </a:schemeClr>
                </a:solidFill>
              </a:rPr>
              <a:t>In retrograde embolism, the emboli move in opposition to the blood flow direction; this is usually significant only in blood vessels with low pressure (veins) or with emboli of high weight.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 depending on the material      </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Solid </a:t>
            </a:r>
          </a:p>
          <a:p>
            <a:r>
              <a:rPr lang="en-US" dirty="0" smtClean="0">
                <a:solidFill>
                  <a:schemeClr val="accent3">
                    <a:lumMod val="75000"/>
                  </a:schemeClr>
                </a:solidFill>
              </a:rPr>
              <a:t>Liquid </a:t>
            </a:r>
          </a:p>
          <a:p>
            <a:r>
              <a:rPr lang="en-US" dirty="0" smtClean="0">
                <a:solidFill>
                  <a:schemeClr val="accent3">
                    <a:lumMod val="75000"/>
                  </a:schemeClr>
                </a:solidFill>
              </a:rPr>
              <a:t>Gaseous </a:t>
            </a:r>
            <a:endParaRPr lang="en-US" dirty="0">
              <a:solidFill>
                <a:schemeClr val="accent3">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Embolism</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Microscopic fat globules can be found in the circulation after fractures of long bones or after soft-tissue trauma. </a:t>
            </a:r>
          </a:p>
          <a:p>
            <a:r>
              <a:rPr lang="en-US" dirty="0" smtClean="0">
                <a:solidFill>
                  <a:schemeClr val="accent3">
                    <a:lumMod val="75000"/>
                  </a:schemeClr>
                </a:solidFill>
              </a:rPr>
              <a:t>Fat enters the circulation by rupture of the marrow vascular sinusoids or rupture of </a:t>
            </a:r>
            <a:r>
              <a:rPr lang="en-US" dirty="0" err="1" smtClean="0">
                <a:solidFill>
                  <a:schemeClr val="accent3">
                    <a:lumMod val="75000"/>
                  </a:schemeClr>
                </a:solidFill>
              </a:rPr>
              <a:t>venules</a:t>
            </a:r>
            <a:r>
              <a:rPr lang="en-US" dirty="0" smtClean="0">
                <a:solidFill>
                  <a:schemeClr val="accent3">
                    <a:lumMod val="75000"/>
                  </a:schemeClr>
                </a:solidFill>
              </a:rPr>
              <a:t> in injured tissues.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168</TotalTime>
  <Words>929</Words>
  <Application>Microsoft Office PowerPoint</Application>
  <PresentationFormat>On-screen Show (4:3)</PresentationFormat>
  <Paragraphs>103</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Narrow</vt:lpstr>
      <vt:lpstr>方正姚体</vt:lpstr>
      <vt:lpstr>楷体_GB2312</vt:lpstr>
      <vt:lpstr>Rockwell</vt:lpstr>
      <vt:lpstr>Wingdings 2</vt:lpstr>
      <vt:lpstr>Foundry</vt:lpstr>
      <vt:lpstr>EMBOLISM</vt:lpstr>
      <vt:lpstr>Embolism: </vt:lpstr>
      <vt:lpstr>TYPES</vt:lpstr>
      <vt:lpstr>PowerPoint Presentation</vt:lpstr>
      <vt:lpstr>Venous embolism </vt:lpstr>
      <vt:lpstr>Paradoxical (venous to arterial)</vt:lpstr>
      <vt:lpstr>The direction of the embolus</vt:lpstr>
      <vt:lpstr>Types – depending on the material      </vt:lpstr>
      <vt:lpstr>Fat Embolism</vt:lpstr>
      <vt:lpstr>  The sequel:  </vt:lpstr>
      <vt:lpstr>Fat embolism syndrome</vt:lpstr>
      <vt:lpstr> Bone marrow embolus in the pulmonary circulation</vt:lpstr>
      <vt:lpstr>Amniotic Fluid Embolism</vt:lpstr>
      <vt:lpstr>AFE</vt:lpstr>
      <vt:lpstr>pathology</vt:lpstr>
      <vt:lpstr>AFE</vt:lpstr>
      <vt:lpstr>AFE</vt:lpstr>
      <vt:lpstr>Clinical presentation</vt:lpstr>
      <vt:lpstr>Air Embolism</vt:lpstr>
      <vt:lpstr>Decompression sickness.</vt:lpstr>
      <vt:lpstr>PowerPoint Presentation</vt:lpstr>
      <vt:lpstr>Pathology</vt:lpstr>
      <vt:lpstr> Thrombembolism  </vt:lpstr>
      <vt:lpstr>PowerPoint Presentation</vt:lpstr>
      <vt:lpstr>SYSTEMIC EMBOLISM  The origin of emboli:  Most arise from intracardiac mural thrombi or  from ulcerated atherosclerotic plaques   The sequel: Arteriolar embolization (e.g.  the brain, kidneys , spleen and intesrines)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EMBOLISM</dc:title>
  <dc:creator>LIB-1</dc:creator>
  <cp:lastModifiedBy>Lib Lab One</cp:lastModifiedBy>
  <cp:revision>23</cp:revision>
  <dcterms:created xsi:type="dcterms:W3CDTF">2012-12-18T08:49:32Z</dcterms:created>
  <dcterms:modified xsi:type="dcterms:W3CDTF">2019-12-30T07:42:16Z</dcterms:modified>
</cp:coreProperties>
</file>