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91833-5D61-44AF-884B-A50331321EBB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40770-B301-4560-BBDC-2311695DEC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04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F9A5C64-C90F-46AF-844C-B841ECFEE7C3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B00F00-7857-46E2-AF59-82F287D490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5C64-C90F-46AF-844C-B841ECFEE7C3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00F00-7857-46E2-AF59-82F287D490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F9A5C64-C90F-46AF-844C-B841ECFEE7C3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8B00F00-7857-46E2-AF59-82F287D490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5C64-C90F-46AF-844C-B841ECFEE7C3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B00F00-7857-46E2-AF59-82F287D490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5C64-C90F-46AF-844C-B841ECFEE7C3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8B00F00-7857-46E2-AF59-82F287D4906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F9A5C64-C90F-46AF-844C-B841ECFEE7C3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8B00F00-7857-46E2-AF59-82F287D4906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F9A5C64-C90F-46AF-844C-B841ECFEE7C3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8B00F00-7857-46E2-AF59-82F287D4906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5C64-C90F-46AF-844C-B841ECFEE7C3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B00F00-7857-46E2-AF59-82F287D490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5C64-C90F-46AF-844C-B841ECFEE7C3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B00F00-7857-46E2-AF59-82F287D490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5C64-C90F-46AF-844C-B841ECFEE7C3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B00F00-7857-46E2-AF59-82F287D490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F9A5C64-C90F-46AF-844C-B841ECFEE7C3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8B00F00-7857-46E2-AF59-82F287D4906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F9A5C64-C90F-46AF-844C-B841ECFEE7C3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B00F00-7857-46E2-AF59-82F287D490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47800"/>
          </a:xfrm>
          <a:noFill/>
          <a:ln/>
        </p:spPr>
        <p:txBody>
          <a:bodyPr anchor="ctr">
            <a:normAutofit fontScale="90000"/>
          </a:bodyPr>
          <a:lstStyle/>
          <a:p>
            <a:r>
              <a:rPr lang="en-US" sz="8800" dirty="0"/>
              <a:t>Endometriosis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05400" y="3657600"/>
            <a:ext cx="3733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  <a:latin typeface="Bauhaus 93" panose="04030905020B02020C02" pitchFamily="82" charset="0"/>
              </a:rPr>
              <a:t>DR. L. GIRIJA. </a:t>
            </a:r>
            <a:r>
              <a:rPr lang="en-US" sz="1600" dirty="0" smtClean="0">
                <a:solidFill>
                  <a:srgbClr val="FFFF00"/>
                </a:solidFill>
                <a:latin typeface="Bauhaus 93" panose="04030905020B02020C02" pitchFamily="82" charset="0"/>
              </a:rPr>
              <a:t>M.D. </a:t>
            </a:r>
            <a:r>
              <a:rPr lang="en-US" sz="1600" dirty="0">
                <a:solidFill>
                  <a:srgbClr val="FFFF00"/>
                </a:solidFill>
                <a:latin typeface="Bauhaus 93" panose="04030905020B02020C02" pitchFamily="82" charset="0"/>
              </a:rPr>
              <a:t>(</a:t>
            </a:r>
            <a:r>
              <a:rPr lang="en-US" sz="1600" dirty="0" err="1">
                <a:solidFill>
                  <a:srgbClr val="FFFF00"/>
                </a:solidFill>
                <a:latin typeface="Bauhaus 93" panose="04030905020B02020C02" pitchFamily="82" charset="0"/>
              </a:rPr>
              <a:t>Hom</a:t>
            </a:r>
            <a:r>
              <a:rPr lang="en-US" sz="1600" dirty="0">
                <a:solidFill>
                  <a:srgbClr val="FFFF00"/>
                </a:solidFill>
                <a:latin typeface="Bauhaus 93" panose="04030905020B02020C02" pitchFamily="82" charset="0"/>
              </a:rPr>
              <a:t>.), </a:t>
            </a:r>
          </a:p>
          <a:p>
            <a:r>
              <a:rPr lang="en-US" sz="1600" dirty="0">
                <a:solidFill>
                  <a:srgbClr val="FFFF00"/>
                </a:solidFill>
                <a:latin typeface="Bauhaus 93" panose="04030905020B02020C02" pitchFamily="82" charset="0"/>
              </a:rPr>
              <a:t>Associate professor,</a:t>
            </a:r>
          </a:p>
          <a:p>
            <a:r>
              <a:rPr lang="en-US" sz="1600" dirty="0">
                <a:solidFill>
                  <a:srgbClr val="FFFF00"/>
                </a:solidFill>
                <a:latin typeface="Bauhaus 93" panose="04030905020B02020C02" pitchFamily="82" charset="0"/>
              </a:rPr>
              <a:t>DEPARTMENT OF GYNAECOLOGY AND OBSTETRICS,</a:t>
            </a:r>
          </a:p>
          <a:p>
            <a:r>
              <a:rPr lang="en-US" sz="1600" dirty="0">
                <a:solidFill>
                  <a:srgbClr val="FFFF00"/>
                </a:solidFill>
                <a:latin typeface="Bauhaus 93" panose="04030905020B02020C02" pitchFamily="82" charset="0"/>
              </a:rPr>
              <a:t>SARADA KRISHNA HOMOEOPATHIC MEDICAL COLLEGE,</a:t>
            </a:r>
          </a:p>
          <a:p>
            <a:r>
              <a:rPr lang="en-US" sz="1600" dirty="0">
                <a:solidFill>
                  <a:srgbClr val="FFFF00"/>
                </a:solidFill>
                <a:latin typeface="Bauhaus 93" panose="04030905020B02020C02" pitchFamily="82" charset="0"/>
              </a:rPr>
              <a:t> KULASEKHARAM</a:t>
            </a:r>
            <a:endParaRPr lang="en-US" sz="1600" dirty="0">
              <a:solidFill>
                <a:srgbClr val="FFFF00"/>
              </a:solidFill>
              <a:latin typeface="Bauhaus 93" panose="04030905020B02020C02" pitchFamily="82" charset="0"/>
            </a:endParaRPr>
          </a:p>
        </p:txBody>
      </p:sp>
    </p:spTree>
  </p:cSld>
  <p:clrMapOvr>
    <a:masterClrMapping/>
  </p:clrMapOvr>
  <p:transition spd="slow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Continuous OCPs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“</a:t>
            </a:r>
            <a:r>
              <a:rPr lang="en-US" dirty="0" err="1" smtClean="0"/>
              <a:t>Pseudopregnancy</a:t>
            </a:r>
            <a:endParaRPr lang="en-US" dirty="0"/>
          </a:p>
          <a:p>
            <a:r>
              <a:rPr lang="en-US" dirty="0"/>
              <a:t>? Minimizes Retrograde Menstruation</a:t>
            </a:r>
          </a:p>
          <a:p>
            <a:r>
              <a:rPr lang="en-US" dirty="0"/>
              <a:t>Lower Fertility Rates than Other Medical Treatments</a:t>
            </a:r>
          </a:p>
          <a:p>
            <a:r>
              <a:rPr lang="en-US" dirty="0"/>
              <a:t>Choose OCPs with Least Estrogenic Effects, Maximal Androgenic / Progestin Effects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171450"/>
            <a:ext cx="8166100" cy="112395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Surgical Treatment </a:t>
            </a:r>
            <a:br>
              <a:rPr lang="en-US"/>
            </a:br>
            <a:r>
              <a:rPr lang="en-US"/>
              <a:t>(Laparoscopy / Laparotomy)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828800"/>
            <a:ext cx="8229600" cy="4114800"/>
          </a:xfrm>
          <a:noFill/>
          <a:ln/>
        </p:spPr>
        <p:txBody>
          <a:bodyPr>
            <a:normAutofit fontScale="77500" lnSpcReduction="20000"/>
          </a:bodyPr>
          <a:lstStyle/>
          <a:p>
            <a:r>
              <a:rPr lang="en-US" dirty="0"/>
              <a:t>Excision </a:t>
            </a:r>
            <a:r>
              <a:rPr lang="en-US" sz="4800" b="1" dirty="0" err="1">
                <a:solidFill>
                  <a:srgbClr val="FAFD00"/>
                </a:solidFill>
              </a:rPr>
              <a:t>sí</a:t>
            </a:r>
            <a:r>
              <a:rPr lang="en-US" sz="4800" dirty="0">
                <a:solidFill>
                  <a:srgbClr val="FAFD00"/>
                </a:solidFill>
              </a:rPr>
              <a:t> </a:t>
            </a:r>
            <a:r>
              <a:rPr lang="en-US" dirty="0"/>
              <a:t>/ </a:t>
            </a:r>
            <a:r>
              <a:rPr lang="en-US" dirty="0" err="1"/>
              <a:t>Fulgeration</a:t>
            </a:r>
            <a:r>
              <a:rPr lang="en-US" dirty="0"/>
              <a:t> </a:t>
            </a:r>
            <a:r>
              <a:rPr lang="en-US" sz="4800" b="1" dirty="0">
                <a:solidFill>
                  <a:srgbClr val="FAFD00"/>
                </a:solidFill>
              </a:rPr>
              <a:t>no!</a:t>
            </a:r>
            <a:r>
              <a:rPr lang="en-US" dirty="0"/>
              <a:t>	</a:t>
            </a:r>
          </a:p>
          <a:p>
            <a:r>
              <a:rPr lang="en-US" dirty="0"/>
              <a:t>Resection of </a:t>
            </a:r>
            <a:r>
              <a:rPr lang="en-US" dirty="0" err="1"/>
              <a:t>Endometrioma</a:t>
            </a:r>
            <a:endParaRPr lang="en-US" dirty="0"/>
          </a:p>
          <a:p>
            <a:r>
              <a:rPr lang="en-US" dirty="0" err="1"/>
              <a:t>Lysis</a:t>
            </a:r>
            <a:r>
              <a:rPr lang="en-US" dirty="0"/>
              <a:t> of Adhesions, Cul-de-sac Reconstruction</a:t>
            </a:r>
          </a:p>
          <a:p>
            <a:r>
              <a:rPr lang="en-US" dirty="0" err="1"/>
              <a:t>Uterosacral</a:t>
            </a:r>
            <a:r>
              <a:rPr lang="en-US" dirty="0"/>
              <a:t> Nerve Ablation</a:t>
            </a:r>
          </a:p>
          <a:p>
            <a:r>
              <a:rPr lang="en-US" dirty="0" err="1"/>
              <a:t>Presacral</a:t>
            </a:r>
            <a:r>
              <a:rPr lang="en-US" dirty="0"/>
              <a:t> </a:t>
            </a:r>
            <a:r>
              <a:rPr lang="en-US" dirty="0" err="1"/>
              <a:t>Neurectomy</a:t>
            </a:r>
            <a:endParaRPr lang="en-US" dirty="0"/>
          </a:p>
          <a:p>
            <a:r>
              <a:rPr lang="en-US" dirty="0"/>
              <a:t>Appendectomy</a:t>
            </a:r>
          </a:p>
          <a:p>
            <a:r>
              <a:rPr lang="en-US" dirty="0"/>
              <a:t>Uterine Suspension (? Efficacy)</a:t>
            </a:r>
          </a:p>
          <a:p>
            <a:r>
              <a:rPr lang="en-US" dirty="0"/>
              <a:t>Hysterectomy +/- BSO</a:t>
            </a:r>
          </a:p>
          <a:p>
            <a:pPr>
              <a:buFont typeface="Monotype Sorts" charset="2"/>
              <a:buNone/>
            </a:pPr>
            <a:endParaRPr lang="en-US" dirty="0"/>
          </a:p>
          <a:p>
            <a:pPr>
              <a:buFont typeface="Monotype Sorts" charset="2"/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Endometriosis is a Common, Chronic Disease </a:t>
            </a:r>
          </a:p>
          <a:p>
            <a:r>
              <a:rPr lang="en-US"/>
              <a:t>Typical Symptoms Include Pain, Infertility, Abnormal Uterine Bleeding</a:t>
            </a:r>
          </a:p>
          <a:p>
            <a:r>
              <a:rPr lang="en-US"/>
              <a:t>The Optimal Treatment Remains Unclear</a:t>
            </a:r>
          </a:p>
          <a:p>
            <a:r>
              <a:rPr lang="en-US"/>
              <a:t>Surgical Excision is the Most Efficacious Approach with Respect to Fertility</a:t>
            </a:r>
          </a:p>
          <a:p>
            <a:r>
              <a:rPr lang="en-US"/>
              <a:t>Better Medical Therapies are Needed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Endometriosis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Definition: Ectopic Endometrial Tissue</a:t>
            </a:r>
          </a:p>
          <a:p>
            <a:r>
              <a:rPr lang="en-US"/>
              <a:t>True Incidence Unknown: ? 1-5%</a:t>
            </a:r>
          </a:p>
          <a:p>
            <a:r>
              <a:rPr lang="en-US"/>
              <a:t>Does NOT Discriminate by Race</a:t>
            </a:r>
          </a:p>
          <a:p>
            <a:r>
              <a:rPr lang="en-US"/>
              <a:t>Histology: Endometrial Glands with Stroma +/- Inflammatory Reaction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Signs and Symptoms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Chronic Pelvic Pain, Dysmenorrhea</a:t>
            </a:r>
          </a:p>
          <a:p>
            <a:r>
              <a:rPr lang="en-US"/>
              <a:t>Abnormal Uterine Bleeding</a:t>
            </a:r>
          </a:p>
          <a:p>
            <a:r>
              <a:rPr lang="en-US"/>
              <a:t>Infertility</a:t>
            </a:r>
          </a:p>
          <a:p>
            <a:r>
              <a:rPr lang="en-US"/>
              <a:t>Deep Dyspareunia</a:t>
            </a:r>
          </a:p>
          <a:p>
            <a:r>
              <a:rPr lang="en-US"/>
              <a:t>Pelvic Mass (Endometrioma)</a:t>
            </a:r>
          </a:p>
          <a:p>
            <a:r>
              <a:rPr lang="en-US"/>
              <a:t>Misc: Tenesmus, Hematuria, LBP, Hemoptysis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Prevalence</a:t>
            </a:r>
          </a:p>
        </p:txBody>
      </p:sp>
      <p:graphicFrame>
        <p:nvGraphicFramePr>
          <p:cNvPr id="7171" name="Object 3"/>
          <p:cNvGraphicFramePr>
            <a:graphicFrameLocks noGrp="1"/>
          </p:cNvGraphicFramePr>
          <p:nvPr>
            <p:ph type="tbl" idx="1"/>
          </p:nvPr>
        </p:nvGraphicFramePr>
        <p:xfrm>
          <a:off x="506413" y="2209800"/>
          <a:ext cx="8116887" cy="445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3" imgW="7772400" imgH="4267200" progId="Word.Document.6">
                  <p:embed/>
                </p:oleObj>
              </mc:Choice>
              <mc:Fallback>
                <p:oleObj name="Document" r:id="rId3" imgW="7772400" imgH="4267200" progId="Word.Document.6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209800"/>
                        <a:ext cx="8116887" cy="445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/>
          </p:cNvGraphicFramePr>
          <p:nvPr/>
        </p:nvGraphicFramePr>
        <p:xfrm>
          <a:off x="8640763" y="6627813"/>
          <a:ext cx="109537" cy="6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5" imgW="7772400" imgH="4267200" progId="Word.Document.6">
                  <p:embed/>
                </p:oleObj>
              </mc:Choice>
              <mc:Fallback>
                <p:oleObj name="Document" r:id="rId5" imgW="7772400" imgH="4267200" progId="Word.Document.6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0763" y="6627813"/>
                        <a:ext cx="109537" cy="6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Etiology: Theories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dirty="0"/>
              <a:t>Sampson: “Retrograde Menstruation”</a:t>
            </a:r>
          </a:p>
          <a:p>
            <a:r>
              <a:rPr lang="en-US" dirty="0"/>
              <a:t>Hematologic Spread</a:t>
            </a:r>
          </a:p>
          <a:p>
            <a:r>
              <a:rPr lang="en-US" dirty="0"/>
              <a:t>Lymphatic Spread</a:t>
            </a:r>
          </a:p>
          <a:p>
            <a:r>
              <a:rPr lang="en-US" dirty="0" err="1"/>
              <a:t>Coelomic</a:t>
            </a:r>
            <a:r>
              <a:rPr lang="en-US" dirty="0"/>
              <a:t> </a:t>
            </a:r>
            <a:r>
              <a:rPr lang="en-US" dirty="0" err="1"/>
              <a:t>Metaplasia</a:t>
            </a:r>
            <a:endParaRPr lang="en-US" dirty="0"/>
          </a:p>
          <a:p>
            <a:r>
              <a:rPr lang="en-US" dirty="0"/>
              <a:t>Genetic Factors</a:t>
            </a:r>
          </a:p>
          <a:p>
            <a:r>
              <a:rPr lang="en-US" dirty="0"/>
              <a:t>Immune Factors</a:t>
            </a:r>
          </a:p>
          <a:p>
            <a:r>
              <a:rPr lang="en-US" dirty="0"/>
              <a:t>Combination of the Above</a:t>
            </a:r>
          </a:p>
          <a:p>
            <a:pPr>
              <a:buFont typeface="Monotype Sorts" charset="2"/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No Single Theory Explains All Cases of Endometriosis 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Diagnosis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Laparoscopy (“Gold Standard)</a:t>
            </a:r>
          </a:p>
          <a:p>
            <a:r>
              <a:rPr lang="en-US"/>
              <a:t>Laparotomy</a:t>
            </a:r>
          </a:p>
          <a:p>
            <a:r>
              <a:rPr lang="en-US"/>
              <a:t>Inconclusive: CA-125, Pelvic Exam, History, Imaging Studies</a:t>
            </a:r>
          </a:p>
          <a:p>
            <a:r>
              <a:rPr lang="en-US"/>
              <a:t>Biopsy Preferable Over Visual Inspection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Appearance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pPr marL="0" indent="0">
              <a:buFont typeface="Monotype Sorts" charset="2"/>
              <a:buNone/>
            </a:pPr>
            <a:r>
              <a:rPr lang="en-US" dirty="0"/>
              <a:t>Endometriosis May Appear</a:t>
            </a:r>
          </a:p>
          <a:p>
            <a:pPr marL="0" indent="0"/>
            <a:r>
              <a:rPr lang="en-US" dirty="0"/>
              <a:t>Brown</a:t>
            </a:r>
          </a:p>
          <a:p>
            <a:pPr marL="0" indent="0"/>
            <a:r>
              <a:rPr lang="en-US" dirty="0"/>
              <a:t>Black (“</a:t>
            </a:r>
            <a:r>
              <a:rPr lang="en-US" dirty="0" err="1"/>
              <a:t>Powderburn</a:t>
            </a:r>
            <a:r>
              <a:rPr lang="en-US" dirty="0"/>
              <a:t>”)</a:t>
            </a:r>
          </a:p>
          <a:p>
            <a:pPr marL="0" indent="0"/>
            <a:r>
              <a:rPr lang="en-US" dirty="0"/>
              <a:t>Clear (“Atypical”)</a:t>
            </a:r>
          </a:p>
          <a:p>
            <a:pPr marL="0" indent="0">
              <a:buFont typeface="Monotype Sorts" charset="2"/>
              <a:buNone/>
            </a:pPr>
            <a:endParaRPr lang="en-US" dirty="0">
              <a:solidFill>
                <a:srgbClr val="FAFD00"/>
              </a:solidFill>
            </a:endParaRPr>
          </a:p>
          <a:p>
            <a:pPr marL="0" indent="0">
              <a:buFont typeface="Monotype Sorts" charset="2"/>
              <a:buNone/>
            </a:pPr>
            <a:r>
              <a:rPr lang="en-US" dirty="0">
                <a:solidFill>
                  <a:srgbClr val="FF0000"/>
                </a:solidFill>
              </a:rPr>
              <a:t>Endometriosis May Be Associated with Peritoneal Windows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/>
              <a:t>Treatment: Overall Approach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905000"/>
            <a:ext cx="8686800" cy="4114800"/>
          </a:xfrm>
          <a:noFill/>
          <a:ln/>
        </p:spPr>
        <p:txBody>
          <a:bodyPr/>
          <a:lstStyle/>
          <a:p>
            <a:r>
              <a:rPr lang="en-US"/>
              <a:t>Recognize Goals: </a:t>
            </a:r>
          </a:p>
          <a:p>
            <a:pPr>
              <a:buFont typeface="Monotype Sorts" charset="2"/>
              <a:buNone/>
            </a:pPr>
            <a:r>
              <a:rPr lang="en-US"/>
              <a:t>	–	Pain Management</a:t>
            </a:r>
          </a:p>
          <a:p>
            <a:pPr>
              <a:buFont typeface="Monotype Sorts" charset="2"/>
              <a:buNone/>
            </a:pPr>
            <a:r>
              <a:rPr lang="en-US"/>
              <a:t>	–	Preservation / Restoration of Fertility</a:t>
            </a:r>
          </a:p>
          <a:p>
            <a:r>
              <a:rPr lang="en-US"/>
              <a:t>Discuss with Patient:</a:t>
            </a:r>
          </a:p>
          <a:p>
            <a:pPr>
              <a:buFont typeface="Monotype Sorts" charset="2"/>
              <a:buNone/>
            </a:pPr>
            <a:r>
              <a:rPr lang="en-US"/>
              <a:t>	–	Disease may be Chronic and Not Curable</a:t>
            </a:r>
          </a:p>
          <a:p>
            <a:pPr>
              <a:buFont typeface="Monotype Sorts" charset="2"/>
              <a:buNone/>
            </a:pPr>
            <a:r>
              <a:rPr lang="en-US"/>
              <a:t>	–	Optimal Treatment Unproven or 	Nonexistent 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Classification / Staging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Several Proposed Schemes</a:t>
            </a:r>
          </a:p>
          <a:p>
            <a:r>
              <a:rPr lang="en-US"/>
              <a:t>Revised AFS System: Most Often Used</a:t>
            </a:r>
          </a:p>
          <a:p>
            <a:r>
              <a:rPr lang="en-US"/>
              <a:t>Ranges from Stage I (Minimal) to Stage IV (Severe)</a:t>
            </a:r>
          </a:p>
          <a:p>
            <a:r>
              <a:rPr lang="en-US"/>
              <a:t>Staging Involves Location and Depth of Disease, Extent of Adhesions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</TotalTime>
  <Words>277</Words>
  <Application>Microsoft Office PowerPoint</Application>
  <PresentationFormat>On-screen Show (4:3)</PresentationFormat>
  <Paragraphs>74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Bauhaus 93</vt:lpstr>
      <vt:lpstr>Calibri</vt:lpstr>
      <vt:lpstr>Monotype Sorts</vt:lpstr>
      <vt:lpstr>Tw Cen MT</vt:lpstr>
      <vt:lpstr>Wingdings</vt:lpstr>
      <vt:lpstr>Wingdings 2</vt:lpstr>
      <vt:lpstr>Median</vt:lpstr>
      <vt:lpstr>Document</vt:lpstr>
      <vt:lpstr>Endometriosis</vt:lpstr>
      <vt:lpstr>Endometriosis </vt:lpstr>
      <vt:lpstr>Signs and Symptoms </vt:lpstr>
      <vt:lpstr>Prevalence</vt:lpstr>
      <vt:lpstr>Etiology: Theories</vt:lpstr>
      <vt:lpstr>Diagnosis </vt:lpstr>
      <vt:lpstr>Appearance</vt:lpstr>
      <vt:lpstr>Treatment: Overall Approach</vt:lpstr>
      <vt:lpstr>Classification / Staging</vt:lpstr>
      <vt:lpstr>Continuous OCPs</vt:lpstr>
      <vt:lpstr>Surgical Treatment  (Laparoscopy / Laparotomy)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Endometriosis</dc:title>
  <dc:creator>DR.GIRIJA</dc:creator>
  <cp:lastModifiedBy>Lib Lab One</cp:lastModifiedBy>
  <cp:revision>2</cp:revision>
  <dcterms:created xsi:type="dcterms:W3CDTF">2019-05-17T10:35:51Z</dcterms:created>
  <dcterms:modified xsi:type="dcterms:W3CDTF">2020-01-01T03:33:20Z</dcterms:modified>
</cp:coreProperties>
</file>