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25A5FC-0D3A-4942-A484-F8AE24549711}" type="doc">
      <dgm:prSet loTypeId="urn:microsoft.com/office/officeart/2005/8/layout/matrix3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149A4BAE-1A08-4011-B139-FC598AC1A48D}">
      <dgm:prSet custT="1"/>
      <dgm:spPr/>
      <dgm:t>
        <a:bodyPr/>
        <a:lstStyle/>
        <a:p>
          <a:pPr rtl="0"/>
          <a:r>
            <a:rPr lang="en-IN" sz="2800" b="1" dirty="0" smtClean="0"/>
            <a:t>1.local</a:t>
          </a:r>
          <a:endParaRPr lang="en-IN" sz="2800" b="1" dirty="0"/>
        </a:p>
      </dgm:t>
    </dgm:pt>
    <dgm:pt modelId="{7DABE766-B17F-4C50-8FFD-E872CDA3F62F}" type="parTrans" cxnId="{6D540B01-C068-4B22-8DB9-C6E1EB2118E3}">
      <dgm:prSet/>
      <dgm:spPr/>
      <dgm:t>
        <a:bodyPr/>
        <a:lstStyle/>
        <a:p>
          <a:endParaRPr lang="en-IN"/>
        </a:p>
      </dgm:t>
    </dgm:pt>
    <dgm:pt modelId="{63DB7962-D33E-43D5-B2DF-4094A43D8643}" type="sibTrans" cxnId="{6D540B01-C068-4B22-8DB9-C6E1EB2118E3}">
      <dgm:prSet/>
      <dgm:spPr/>
      <dgm:t>
        <a:bodyPr/>
        <a:lstStyle/>
        <a:p>
          <a:endParaRPr lang="en-IN"/>
        </a:p>
      </dgm:t>
    </dgm:pt>
    <dgm:pt modelId="{E54B47E3-4EA6-430F-8CB0-F358F8AEC7F3}">
      <dgm:prSet custT="1"/>
      <dgm:spPr/>
      <dgm:t>
        <a:bodyPr/>
        <a:lstStyle/>
        <a:p>
          <a:r>
            <a:rPr lang="en-IN" sz="2000" b="1" dirty="0" smtClean="0"/>
            <a:t>2.Systemic disease</a:t>
          </a:r>
          <a:endParaRPr lang="en-IN" sz="2000" b="1" dirty="0"/>
        </a:p>
      </dgm:t>
    </dgm:pt>
    <dgm:pt modelId="{9D52FBCF-25EC-4746-B69B-B9A107DAE4B4}" type="parTrans" cxnId="{CBE93CFA-5B42-4B83-9F84-BCA243CD771B}">
      <dgm:prSet/>
      <dgm:spPr/>
      <dgm:t>
        <a:bodyPr/>
        <a:lstStyle/>
        <a:p>
          <a:endParaRPr lang="en-IN"/>
        </a:p>
      </dgm:t>
    </dgm:pt>
    <dgm:pt modelId="{62C0C992-9CCD-42CD-AAF7-3C04E1FF004D}" type="sibTrans" cxnId="{CBE93CFA-5B42-4B83-9F84-BCA243CD771B}">
      <dgm:prSet/>
      <dgm:spPr/>
      <dgm:t>
        <a:bodyPr/>
        <a:lstStyle/>
        <a:p>
          <a:endParaRPr lang="en-IN"/>
        </a:p>
      </dgm:t>
    </dgm:pt>
    <dgm:pt modelId="{01810124-32DC-4267-A104-7809D6792F89}">
      <dgm:prSet/>
      <dgm:spPr/>
      <dgm:t>
        <a:bodyPr/>
        <a:lstStyle/>
        <a:p>
          <a:r>
            <a:rPr lang="en-IN" dirty="0" smtClean="0"/>
            <a:t>3.Hormonal factors</a:t>
          </a:r>
          <a:endParaRPr lang="en-IN" dirty="0"/>
        </a:p>
      </dgm:t>
    </dgm:pt>
    <dgm:pt modelId="{098DEF73-DD97-40D2-AD1E-D1F1D2874417}" type="parTrans" cxnId="{2CF08E6B-3ABD-4738-89D2-610A76FFE6B2}">
      <dgm:prSet/>
      <dgm:spPr/>
      <dgm:t>
        <a:bodyPr/>
        <a:lstStyle/>
        <a:p>
          <a:endParaRPr lang="en-IN"/>
        </a:p>
      </dgm:t>
    </dgm:pt>
    <dgm:pt modelId="{F600081F-6E9E-47FB-8DF4-A6DA997DF056}" type="sibTrans" cxnId="{2CF08E6B-3ABD-4738-89D2-610A76FFE6B2}">
      <dgm:prSet/>
      <dgm:spPr/>
      <dgm:t>
        <a:bodyPr/>
        <a:lstStyle/>
        <a:p>
          <a:endParaRPr lang="en-IN"/>
        </a:p>
      </dgm:t>
    </dgm:pt>
    <dgm:pt modelId="{05421BC5-1AA2-4095-A896-BECCF19BC969}">
      <dgm:prSet/>
      <dgm:spPr/>
      <dgm:t>
        <a:bodyPr/>
        <a:lstStyle/>
        <a:p>
          <a:r>
            <a:rPr lang="en-IN" dirty="0" smtClean="0"/>
            <a:t>4.Idiopathic</a:t>
          </a:r>
          <a:endParaRPr lang="en-IN" dirty="0"/>
        </a:p>
      </dgm:t>
    </dgm:pt>
    <dgm:pt modelId="{4D44F7D6-013A-452D-8529-9A036BB9E064}" type="parTrans" cxnId="{CD105A40-424C-4DE9-B333-64E730545A48}">
      <dgm:prSet/>
      <dgm:spPr/>
      <dgm:t>
        <a:bodyPr/>
        <a:lstStyle/>
        <a:p>
          <a:endParaRPr lang="en-IN"/>
        </a:p>
      </dgm:t>
    </dgm:pt>
    <dgm:pt modelId="{B172E947-CEF8-4D5A-93C7-FA474A6A7531}" type="sibTrans" cxnId="{CD105A40-424C-4DE9-B333-64E730545A48}">
      <dgm:prSet/>
      <dgm:spPr/>
      <dgm:t>
        <a:bodyPr/>
        <a:lstStyle/>
        <a:p>
          <a:endParaRPr lang="en-IN"/>
        </a:p>
      </dgm:t>
    </dgm:pt>
    <dgm:pt modelId="{04EFF2A6-0DC1-4041-9974-7423D6A69E55}" type="pres">
      <dgm:prSet presAssocID="{7325A5FC-0D3A-4942-A484-F8AE2454971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9548013-4488-4FEA-B406-2D95285E4E5E}" type="pres">
      <dgm:prSet presAssocID="{7325A5FC-0D3A-4942-A484-F8AE24549711}" presName="diamond" presStyleLbl="bgShp" presStyleIdx="0" presStyleCnt="1"/>
      <dgm:spPr/>
    </dgm:pt>
    <dgm:pt modelId="{62DCA14C-B183-4EDF-BD0F-44B1F79EB4E7}" type="pres">
      <dgm:prSet presAssocID="{7325A5FC-0D3A-4942-A484-F8AE24549711}" presName="quad1" presStyleLbl="node1" presStyleIdx="0" presStyleCnt="4" custLinFactNeighborX="1460" custLinFactNeighborY="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7AD92BE-3262-4112-8416-4122FEE20213}" type="pres">
      <dgm:prSet presAssocID="{7325A5FC-0D3A-4942-A484-F8AE2454971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B34D5A2-E28D-4CB5-84FB-16C6EA72A4FB}" type="pres">
      <dgm:prSet presAssocID="{7325A5FC-0D3A-4942-A484-F8AE2454971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E337299-F85E-4DA0-93EC-4627CC49D176}" type="pres">
      <dgm:prSet presAssocID="{7325A5FC-0D3A-4942-A484-F8AE2454971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BE93CFA-5B42-4B83-9F84-BCA243CD771B}" srcId="{7325A5FC-0D3A-4942-A484-F8AE24549711}" destId="{E54B47E3-4EA6-430F-8CB0-F358F8AEC7F3}" srcOrd="1" destOrd="0" parTransId="{9D52FBCF-25EC-4746-B69B-B9A107DAE4B4}" sibTransId="{62C0C992-9CCD-42CD-AAF7-3C04E1FF004D}"/>
    <dgm:cxn modelId="{6D540B01-C068-4B22-8DB9-C6E1EB2118E3}" srcId="{7325A5FC-0D3A-4942-A484-F8AE24549711}" destId="{149A4BAE-1A08-4011-B139-FC598AC1A48D}" srcOrd="0" destOrd="0" parTransId="{7DABE766-B17F-4C50-8FFD-E872CDA3F62F}" sibTransId="{63DB7962-D33E-43D5-B2DF-4094A43D8643}"/>
    <dgm:cxn modelId="{054FD768-74ED-4D8C-98B4-9193A96C14FE}" type="presOf" srcId="{E54B47E3-4EA6-430F-8CB0-F358F8AEC7F3}" destId="{97AD92BE-3262-4112-8416-4122FEE20213}" srcOrd="0" destOrd="0" presId="urn:microsoft.com/office/officeart/2005/8/layout/matrix3"/>
    <dgm:cxn modelId="{CD105A40-424C-4DE9-B333-64E730545A48}" srcId="{7325A5FC-0D3A-4942-A484-F8AE24549711}" destId="{05421BC5-1AA2-4095-A896-BECCF19BC969}" srcOrd="3" destOrd="0" parTransId="{4D44F7D6-013A-452D-8529-9A036BB9E064}" sibTransId="{B172E947-CEF8-4D5A-93C7-FA474A6A7531}"/>
    <dgm:cxn modelId="{7C569A04-7073-4E3B-901D-D7A8664AAB1C}" type="presOf" srcId="{7325A5FC-0D3A-4942-A484-F8AE24549711}" destId="{04EFF2A6-0DC1-4041-9974-7423D6A69E55}" srcOrd="0" destOrd="0" presId="urn:microsoft.com/office/officeart/2005/8/layout/matrix3"/>
    <dgm:cxn modelId="{898819EE-D309-4E92-ABC4-E165AA1AEFAD}" type="presOf" srcId="{01810124-32DC-4267-A104-7809D6792F89}" destId="{DB34D5A2-E28D-4CB5-84FB-16C6EA72A4FB}" srcOrd="0" destOrd="0" presId="urn:microsoft.com/office/officeart/2005/8/layout/matrix3"/>
    <dgm:cxn modelId="{2CF08E6B-3ABD-4738-89D2-610A76FFE6B2}" srcId="{7325A5FC-0D3A-4942-A484-F8AE24549711}" destId="{01810124-32DC-4267-A104-7809D6792F89}" srcOrd="2" destOrd="0" parTransId="{098DEF73-DD97-40D2-AD1E-D1F1D2874417}" sibTransId="{F600081F-6E9E-47FB-8DF4-A6DA997DF056}"/>
    <dgm:cxn modelId="{05117BEB-6A29-4F46-9FB5-E266FA98933C}" type="presOf" srcId="{05421BC5-1AA2-4095-A896-BECCF19BC969}" destId="{9E337299-F85E-4DA0-93EC-4627CC49D176}" srcOrd="0" destOrd="0" presId="urn:microsoft.com/office/officeart/2005/8/layout/matrix3"/>
    <dgm:cxn modelId="{4BC4E6FF-F1AE-45DB-8CFE-7B4B4F2612F7}" type="presOf" srcId="{149A4BAE-1A08-4011-B139-FC598AC1A48D}" destId="{62DCA14C-B183-4EDF-BD0F-44B1F79EB4E7}" srcOrd="0" destOrd="0" presId="urn:microsoft.com/office/officeart/2005/8/layout/matrix3"/>
    <dgm:cxn modelId="{1C58453F-224B-453B-A9E6-80B66ECDA2A1}" type="presParOf" srcId="{04EFF2A6-0DC1-4041-9974-7423D6A69E55}" destId="{49548013-4488-4FEA-B406-2D95285E4E5E}" srcOrd="0" destOrd="0" presId="urn:microsoft.com/office/officeart/2005/8/layout/matrix3"/>
    <dgm:cxn modelId="{85706372-FA03-4C8E-95DA-037F2AE5B694}" type="presParOf" srcId="{04EFF2A6-0DC1-4041-9974-7423D6A69E55}" destId="{62DCA14C-B183-4EDF-BD0F-44B1F79EB4E7}" srcOrd="1" destOrd="0" presId="urn:microsoft.com/office/officeart/2005/8/layout/matrix3"/>
    <dgm:cxn modelId="{0D1BFBC4-BD5F-4768-AF35-8599EEAC4B20}" type="presParOf" srcId="{04EFF2A6-0DC1-4041-9974-7423D6A69E55}" destId="{97AD92BE-3262-4112-8416-4122FEE20213}" srcOrd="2" destOrd="0" presId="urn:microsoft.com/office/officeart/2005/8/layout/matrix3"/>
    <dgm:cxn modelId="{3335F470-192D-4A6F-BD66-D17CD3689348}" type="presParOf" srcId="{04EFF2A6-0DC1-4041-9974-7423D6A69E55}" destId="{DB34D5A2-E28D-4CB5-84FB-16C6EA72A4FB}" srcOrd="3" destOrd="0" presId="urn:microsoft.com/office/officeart/2005/8/layout/matrix3"/>
    <dgm:cxn modelId="{C0836137-B2A7-4EE0-A37C-EF95BF5CB194}" type="presParOf" srcId="{04EFF2A6-0DC1-4041-9974-7423D6A69E55}" destId="{9E337299-F85E-4DA0-93EC-4627CC49D176}" srcOrd="4" destOrd="0" presId="urn:microsoft.com/office/officeart/2005/8/layout/matrix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13800" b="1" dirty="0" smtClean="0">
                <a:solidFill>
                  <a:srgbClr val="FF0000"/>
                </a:solidFill>
              </a:rPr>
              <a:t>EPISTAXIS</a:t>
            </a:r>
            <a:endParaRPr lang="en-IN" sz="13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sz="6000" b="1" dirty="0" smtClean="0">
                <a:solidFill>
                  <a:srgbClr val="FFC000"/>
                </a:solidFill>
              </a:rPr>
              <a:t>DR.LAL.M.P.</a:t>
            </a:r>
          </a:p>
          <a:p>
            <a:r>
              <a:rPr lang="en-IN" sz="6000" b="1" dirty="0" smtClean="0">
                <a:solidFill>
                  <a:srgbClr val="FFC000"/>
                </a:solidFill>
              </a:rPr>
              <a:t>Prof &amp; Head .dept of surgery</a:t>
            </a:r>
          </a:p>
          <a:p>
            <a:endParaRPr lang="en-IN" sz="6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7200" dirty="0" smtClean="0">
                <a:solidFill>
                  <a:schemeClr val="accent1"/>
                </a:solidFill>
              </a:rPr>
              <a:t>    LITTLE’S  AREA</a:t>
            </a:r>
            <a:endParaRPr lang="en-IN" sz="7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              </a:t>
            </a:r>
          </a:p>
          <a:p>
            <a:pPr marL="571500" indent="-571500">
              <a:buFont typeface="+mj-lt"/>
              <a:buAutoNum type="romanLcPeriod"/>
            </a:pPr>
            <a:endParaRPr lang="en-IN" dirty="0"/>
          </a:p>
        </p:txBody>
      </p:sp>
      <p:pic>
        <p:nvPicPr>
          <p:cNvPr id="4" name="Picture 3" descr="Image result for LITTLES AREA OF NOSE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6781800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FF0000"/>
                </a:solidFill>
              </a:rPr>
              <a:t>AETIOLOGY OF EPISTAXIS (NOSE  BLEED)</a:t>
            </a:r>
            <a:endParaRPr lang="en-IN" sz="40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7200" b="1" dirty="0" smtClean="0"/>
              <a:t>LOCAL CAUSES</a:t>
            </a:r>
            <a:endParaRPr lang="en-IN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IN" sz="3200" dirty="0" smtClean="0"/>
              <a:t>Trauma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3200" dirty="0" smtClean="0"/>
              <a:t>Infection</a:t>
            </a:r>
          </a:p>
          <a:p>
            <a:pPr marL="514350" indent="-514350">
              <a:buNone/>
            </a:pPr>
            <a:r>
              <a:rPr lang="en-IN" sz="3200" dirty="0" smtClean="0"/>
              <a:t>      granulomatous diseases</a:t>
            </a:r>
          </a:p>
          <a:p>
            <a:pPr marL="514350" indent="-514350">
              <a:buNone/>
            </a:pPr>
            <a:r>
              <a:rPr lang="en-IN" sz="3200" dirty="0" smtClean="0"/>
              <a:t>      fungal infection</a:t>
            </a:r>
          </a:p>
          <a:p>
            <a:pPr marL="514350" indent="-514350">
              <a:buAutoNum type="alphaLcPeriod" startAt="3"/>
            </a:pPr>
            <a:r>
              <a:rPr lang="en-IN" sz="3200" dirty="0" smtClean="0"/>
              <a:t>Physiological epistaxis</a:t>
            </a:r>
          </a:p>
          <a:p>
            <a:pPr marL="514350" indent="-514350">
              <a:buAutoNum type="alphaLcPeriod" startAt="3"/>
            </a:pPr>
            <a:r>
              <a:rPr lang="en-IN" sz="3200" dirty="0" smtClean="0"/>
              <a:t>Congenital</a:t>
            </a:r>
          </a:p>
          <a:p>
            <a:pPr marL="514350" indent="-514350">
              <a:buAutoNum type="alphaLcPeriod" startAt="3"/>
            </a:pPr>
            <a:r>
              <a:rPr lang="en-IN" sz="3200" dirty="0" smtClean="0"/>
              <a:t>tumours</a:t>
            </a:r>
          </a:p>
          <a:p>
            <a:pPr marL="514350" indent="-514350">
              <a:buNone/>
            </a:pPr>
            <a:endParaRPr lang="en-IN" sz="3200" dirty="0" smtClean="0"/>
          </a:p>
          <a:p>
            <a:pPr marL="514350" indent="-514350">
              <a:buNone/>
            </a:pPr>
            <a:r>
              <a:rPr lang="en-IN" sz="3200" dirty="0" smtClean="0"/>
              <a:t>       </a:t>
            </a:r>
          </a:p>
          <a:p>
            <a:pPr marL="2434590" lvl="7" indent="-514350">
              <a:buFont typeface="+mj-lt"/>
              <a:buAutoNum type="alphaLcPeriod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 dirty="0" smtClean="0"/>
              <a:t>SYSTEMIC DISEASES</a:t>
            </a:r>
            <a:endParaRPr lang="en-IN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IN" sz="2400" b="1" dirty="0" smtClean="0"/>
              <a:t>Hypertension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2400" b="1" dirty="0" smtClean="0"/>
              <a:t>Bleeding diathesis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2400" b="1" dirty="0" smtClean="0"/>
              <a:t>Leukaemia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2400" b="1" dirty="0" smtClean="0"/>
              <a:t>Anaemia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2400" b="1" dirty="0" smtClean="0"/>
              <a:t>Uraemia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2400" b="1" dirty="0" smtClean="0"/>
              <a:t>Exanthematous fevers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2400" b="1" dirty="0" smtClean="0"/>
              <a:t>Hodgkin’s disease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2400" b="1" dirty="0" smtClean="0"/>
              <a:t>Cirrhosis of liver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2400" b="1" dirty="0" smtClean="0"/>
              <a:t>Acute nephritis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2400" b="1" dirty="0" smtClean="0"/>
              <a:t>Vitamin k deficiency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2400" b="1" dirty="0" smtClean="0"/>
              <a:t>Mitral stenosis</a:t>
            </a:r>
          </a:p>
          <a:p>
            <a:pPr marL="514350" indent="-514350">
              <a:buFont typeface="+mj-lt"/>
              <a:buAutoNum type="alphaLcPeriod"/>
            </a:pPr>
            <a:endParaRPr lang="en-IN" dirty="0" smtClean="0"/>
          </a:p>
          <a:p>
            <a:pPr marL="514350" indent="-514350">
              <a:buFont typeface="+mj-lt"/>
              <a:buAutoNum type="alphaLcPeriod"/>
            </a:pPr>
            <a:endParaRPr lang="en-IN" dirty="0" smtClean="0"/>
          </a:p>
          <a:p>
            <a:pPr marL="514350" indent="-514350">
              <a:buFont typeface="+mj-lt"/>
              <a:buAutoNum type="alphaLcPeriod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IN" sz="5400" b="1" dirty="0" smtClean="0"/>
              <a:t>HORMONAL FACTORS</a:t>
            </a:r>
            <a:endParaRPr lang="en-IN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IN" sz="3600" dirty="0" smtClean="0"/>
              <a:t>Puberty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3600" dirty="0" smtClean="0"/>
              <a:t>Pregnancy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3600" dirty="0" smtClean="0"/>
              <a:t>Granuloma gravidarum</a:t>
            </a:r>
          </a:p>
          <a:p>
            <a:pPr marL="514350" indent="-514350">
              <a:buFont typeface="+mj-lt"/>
              <a:buAutoNum type="alphaLcPeriod"/>
            </a:pPr>
            <a:r>
              <a:rPr lang="en-IN" sz="3600" dirty="0" smtClean="0"/>
              <a:t>Vicarious menstruation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MANAGEMENT</a:t>
            </a:r>
            <a:endParaRPr lang="en-IN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GENERAL ASSESMENT OF THE PATIENT.</a:t>
            </a:r>
          </a:p>
          <a:p>
            <a:r>
              <a:rPr lang="en-IN" dirty="0" smtClean="0"/>
              <a:t>MONITOR THE PULSE AND BP.</a:t>
            </a:r>
          </a:p>
          <a:p>
            <a:r>
              <a:rPr lang="en-IN" dirty="0" smtClean="0"/>
              <a:t>CLEAN THE NOSE WHICH IS  THEN PINCHED FOR ABOUT  TEN MINUTES .ONCE THE BLEEDING IS CONTROLLED ,THE NOSE IS EXAMINED AND SITE IS  LOCATED.</a:t>
            </a:r>
          </a:p>
          <a:p>
            <a:r>
              <a:rPr lang="en-IN" dirty="0" smtClean="0"/>
              <a:t>IF NECESSORY ,IV INFUSIONS AND BLOOD TRANSFUSION.</a:t>
            </a:r>
          </a:p>
          <a:p>
            <a:r>
              <a:rPr lang="en-IN" dirty="0" smtClean="0"/>
              <a:t>CAUTERISATION,NASAL PACKING,ADJUVENT THERAPY  AND LIGATION OF BLOOD VESSELS.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HOMOEOPATHIC  THERAPEUTICS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AMMONIUM CARB</a:t>
            </a:r>
          </a:p>
          <a:p>
            <a:r>
              <a:rPr lang="en-IN" dirty="0" smtClean="0"/>
              <a:t>BELLADONNA</a:t>
            </a:r>
          </a:p>
          <a:p>
            <a:r>
              <a:rPr lang="en-IN" dirty="0" smtClean="0"/>
              <a:t>ARNICA  MONTANA</a:t>
            </a:r>
          </a:p>
          <a:p>
            <a:r>
              <a:rPr lang="en-IN" dirty="0" smtClean="0"/>
              <a:t>HAMAMELIS</a:t>
            </a:r>
          </a:p>
          <a:p>
            <a:r>
              <a:rPr lang="en-IN" dirty="0" smtClean="0"/>
              <a:t>MELILOTUS</a:t>
            </a:r>
          </a:p>
          <a:p>
            <a:r>
              <a:rPr lang="en-IN" dirty="0" smtClean="0"/>
              <a:t>MILLEFOLIUM</a:t>
            </a:r>
          </a:p>
          <a:p>
            <a:r>
              <a:rPr lang="en-IN" dirty="0" smtClean="0"/>
              <a:t>CROCUS  SATIVUS</a:t>
            </a:r>
          </a:p>
          <a:p>
            <a:r>
              <a:rPr lang="en-IN" dirty="0" smtClean="0"/>
              <a:t>CROTALUS HORRIDUS</a:t>
            </a:r>
          </a:p>
          <a:p>
            <a:r>
              <a:rPr lang="en-IN" dirty="0" smtClean="0"/>
              <a:t>PHOSPHORUS</a:t>
            </a:r>
          </a:p>
          <a:p>
            <a:r>
              <a:rPr lang="en-IN" dirty="0" smtClean="0"/>
              <a:t>SECALE COR</a:t>
            </a:r>
          </a:p>
          <a:p>
            <a:r>
              <a:rPr lang="en-IN" dirty="0" smtClean="0"/>
              <a:t>TUBERCULINUM</a:t>
            </a:r>
          </a:p>
          <a:p>
            <a:r>
              <a:rPr lang="en-IN" dirty="0" smtClean="0"/>
              <a:t>IPECAC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150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EPISTAXIS</vt:lpstr>
      <vt:lpstr>    LITTLE’S  AREA</vt:lpstr>
      <vt:lpstr>AETIOLOGY OF EPISTAXIS (NOSE  BLEED)</vt:lpstr>
      <vt:lpstr>LOCAL CAUSES</vt:lpstr>
      <vt:lpstr>SYSTEMIC DISEASES</vt:lpstr>
      <vt:lpstr>HORMONAL FACTORS</vt:lpstr>
      <vt:lpstr>        MANAGEMENT</vt:lpstr>
      <vt:lpstr>HOMOEOPATHIC  THERAPEUTICS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EPISTAXIS</dc:title>
  <dc:creator>DRSANJUDINESH</dc:creator>
  <cp:lastModifiedBy>DRSANJUDINESH</cp:lastModifiedBy>
  <cp:revision>13</cp:revision>
  <dcterms:created xsi:type="dcterms:W3CDTF">2006-08-16T00:00:00Z</dcterms:created>
  <dcterms:modified xsi:type="dcterms:W3CDTF">2019-08-01T09:28:38Z</dcterms:modified>
</cp:coreProperties>
</file>