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57" r:id="rId11"/>
    <p:sldId id="259" r:id="rId12"/>
    <p:sldId id="295" r:id="rId13"/>
    <p:sldId id="263" r:id="rId14"/>
    <p:sldId id="274" r:id="rId15"/>
    <p:sldId id="293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C7E450-C916-4CDA-801D-0B7D549E30D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BF43BE-3416-4A0D-B548-C787390FBA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4648200" cy="1905000"/>
          </a:xfrm>
        </p:spPr>
        <p:txBody>
          <a:bodyPr/>
          <a:lstStyle/>
          <a:p>
            <a:r>
              <a:rPr lang="en-US" dirty="0" smtClean="0"/>
              <a:t>Edema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81600"/>
            <a:ext cx="4267200" cy="1219200"/>
          </a:xfrm>
        </p:spPr>
        <p:txBody>
          <a:bodyPr/>
          <a:lstStyle/>
          <a:p>
            <a:pPr>
              <a:defRPr/>
            </a:pPr>
            <a:endParaRPr lang="en-US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 MANOJ RADHAKRISHNAN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PATHOLOGY AND MICROBIOLOGY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renal edema</a:t>
            </a:r>
            <a:endParaRPr lang="en-US" dirty="0"/>
          </a:p>
        </p:txBody>
      </p:sp>
      <p:pic>
        <p:nvPicPr>
          <p:cNvPr id="1026" name="Picture 2" descr="C:\Users\THEBEST\Downloads\RENAL EDEMA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87731"/>
            <a:ext cx="6949440" cy="4894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THEBEST\Downloads\pedal edema -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Pathogenesis of pulmonary 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Most often </a:t>
            </a:r>
            <a:r>
              <a:rPr lang="en-US" dirty="0" smtClean="0"/>
              <a:t>caused by increased </a:t>
            </a:r>
            <a:r>
              <a:rPr lang="en-US" dirty="0" err="1" smtClean="0"/>
              <a:t>pumonary</a:t>
            </a:r>
            <a:r>
              <a:rPr lang="en-US" dirty="0" smtClean="0"/>
              <a:t> venous pressure </a:t>
            </a:r>
            <a:r>
              <a:rPr lang="en-US" b="1" dirty="0" smtClean="0"/>
              <a:t>secondary to left heart failure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smtClean="0"/>
              <a:t>In lung infections (pneumonia) </a:t>
            </a:r>
            <a:r>
              <a:rPr lang="en-US" dirty="0" smtClean="0"/>
              <a:t>,adult respiratory distress syndrome, shock the cause is </a:t>
            </a:r>
            <a:r>
              <a:rPr lang="en-US" i="1" dirty="0" smtClean="0"/>
              <a:t>increased permeability of pulmonary capillaries.</a:t>
            </a:r>
          </a:p>
          <a:p>
            <a:endParaRPr lang="en-US" dirty="0" smtClean="0"/>
          </a:p>
          <a:p>
            <a:r>
              <a:rPr lang="en-US" dirty="0" smtClean="0"/>
              <a:t> In liver disease or </a:t>
            </a:r>
            <a:r>
              <a:rPr lang="en-US" dirty="0" err="1" smtClean="0"/>
              <a:t>nephrotic</a:t>
            </a:r>
            <a:r>
              <a:rPr lang="en-US" dirty="0" smtClean="0"/>
              <a:t> syndrome, it maybe due to </a:t>
            </a:r>
            <a:r>
              <a:rPr lang="en-US" dirty="0" err="1" smtClean="0"/>
              <a:t>hypoprotienemia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THEBEST\Downloads\pulmonary edem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CXR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:\Users\THEBEST\Downloads\normal CXR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4000" cy="4633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Ascites</a:t>
            </a:r>
            <a:endParaRPr lang="en-US" dirty="0"/>
          </a:p>
        </p:txBody>
      </p:sp>
      <p:pic>
        <p:nvPicPr>
          <p:cNvPr id="4" name="Picture 2" descr="C:\Users\THEBEST\Downloads\ascites 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50" y="2148681"/>
            <a:ext cx="28575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Pathogenesis of </a:t>
            </a:r>
            <a:r>
              <a:rPr lang="en-US" dirty="0" err="1" smtClean="0"/>
              <a:t>ascites</a:t>
            </a:r>
            <a:r>
              <a:rPr lang="en-US" dirty="0" smtClean="0"/>
              <a:t> in cirrhosis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Transudate</a:t>
            </a:r>
            <a:r>
              <a:rPr lang="en-US" dirty="0" smtClean="0"/>
              <a:t> that develops due to</a:t>
            </a:r>
          </a:p>
          <a:p>
            <a:r>
              <a:rPr lang="en-US" dirty="0" err="1" smtClean="0"/>
              <a:t>Hypoalbuminemia</a:t>
            </a:r>
            <a:endParaRPr lang="en-US" dirty="0" smtClean="0"/>
          </a:p>
          <a:p>
            <a:r>
              <a:rPr lang="en-US" dirty="0" smtClean="0"/>
              <a:t>Portal hypertension</a:t>
            </a:r>
          </a:p>
          <a:p>
            <a:r>
              <a:rPr lang="en-US" dirty="0" smtClean="0"/>
              <a:t>Impaired lymph drainage</a:t>
            </a:r>
          </a:p>
          <a:p>
            <a:r>
              <a:rPr lang="en-US" dirty="0" smtClean="0"/>
              <a:t>Increased retention of sodium and water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body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components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Intracellular </a:t>
            </a:r>
            <a:r>
              <a:rPr lang="en-US" dirty="0" smtClean="0"/>
              <a:t>, comprising </a:t>
            </a:r>
            <a:r>
              <a:rPr lang="en-US" i="1" dirty="0" smtClean="0"/>
              <a:t>two thirds of total body fluid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Extracellular </a:t>
            </a:r>
            <a:r>
              <a:rPr lang="en-US" dirty="0" smtClean="0"/>
              <a:t>, comprising </a:t>
            </a:r>
            <a:r>
              <a:rPr lang="en-US" i="1" dirty="0" smtClean="0"/>
              <a:t>one third of total body fluid </a:t>
            </a:r>
          </a:p>
          <a:p>
            <a:r>
              <a:rPr lang="en-US" dirty="0" smtClean="0"/>
              <a:t>Extracellular component is further divided into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Interstitial compartment-75% of ECF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Intravascular compartment-&lt;25% of the ECF.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Defn</a:t>
            </a:r>
            <a:r>
              <a:rPr lang="en-US" dirty="0" smtClean="0"/>
              <a:t> of 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Edema is accumulation of fluid in the interstitial spaces and the body cavities.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(according to distribution of the fluid)</a:t>
            </a:r>
          </a:p>
          <a:p>
            <a:r>
              <a:rPr lang="en-US" b="1" dirty="0" err="1" smtClean="0"/>
              <a:t>Localised</a:t>
            </a:r>
            <a:r>
              <a:rPr lang="en-US" b="1" dirty="0" smtClean="0"/>
              <a:t> </a:t>
            </a:r>
            <a:r>
              <a:rPr lang="en-US" b="1" dirty="0" err="1" smtClean="0"/>
              <a:t>edema:</a:t>
            </a:r>
            <a:r>
              <a:rPr lang="en-US" dirty="0" err="1" smtClean="0"/>
              <a:t>typically</a:t>
            </a:r>
            <a:r>
              <a:rPr lang="en-US" dirty="0" smtClean="0"/>
              <a:t> this involves one organ or part of edema </a:t>
            </a:r>
            <a:r>
              <a:rPr lang="en-US" dirty="0" err="1" smtClean="0"/>
              <a:t>eg</a:t>
            </a:r>
            <a:r>
              <a:rPr lang="en-US" dirty="0" smtClean="0"/>
              <a:t> brain edema, lung </a:t>
            </a:r>
            <a:r>
              <a:rPr lang="en-US" dirty="0" err="1" smtClean="0"/>
              <a:t>edema,accumulation</a:t>
            </a:r>
            <a:r>
              <a:rPr lang="en-US" dirty="0" smtClean="0"/>
              <a:t> of fluid in the thoracic cavity (hydrothorax), or abdominal cavity (</a:t>
            </a:r>
            <a:r>
              <a:rPr lang="en-US" dirty="0" err="1" smtClean="0"/>
              <a:t>ascites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Generalised</a:t>
            </a:r>
            <a:r>
              <a:rPr lang="en-US" b="1" dirty="0" smtClean="0"/>
              <a:t> edema:</a:t>
            </a:r>
          </a:p>
          <a:p>
            <a:r>
              <a:rPr lang="en-US" dirty="0" smtClean="0"/>
              <a:t>When it involves the whole body it is called </a:t>
            </a:r>
            <a:r>
              <a:rPr lang="en-US" dirty="0" err="1" smtClean="0"/>
              <a:t>anasarca</a:t>
            </a: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Mechanisms by which edema 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intravascular (hydrostatic pressure)</a:t>
            </a:r>
          </a:p>
          <a:p>
            <a:r>
              <a:rPr lang="en-US" dirty="0" smtClean="0"/>
              <a:t>Increased permeability of vessel wall </a:t>
            </a:r>
          </a:p>
          <a:p>
            <a:r>
              <a:rPr lang="en-US" dirty="0" smtClean="0"/>
              <a:t>decreased </a:t>
            </a:r>
            <a:r>
              <a:rPr lang="en-US" dirty="0" err="1" smtClean="0"/>
              <a:t>oncotic</a:t>
            </a:r>
            <a:r>
              <a:rPr lang="en-US" dirty="0" smtClean="0"/>
              <a:t> pressure of the plasma</a:t>
            </a:r>
          </a:p>
          <a:p>
            <a:r>
              <a:rPr lang="en-US" dirty="0" smtClean="0"/>
              <a:t>Sodium retention in the kidneys</a:t>
            </a:r>
          </a:p>
          <a:p>
            <a:r>
              <a:rPr lang="en-US" dirty="0" smtClean="0"/>
              <a:t>Obstruction of lymph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hydrostatic edema?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Results from increased intravascular pressure owing to:</a:t>
            </a:r>
          </a:p>
          <a:p>
            <a:r>
              <a:rPr lang="en-US" b="1" dirty="0" smtClean="0"/>
              <a:t>Impaired venous return </a:t>
            </a:r>
            <a:r>
              <a:rPr lang="en-US" dirty="0" smtClean="0"/>
              <a:t>: Increased central venous pressure caused by heart failure leads to generalized edema.</a:t>
            </a:r>
          </a:p>
          <a:p>
            <a:r>
              <a:rPr lang="en-US" dirty="0" smtClean="0"/>
              <a:t>Obstruction of veins by thrombi may lead to localized edema (</a:t>
            </a:r>
            <a:r>
              <a:rPr lang="en-US" dirty="0" err="1" smtClean="0"/>
              <a:t>eg</a:t>
            </a:r>
            <a:r>
              <a:rPr lang="en-US" dirty="0" smtClean="0"/>
              <a:t> edema of the calf as a result of thrombosis of </a:t>
            </a:r>
            <a:r>
              <a:rPr lang="en-US" dirty="0" err="1" smtClean="0"/>
              <a:t>popliteal</a:t>
            </a:r>
            <a:r>
              <a:rPr lang="en-US" dirty="0" smtClean="0"/>
              <a:t> veins)</a:t>
            </a:r>
          </a:p>
          <a:p>
            <a:r>
              <a:rPr lang="en-US" b="1" dirty="0" smtClean="0"/>
              <a:t>Increased influx of arterial blood </a:t>
            </a:r>
            <a:r>
              <a:rPr lang="en-US" dirty="0" smtClean="0"/>
              <a:t>: Arterial dilatation owing to heat or in the course of inflammation also may lead to edema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increased vascular permeability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common cause is </a:t>
            </a:r>
            <a:r>
              <a:rPr lang="en-US" b="1" dirty="0" smtClean="0"/>
              <a:t>Inflammation.</a:t>
            </a:r>
          </a:p>
          <a:p>
            <a:r>
              <a:rPr lang="en-US" dirty="0" smtClean="0"/>
              <a:t>Inflammatory edema results from the action of mediators such as histamine, complement fragments (C3a ,C5a) </a:t>
            </a:r>
            <a:r>
              <a:rPr lang="en-US" dirty="0" err="1" smtClean="0"/>
              <a:t>bradykinin</a:t>
            </a:r>
            <a:r>
              <a:rPr lang="en-US" dirty="0" smtClean="0"/>
              <a:t>, Platelet activating factor, and </a:t>
            </a:r>
            <a:r>
              <a:rPr lang="en-US" dirty="0" err="1" smtClean="0"/>
              <a:t>leukotreines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Oncotic</a:t>
            </a:r>
            <a:r>
              <a:rPr lang="en-US" dirty="0" smtClean="0"/>
              <a:t> 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Oncotic</a:t>
            </a:r>
            <a:r>
              <a:rPr lang="en-US" i="1" dirty="0" smtClean="0"/>
              <a:t> pressure of the plasma is primarily maintained by albumin </a:t>
            </a:r>
            <a:r>
              <a:rPr lang="en-US" dirty="0" smtClean="0"/>
              <a:t>.reduced concentration of albumin in plasma (</a:t>
            </a:r>
            <a:r>
              <a:rPr lang="en-US" dirty="0" err="1" smtClean="0"/>
              <a:t>hypoalbuminemia</a:t>
            </a:r>
            <a:r>
              <a:rPr lang="en-US" dirty="0" smtClean="0"/>
              <a:t> ) may result from :</a:t>
            </a:r>
          </a:p>
          <a:p>
            <a:r>
              <a:rPr lang="en-US" b="1" dirty="0" smtClean="0"/>
              <a:t>Decreased </a:t>
            </a:r>
            <a:r>
              <a:rPr lang="en-US" b="1" dirty="0" err="1" smtClean="0"/>
              <a:t>protien</a:t>
            </a:r>
            <a:r>
              <a:rPr lang="en-US" b="1" dirty="0" smtClean="0"/>
              <a:t> synthesis </a:t>
            </a:r>
            <a:r>
              <a:rPr lang="en-US" dirty="0" smtClean="0"/>
              <a:t>: Most plasma </a:t>
            </a:r>
            <a:r>
              <a:rPr lang="en-US" dirty="0" err="1" smtClean="0"/>
              <a:t>protiens</a:t>
            </a:r>
            <a:r>
              <a:rPr lang="en-US" dirty="0" smtClean="0"/>
              <a:t> are synthesized in the liver ,end stage liver disease caused by reduced </a:t>
            </a:r>
            <a:r>
              <a:rPr lang="en-US" dirty="0" err="1" smtClean="0"/>
              <a:t>protien</a:t>
            </a:r>
            <a:r>
              <a:rPr lang="en-US" dirty="0" smtClean="0"/>
              <a:t> synthesis.</a:t>
            </a:r>
          </a:p>
          <a:p>
            <a:r>
              <a:rPr lang="en-US" b="1" dirty="0" smtClean="0"/>
              <a:t>Increased </a:t>
            </a:r>
            <a:r>
              <a:rPr lang="en-US" b="1" dirty="0" err="1" smtClean="0"/>
              <a:t>protien</a:t>
            </a:r>
            <a:r>
              <a:rPr lang="en-US" b="1" dirty="0" smtClean="0"/>
              <a:t> loss : </a:t>
            </a:r>
            <a:r>
              <a:rPr lang="en-US" dirty="0" smtClean="0"/>
              <a:t>loss of </a:t>
            </a:r>
            <a:r>
              <a:rPr lang="en-US" dirty="0" err="1" smtClean="0"/>
              <a:t>protiens</a:t>
            </a:r>
            <a:r>
              <a:rPr lang="en-US" dirty="0" smtClean="0"/>
              <a:t> may occur through the kidneys in </a:t>
            </a:r>
            <a:r>
              <a:rPr lang="en-US" dirty="0" err="1" smtClean="0"/>
              <a:t>nephrotic</a:t>
            </a:r>
            <a:r>
              <a:rPr lang="en-US" dirty="0" smtClean="0"/>
              <a:t> syndrome or in the stool in </a:t>
            </a:r>
            <a:r>
              <a:rPr lang="en-US" dirty="0" err="1" smtClean="0"/>
              <a:t>protien</a:t>
            </a:r>
            <a:r>
              <a:rPr lang="en-US" dirty="0" smtClean="0"/>
              <a:t> losing </a:t>
            </a:r>
            <a:r>
              <a:rPr lang="en-US" dirty="0" err="1" smtClean="0"/>
              <a:t>enteropathy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Inadequate </a:t>
            </a:r>
            <a:r>
              <a:rPr lang="en-US" b="1" dirty="0" err="1" smtClean="0"/>
              <a:t>protien</a:t>
            </a:r>
            <a:r>
              <a:rPr lang="en-US" b="1" dirty="0" smtClean="0"/>
              <a:t> intake : </a:t>
            </a:r>
            <a:r>
              <a:rPr lang="en-US" dirty="0" smtClean="0"/>
              <a:t>low </a:t>
            </a:r>
            <a:r>
              <a:rPr lang="en-US" dirty="0" err="1" smtClean="0"/>
              <a:t>protien</a:t>
            </a:r>
            <a:r>
              <a:rPr lang="en-US" dirty="0" smtClean="0"/>
              <a:t> diet as in </a:t>
            </a:r>
            <a:r>
              <a:rPr lang="en-US" dirty="0" err="1" smtClean="0"/>
              <a:t>african</a:t>
            </a:r>
            <a:r>
              <a:rPr lang="en-US" dirty="0" smtClean="0"/>
              <a:t> children with kwashiorkor.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sodium retention cause edema?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Heart failure is accompanied by reduced perfusion of the kidneys , which stimulates the </a:t>
            </a:r>
            <a:r>
              <a:rPr lang="en-US" dirty="0" err="1" smtClean="0"/>
              <a:t>juxta-glomerular</a:t>
            </a:r>
            <a:r>
              <a:rPr lang="en-US" dirty="0" smtClean="0"/>
              <a:t> apparatus to secrete  </a:t>
            </a:r>
            <a:r>
              <a:rPr lang="en-US" dirty="0" err="1" smtClean="0"/>
              <a:t>renin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Renin</a:t>
            </a:r>
            <a:r>
              <a:rPr lang="en-US" dirty="0" smtClean="0"/>
              <a:t> activates the </a:t>
            </a:r>
            <a:r>
              <a:rPr lang="en-US" dirty="0" err="1" smtClean="0"/>
              <a:t>angiotensin</a:t>
            </a:r>
            <a:r>
              <a:rPr lang="en-US" dirty="0" smtClean="0"/>
              <a:t> system ,resulting in increased secretion of </a:t>
            </a:r>
            <a:r>
              <a:rPr lang="en-US" dirty="0" err="1" smtClean="0"/>
              <a:t>aldosterone</a:t>
            </a:r>
            <a:r>
              <a:rPr lang="en-US" dirty="0" smtClean="0"/>
              <a:t> from the adrenal cortex. </a:t>
            </a:r>
          </a:p>
          <a:p>
            <a:r>
              <a:rPr lang="en-US" dirty="0" err="1" smtClean="0"/>
              <a:t>Aldosterone</a:t>
            </a:r>
            <a:r>
              <a:rPr lang="en-US" dirty="0" smtClean="0"/>
              <a:t> acts on the distal convoluted tubules of the kidney stimulating them to retain sodium</a:t>
            </a:r>
          </a:p>
          <a:p>
            <a:r>
              <a:rPr lang="en-US" dirty="0" smtClean="0"/>
              <a:t>Retention of sodium- water retention-expands intravascular volume-increased </a:t>
            </a:r>
            <a:r>
              <a:rPr lang="en-US" smtClean="0"/>
              <a:t>hydrostatic pressure-edema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717</TotalTime>
  <Words>512</Words>
  <Application>Microsoft Office PowerPoint</Application>
  <PresentationFormat>On-screen Show (4:3)</PresentationFormat>
  <Paragraphs>58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Constantia</vt:lpstr>
      <vt:lpstr>Times New Roman</vt:lpstr>
      <vt:lpstr>Wingdings</vt:lpstr>
      <vt:lpstr>Wingdings 2</vt:lpstr>
      <vt:lpstr>Flow</vt:lpstr>
      <vt:lpstr>Edema</vt:lpstr>
      <vt:lpstr>Distribution of body water</vt:lpstr>
      <vt:lpstr>Defn of Edema</vt:lpstr>
      <vt:lpstr>Classification of edema</vt:lpstr>
      <vt:lpstr>Mechanisms by which edema occur</vt:lpstr>
      <vt:lpstr> what is hydrostatic edema?</vt:lpstr>
      <vt:lpstr>Causes of increased vascular permeability</vt:lpstr>
      <vt:lpstr>Oncotic edema</vt:lpstr>
      <vt:lpstr>How does sodium retention cause edema?</vt:lpstr>
      <vt:lpstr>Causes of renal edema</vt:lpstr>
      <vt:lpstr>PowerPoint Presentation</vt:lpstr>
      <vt:lpstr>Pathogenesis of pulmonary edema</vt:lpstr>
      <vt:lpstr>PowerPoint Presentation</vt:lpstr>
      <vt:lpstr>Normal CXR</vt:lpstr>
      <vt:lpstr>Ascites</vt:lpstr>
      <vt:lpstr>Pathogenesis of ascites in cirrhosis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THEBEST</dc:creator>
  <cp:lastModifiedBy>Lib Lab One</cp:lastModifiedBy>
  <cp:revision>38</cp:revision>
  <dcterms:created xsi:type="dcterms:W3CDTF">2017-03-05T07:56:12Z</dcterms:created>
  <dcterms:modified xsi:type="dcterms:W3CDTF">2021-11-08T09:06:34Z</dcterms:modified>
</cp:coreProperties>
</file>