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5/12/2020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5/12/2020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1233153"/>
          </a:xfrm>
        </p:spPr>
        <p:txBody>
          <a:bodyPr>
            <a:normAutofit/>
          </a:bodyPr>
          <a:lstStyle/>
          <a:p>
            <a:r>
              <a:rPr lang="en-IN" sz="6000" b="1" dirty="0">
                <a:latin typeface="Rockwell" panose="02060603020205020403" pitchFamily="18" charset="0"/>
              </a:rPr>
              <a:t>Emphysema</a:t>
            </a:r>
            <a:endParaRPr lang="en-IN" sz="6000" dirty="0">
              <a:latin typeface="Rockwell" panose="02060603020205020403" pitchFamily="18" charset="0"/>
            </a:endParaRPr>
          </a:p>
        </p:txBody>
      </p:sp>
      <p:sp>
        <p:nvSpPr>
          <p:cNvPr id="3" name="Subtitle 2"/>
          <p:cNvSpPr>
            <a:spLocks noGrp="1"/>
          </p:cNvSpPr>
          <p:nvPr>
            <p:ph type="subTitle" idx="1"/>
          </p:nvPr>
        </p:nvSpPr>
        <p:spPr>
          <a:xfrm>
            <a:off x="7547020" y="5466606"/>
            <a:ext cx="4496358" cy="1011468"/>
          </a:xfrm>
        </p:spPr>
        <p:txBody>
          <a:bodyPr>
            <a:normAutofit/>
          </a:bodyPr>
          <a:lstStyle/>
          <a:p>
            <a:r>
              <a:rPr lang="en-IN" sz="4000" b="1" dirty="0" smtClean="0">
                <a:latin typeface="Rockwell" panose="02060603020205020403" pitchFamily="18" charset="0"/>
              </a:rPr>
              <a:t>Dr. V </a:t>
            </a:r>
            <a:r>
              <a:rPr lang="en-IN" sz="4000" b="1" dirty="0" err="1" smtClean="0">
                <a:latin typeface="Rockwell" panose="02060603020205020403" pitchFamily="18" charset="0"/>
              </a:rPr>
              <a:t>Harisankar</a:t>
            </a:r>
            <a:endParaRPr lang="en-IN" sz="4000" b="1" dirty="0">
              <a:latin typeface="Rockwell" panose="02060603020205020403" pitchFamily="18" charset="0"/>
            </a:endParaRPr>
          </a:p>
        </p:txBody>
      </p:sp>
    </p:spTree>
    <p:extLst>
      <p:ext uri="{BB962C8B-B14F-4D97-AF65-F5344CB8AC3E}">
        <p14:creationId xmlns:p14="http://schemas.microsoft.com/office/powerpoint/2010/main" val="315143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017032"/>
          </a:xfrm>
          <a:prstGeom prst="rect">
            <a:avLst/>
          </a:prstGeom>
        </p:spPr>
        <p:txBody>
          <a:bodyPr wrap="square">
            <a:spAutoFit/>
          </a:bodyPr>
          <a:lstStyle/>
          <a:p>
            <a:r>
              <a:rPr lang="en-IN" sz="3500" b="1" dirty="0">
                <a:solidFill>
                  <a:srgbClr val="002060"/>
                </a:solidFill>
                <a:latin typeface="Times New Roman" panose="02020603050405020304" pitchFamily="18" charset="0"/>
              </a:rPr>
              <a:t>Atrophic emphysema: </a:t>
            </a:r>
            <a:endParaRPr lang="en-IN" sz="3500" b="1" dirty="0" smtClean="0">
              <a:solidFill>
                <a:srgbClr val="002060"/>
              </a:solidFill>
              <a:latin typeface="Times New Roman" panose="02020603050405020304" pitchFamily="18" charset="0"/>
            </a:endParaRPr>
          </a:p>
          <a:p>
            <a:pPr marL="457200" indent="-457200">
              <a:buFont typeface="Wingdings" panose="05000000000000000000" pitchFamily="2" charset="2"/>
              <a:buChar char="Ø"/>
            </a:pPr>
            <a:r>
              <a:rPr lang="en-IN" sz="3500" dirty="0" smtClean="0">
                <a:latin typeface="Times New Roman" panose="02020603050405020304" pitchFamily="18" charset="0"/>
              </a:rPr>
              <a:t>This </a:t>
            </a:r>
            <a:r>
              <a:rPr lang="en-IN" sz="3500" dirty="0">
                <a:latin typeface="Times New Roman" panose="02020603050405020304" pitchFamily="18" charset="0"/>
              </a:rPr>
              <a:t>condition is the result </a:t>
            </a:r>
            <a:r>
              <a:rPr lang="en-IN" sz="3500" dirty="0" smtClean="0">
                <a:latin typeface="Times New Roman" panose="02020603050405020304" pitchFamily="18" charset="0"/>
              </a:rPr>
              <a:t>of senile </a:t>
            </a:r>
            <a:r>
              <a:rPr lang="en-IN" sz="3500" dirty="0">
                <a:latin typeface="Times New Roman" panose="02020603050405020304" pitchFamily="18" charset="0"/>
              </a:rPr>
              <a:t>atrophy of inter-alveolar septa. </a:t>
            </a:r>
            <a:endParaRPr lang="en-IN" sz="3500" dirty="0" smtClean="0">
              <a:latin typeface="Times New Roman" panose="02020603050405020304" pitchFamily="18" charset="0"/>
            </a:endParaRPr>
          </a:p>
          <a:p>
            <a:pPr marL="457200" indent="-457200">
              <a:buFont typeface="Wingdings" panose="05000000000000000000" pitchFamily="2" charset="2"/>
              <a:buChar char="Ø"/>
            </a:pPr>
            <a:r>
              <a:rPr lang="en-IN" sz="3500" dirty="0" smtClean="0">
                <a:latin typeface="Times New Roman" panose="02020603050405020304" pitchFamily="18" charset="0"/>
              </a:rPr>
              <a:t>The </a:t>
            </a:r>
            <a:r>
              <a:rPr lang="en-IN" sz="3500" dirty="0">
                <a:latin typeface="Times New Roman" panose="02020603050405020304" pitchFamily="18" charset="0"/>
              </a:rPr>
              <a:t>total </a:t>
            </a:r>
            <a:r>
              <a:rPr lang="en-IN" sz="3500" dirty="0" smtClean="0">
                <a:latin typeface="Times New Roman" panose="02020603050405020304" pitchFamily="18" charset="0"/>
              </a:rPr>
              <a:t>lung volume </a:t>
            </a:r>
            <a:r>
              <a:rPr lang="en-IN" sz="3500" dirty="0">
                <a:latin typeface="Times New Roman" panose="02020603050405020304" pitchFamily="18" charset="0"/>
              </a:rPr>
              <a:t>is not increased</a:t>
            </a:r>
            <a:r>
              <a:rPr lang="en-IN" sz="3500" dirty="0" smtClean="0">
                <a:latin typeface="Times New Roman" panose="02020603050405020304" pitchFamily="18" charset="0"/>
              </a:rPr>
              <a:t>.</a:t>
            </a:r>
          </a:p>
          <a:p>
            <a:endParaRPr lang="en-IN" sz="3500" dirty="0">
              <a:latin typeface="Times New Roman" panose="02020603050405020304" pitchFamily="18" charset="0"/>
            </a:endParaRPr>
          </a:p>
          <a:p>
            <a:pPr algn="just"/>
            <a:r>
              <a:rPr lang="en-IN" sz="3500" b="1" dirty="0">
                <a:solidFill>
                  <a:srgbClr val="002060"/>
                </a:solidFill>
                <a:latin typeface="Rockwell" panose="02060603020205020403" pitchFamily="18" charset="0"/>
              </a:rPr>
              <a:t>Bullous emphysema: </a:t>
            </a:r>
            <a:endParaRPr lang="en-IN" sz="3500" b="1" dirty="0" smtClean="0">
              <a:solidFill>
                <a:srgbClr val="002060"/>
              </a:solidFill>
              <a:latin typeface="Rockwell" panose="02060603020205020403" pitchFamily="18" charset="0"/>
            </a:endParaRPr>
          </a:p>
          <a:p>
            <a:pPr marL="457200" indent="-457200" algn="just">
              <a:buFont typeface="Wingdings" panose="05000000000000000000" pitchFamily="2" charset="2"/>
              <a:buChar char="Ø"/>
            </a:pPr>
            <a:r>
              <a:rPr lang="en-IN" sz="3500" dirty="0" smtClean="0">
                <a:latin typeface="Rockwell" panose="02060603020205020403" pitchFamily="18" charset="0"/>
              </a:rPr>
              <a:t>In </a:t>
            </a:r>
            <a:r>
              <a:rPr lang="en-IN" sz="3500" dirty="0">
                <a:latin typeface="Rockwell" panose="02060603020205020403" pitchFamily="18" charset="0"/>
              </a:rPr>
              <a:t>this condition air </a:t>
            </a:r>
            <a:r>
              <a:rPr lang="en-IN" sz="3500" dirty="0" smtClean="0">
                <a:latin typeface="Rockwell" panose="02060603020205020403" pitchFamily="18" charset="0"/>
              </a:rPr>
              <a:t>spaces exceeding </a:t>
            </a:r>
            <a:r>
              <a:rPr lang="en-IN" sz="3500" dirty="0">
                <a:latin typeface="Rockwell" panose="02060603020205020403" pitchFamily="18" charset="0"/>
              </a:rPr>
              <a:t>1 cm in diameter develop either </a:t>
            </a:r>
            <a:r>
              <a:rPr lang="en-IN" sz="3500" dirty="0" smtClean="0">
                <a:latin typeface="Rockwell" panose="02060603020205020403" pitchFamily="18" charset="0"/>
              </a:rPr>
              <a:t>congenitally or </a:t>
            </a:r>
            <a:r>
              <a:rPr lang="en-IN" sz="3500" dirty="0">
                <a:latin typeface="Rockwell" panose="02060603020205020403" pitchFamily="18" charset="0"/>
              </a:rPr>
              <a:t>as a part of acquired generalized emphysema. </a:t>
            </a:r>
            <a:endParaRPr lang="en-IN" sz="3500" dirty="0" smtClean="0">
              <a:latin typeface="Rockwell" panose="02060603020205020403" pitchFamily="18" charset="0"/>
            </a:endParaRPr>
          </a:p>
          <a:p>
            <a:pPr marL="457200" indent="-457200" algn="just">
              <a:buFont typeface="Wingdings" panose="05000000000000000000" pitchFamily="2" charset="2"/>
              <a:buChar char="Ø"/>
            </a:pPr>
            <a:r>
              <a:rPr lang="en-IN" sz="3500" dirty="0" smtClean="0">
                <a:latin typeface="Rockwell" panose="02060603020205020403" pitchFamily="18" charset="0"/>
              </a:rPr>
              <a:t>With</a:t>
            </a:r>
            <a:r>
              <a:rPr lang="en-IN" sz="3500" dirty="0">
                <a:latin typeface="Rockwell" panose="02060603020205020403" pitchFamily="18" charset="0"/>
              </a:rPr>
              <a:t> </a:t>
            </a:r>
            <a:r>
              <a:rPr lang="en-IN" sz="3500" dirty="0" smtClean="0">
                <a:latin typeface="Rockwell" panose="02060603020205020403" pitchFamily="18" charset="0"/>
              </a:rPr>
              <a:t>passage </a:t>
            </a:r>
            <a:r>
              <a:rPr lang="en-IN" sz="3500" dirty="0">
                <a:latin typeface="Rockwell" panose="02060603020205020403" pitchFamily="18" charset="0"/>
              </a:rPr>
              <a:t>of time these bullae enlarge and become </a:t>
            </a:r>
            <a:r>
              <a:rPr lang="en-IN" sz="3500" dirty="0" smtClean="0">
                <a:latin typeface="Rockwell" panose="02060603020205020403" pitchFamily="18" charset="0"/>
              </a:rPr>
              <a:t>giant bullous </a:t>
            </a:r>
            <a:r>
              <a:rPr lang="en-IN" sz="3500" dirty="0">
                <a:latin typeface="Rockwell" panose="02060603020205020403" pitchFamily="18" charset="0"/>
              </a:rPr>
              <a:t>emphysema. </a:t>
            </a:r>
            <a:endParaRPr lang="en-IN" sz="3500" dirty="0">
              <a:latin typeface="Rockwell" panose="02060603020205020403" pitchFamily="18" charset="0"/>
            </a:endParaRPr>
          </a:p>
        </p:txBody>
      </p:sp>
    </p:spTree>
    <p:extLst>
      <p:ext uri="{BB962C8B-B14F-4D97-AF65-F5344CB8AC3E}">
        <p14:creationId xmlns:p14="http://schemas.microsoft.com/office/powerpoint/2010/main" val="3326488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
            <a:ext cx="12192000" cy="1708160"/>
          </a:xfrm>
          <a:prstGeom prst="rect">
            <a:avLst/>
          </a:prstGeom>
        </p:spPr>
        <p:txBody>
          <a:bodyPr wrap="square">
            <a:spAutoFit/>
          </a:bodyPr>
          <a:lstStyle/>
          <a:p>
            <a:pPr marL="457200" indent="-457200" algn="just">
              <a:buFont typeface="Wingdings" panose="05000000000000000000" pitchFamily="2" charset="2"/>
              <a:buChar char="Ø"/>
            </a:pPr>
            <a:r>
              <a:rPr lang="en-IN" sz="3500" dirty="0">
                <a:solidFill>
                  <a:prstClr val="white"/>
                </a:solidFill>
                <a:latin typeface="Rockwell" panose="02060603020205020403" pitchFamily="18" charset="0"/>
              </a:rPr>
              <a:t>They may rupture </a:t>
            </a:r>
            <a:r>
              <a:rPr lang="en-IN" sz="3500" dirty="0" err="1" smtClean="0">
                <a:solidFill>
                  <a:prstClr val="white"/>
                </a:solidFill>
                <a:latin typeface="Rockwell" panose="02060603020205020403" pitchFamily="18" charset="0"/>
              </a:rPr>
              <a:t>toproducepneumothorax</a:t>
            </a:r>
            <a:r>
              <a:rPr lang="en-IN" sz="3500" dirty="0">
                <a:solidFill>
                  <a:prstClr val="white"/>
                </a:solidFill>
                <a:latin typeface="Rockwell" panose="02060603020205020403" pitchFamily="18" charset="0"/>
              </a:rPr>
              <a:t>. </a:t>
            </a:r>
            <a:endParaRPr lang="en-IN" sz="3500" dirty="0" smtClean="0">
              <a:solidFill>
                <a:prstClr val="white"/>
              </a:solidFill>
              <a:latin typeface="Rockwell" panose="02060603020205020403" pitchFamily="18" charset="0"/>
            </a:endParaRPr>
          </a:p>
          <a:p>
            <a:pPr marL="457200" indent="-457200" algn="just">
              <a:buFont typeface="Wingdings" panose="05000000000000000000" pitchFamily="2" charset="2"/>
              <a:buChar char="Ø"/>
            </a:pPr>
            <a:r>
              <a:rPr lang="en-IN" sz="3500" dirty="0" smtClean="0">
                <a:solidFill>
                  <a:prstClr val="white"/>
                </a:solidFill>
                <a:latin typeface="Rockwell" panose="02060603020205020403" pitchFamily="18" charset="0"/>
              </a:rPr>
              <a:t>At </a:t>
            </a:r>
            <a:r>
              <a:rPr lang="en-IN" sz="3500" dirty="0">
                <a:solidFill>
                  <a:prstClr val="white"/>
                </a:solidFill>
                <a:latin typeface="Rockwell" panose="02060603020205020403" pitchFamily="18" charset="0"/>
              </a:rPr>
              <a:t>times the bullae may get infected </a:t>
            </a:r>
            <a:r>
              <a:rPr lang="en-IN" sz="3500" dirty="0" smtClean="0">
                <a:solidFill>
                  <a:prstClr val="white"/>
                </a:solidFill>
                <a:latin typeface="Rockwell" panose="02060603020205020403" pitchFamily="18" charset="0"/>
              </a:rPr>
              <a:t>to produce abscesses.</a:t>
            </a:r>
            <a:endParaRPr lang="en-IN" dirty="0"/>
          </a:p>
        </p:txBody>
      </p:sp>
    </p:spTree>
    <p:extLst>
      <p:ext uri="{BB962C8B-B14F-4D97-AF65-F5344CB8AC3E}">
        <p14:creationId xmlns:p14="http://schemas.microsoft.com/office/powerpoint/2010/main" val="767677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96948" y="683967"/>
            <a:ext cx="11802794" cy="3170099"/>
          </a:xfrm>
          <a:prstGeom prst="rect">
            <a:avLst/>
          </a:prstGeom>
        </p:spPr>
        <p:txBody>
          <a:bodyPr wrap="square">
            <a:spAutoFit/>
          </a:bodyPr>
          <a:lstStyle/>
          <a:p>
            <a:pPr algn="just"/>
            <a:r>
              <a:rPr lang="en-IN" sz="4000" b="1" dirty="0">
                <a:solidFill>
                  <a:srgbClr val="002060"/>
                </a:solidFill>
                <a:latin typeface="Rockwell" panose="02060603020205020403" pitchFamily="18" charset="0"/>
              </a:rPr>
              <a:t>Definition: </a:t>
            </a:r>
            <a:endParaRPr lang="en-IN" sz="4000" b="1" dirty="0" smtClean="0">
              <a:solidFill>
                <a:srgbClr val="002060"/>
              </a:solidFill>
              <a:latin typeface="Rockwell" panose="02060603020205020403" pitchFamily="18" charset="0"/>
            </a:endParaRPr>
          </a:p>
          <a:p>
            <a:pPr algn="just"/>
            <a:endParaRPr lang="en-IN" sz="4000" b="1" dirty="0" smtClean="0">
              <a:latin typeface="Rockwell" panose="02060603020205020403" pitchFamily="18" charset="0"/>
            </a:endParaRPr>
          </a:p>
          <a:p>
            <a:pPr algn="just"/>
            <a:r>
              <a:rPr lang="en-IN" sz="4000" dirty="0" smtClean="0">
                <a:latin typeface="Rockwell" panose="02060603020205020403" pitchFamily="18" charset="0"/>
              </a:rPr>
              <a:t>Emphysema </a:t>
            </a:r>
            <a:r>
              <a:rPr lang="en-IN" sz="4000" dirty="0">
                <a:latin typeface="Rockwell" panose="02060603020205020403" pitchFamily="18" charset="0"/>
              </a:rPr>
              <a:t>is defined as a </a:t>
            </a:r>
            <a:r>
              <a:rPr lang="en-IN" sz="4000" dirty="0" smtClean="0">
                <a:latin typeface="Rockwell" panose="02060603020205020403" pitchFamily="18" charset="0"/>
              </a:rPr>
              <a:t>pathological increase </a:t>
            </a:r>
            <a:r>
              <a:rPr lang="en-IN" sz="4000" dirty="0">
                <a:latin typeface="Rockwell" panose="02060603020205020403" pitchFamily="18" charset="0"/>
              </a:rPr>
              <a:t>in the size of airspaces distal to the </a:t>
            </a:r>
            <a:r>
              <a:rPr lang="en-IN" sz="4000" dirty="0" smtClean="0">
                <a:latin typeface="Rockwell" panose="02060603020205020403" pitchFamily="18" charset="0"/>
              </a:rPr>
              <a:t>terminal bronchioles</a:t>
            </a:r>
            <a:r>
              <a:rPr lang="en-IN" sz="4000" dirty="0">
                <a:latin typeface="Rockwell" panose="02060603020205020403" pitchFamily="18" charset="0"/>
              </a:rPr>
              <a:t>, with destruction of the alveolar walls. </a:t>
            </a:r>
          </a:p>
        </p:txBody>
      </p:sp>
    </p:spTree>
    <p:extLst>
      <p:ext uri="{BB962C8B-B14F-4D97-AF65-F5344CB8AC3E}">
        <p14:creationId xmlns:p14="http://schemas.microsoft.com/office/powerpoint/2010/main" val="3814075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844062"/>
            <a:ext cx="12192000" cy="5632311"/>
          </a:xfrm>
          <a:prstGeom prst="rect">
            <a:avLst/>
          </a:prstGeom>
        </p:spPr>
        <p:txBody>
          <a:bodyPr wrap="square">
            <a:spAutoFit/>
          </a:bodyPr>
          <a:lstStyle/>
          <a:p>
            <a:pPr algn="just"/>
            <a:r>
              <a:rPr lang="en-IN" sz="4000" b="1" dirty="0" smtClean="0">
                <a:solidFill>
                  <a:srgbClr val="002060"/>
                </a:solidFill>
                <a:latin typeface="Rockwell" panose="02060603020205020403" pitchFamily="18" charset="0"/>
              </a:rPr>
              <a:t>ETIOLOGY</a:t>
            </a:r>
          </a:p>
          <a:p>
            <a:pPr marL="571500" indent="-571500" algn="just">
              <a:buFont typeface="Wingdings" panose="05000000000000000000" pitchFamily="2" charset="2"/>
              <a:buChar char="Ø"/>
            </a:pPr>
            <a:r>
              <a:rPr lang="en-IN" sz="4000" dirty="0" smtClean="0">
                <a:latin typeface="Rockwell" panose="02060603020205020403" pitchFamily="18" charset="0"/>
              </a:rPr>
              <a:t>Diseases </a:t>
            </a:r>
            <a:r>
              <a:rPr lang="en-IN" sz="4000" dirty="0">
                <a:latin typeface="Rockwell" panose="02060603020205020403" pitchFamily="18" charset="0"/>
              </a:rPr>
              <a:t>of the airways: Chronic bronchitis, </a:t>
            </a:r>
            <a:r>
              <a:rPr lang="en-IN" sz="4000" dirty="0" smtClean="0">
                <a:latin typeface="Rockwell" panose="02060603020205020403" pitchFamily="18" charset="0"/>
              </a:rPr>
              <a:t>prolonged exposure </a:t>
            </a:r>
            <a:r>
              <a:rPr lang="en-IN" sz="4000" dirty="0">
                <a:latin typeface="Rockwell" panose="02060603020205020403" pitchFamily="18" charset="0"/>
              </a:rPr>
              <a:t>to irritants and dusts (heavy cigarette smoking</a:t>
            </a:r>
            <a:r>
              <a:rPr lang="en-IN" sz="4000" dirty="0" smtClean="0">
                <a:latin typeface="Rockwell" panose="02060603020205020403" pitchFamily="18" charset="0"/>
              </a:rPr>
              <a:t>), and </a:t>
            </a:r>
            <a:r>
              <a:rPr lang="en-IN" sz="4000" dirty="0">
                <a:latin typeface="Rockwell" panose="02060603020205020403" pitchFamily="18" charset="0"/>
              </a:rPr>
              <a:t>chronic partial bronchial obstruction</a:t>
            </a:r>
            <a:r>
              <a:rPr lang="en-IN" sz="4000" dirty="0" smtClean="0">
                <a:latin typeface="Rockwell" panose="02060603020205020403" pitchFamily="18" charset="0"/>
              </a:rPr>
              <a:t>.</a:t>
            </a:r>
          </a:p>
          <a:p>
            <a:pPr marL="571500" indent="-571500" algn="just">
              <a:buFont typeface="Wingdings" panose="05000000000000000000" pitchFamily="2" charset="2"/>
              <a:buChar char="Ø"/>
            </a:pPr>
            <a:r>
              <a:rPr lang="en-IN" sz="4000" dirty="0">
                <a:latin typeface="Rockwell" panose="02060603020205020403" pitchFamily="18" charset="0"/>
              </a:rPr>
              <a:t>Conditions associated with alpha-1 antitrypsin </a:t>
            </a:r>
            <a:r>
              <a:rPr lang="en-IN" sz="4000" dirty="0" smtClean="0">
                <a:latin typeface="Rockwell" panose="02060603020205020403" pitchFamily="18" charset="0"/>
              </a:rPr>
              <a:t>deficiency.</a:t>
            </a:r>
            <a:endParaRPr lang="en-IN" sz="4000" dirty="0">
              <a:latin typeface="Rockwell" panose="02060603020205020403" pitchFamily="18" charset="0"/>
            </a:endParaRPr>
          </a:p>
          <a:p>
            <a:pPr marL="571500" indent="-571500" algn="just">
              <a:buFont typeface="Wingdings" panose="05000000000000000000" pitchFamily="2" charset="2"/>
              <a:buChar char="Ø"/>
            </a:pPr>
            <a:r>
              <a:rPr lang="en-IN" sz="4000" dirty="0" smtClean="0">
                <a:latin typeface="Rockwell" panose="02060603020205020403" pitchFamily="18" charset="0"/>
              </a:rPr>
              <a:t>Chronic </a:t>
            </a:r>
            <a:r>
              <a:rPr lang="en-IN" sz="4000" dirty="0">
                <a:latin typeface="Rockwell" panose="02060603020205020403" pitchFamily="18" charset="0"/>
              </a:rPr>
              <a:t>bronchial asthma leads on to emphysema </a:t>
            </a:r>
            <a:r>
              <a:rPr lang="en-IN" sz="4000" dirty="0" smtClean="0">
                <a:latin typeface="Rockwell" panose="02060603020205020403" pitchFamily="18" charset="0"/>
              </a:rPr>
              <a:t>as a </a:t>
            </a:r>
            <a:r>
              <a:rPr lang="en-IN" sz="4000" dirty="0">
                <a:latin typeface="Rockwell" panose="02060603020205020403" pitchFamily="18" charset="0"/>
              </a:rPr>
              <a:t>sequel.</a:t>
            </a:r>
          </a:p>
        </p:txBody>
      </p:sp>
    </p:spTree>
    <p:extLst>
      <p:ext uri="{BB962C8B-B14F-4D97-AF65-F5344CB8AC3E}">
        <p14:creationId xmlns:p14="http://schemas.microsoft.com/office/powerpoint/2010/main" val="2790211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23557"/>
            <a:ext cx="12192000" cy="6247864"/>
          </a:xfrm>
          <a:prstGeom prst="rect">
            <a:avLst/>
          </a:prstGeom>
        </p:spPr>
        <p:txBody>
          <a:bodyPr wrap="square">
            <a:spAutoFit/>
          </a:bodyPr>
          <a:lstStyle/>
          <a:p>
            <a:pPr marL="571500" indent="-571500" algn="just">
              <a:buFont typeface="Wingdings" panose="05000000000000000000" pitchFamily="2" charset="2"/>
              <a:buChar char="Ø"/>
            </a:pPr>
            <a:r>
              <a:rPr lang="en-IN" sz="4000" dirty="0">
                <a:latin typeface="Rockwell" panose="02060603020205020403" pitchFamily="18" charset="0"/>
              </a:rPr>
              <a:t>Several </a:t>
            </a:r>
            <a:r>
              <a:rPr lang="en-IN" sz="4000" dirty="0" err="1">
                <a:latin typeface="Rockwell" panose="02060603020205020403" pitchFamily="18" charset="0"/>
              </a:rPr>
              <a:t>pneumoconioses</a:t>
            </a:r>
            <a:r>
              <a:rPr lang="en-IN" sz="4000" dirty="0">
                <a:latin typeface="Rockwell" panose="02060603020205020403" pitchFamily="18" charset="0"/>
              </a:rPr>
              <a:t> give rise to emphysema </a:t>
            </a:r>
            <a:r>
              <a:rPr lang="en-IN" sz="4000" dirty="0" smtClean="0">
                <a:latin typeface="Rockwell" panose="02060603020205020403" pitchFamily="18" charset="0"/>
              </a:rPr>
              <a:t>as part </a:t>
            </a:r>
            <a:r>
              <a:rPr lang="en-IN" sz="4000" dirty="0">
                <a:latin typeface="Rockwell" panose="02060603020205020403" pitchFamily="18" charset="0"/>
              </a:rPr>
              <a:t>of the pathological process or as </a:t>
            </a:r>
            <a:r>
              <a:rPr lang="en-IN" sz="4000" dirty="0" smtClean="0">
                <a:latin typeface="Rockwell" panose="02060603020205020403" pitchFamily="18" charset="0"/>
              </a:rPr>
              <a:t>compensatory Mechanism.</a:t>
            </a:r>
          </a:p>
          <a:p>
            <a:pPr marL="571500" indent="-571500" algn="just">
              <a:buFont typeface="Wingdings" panose="05000000000000000000" pitchFamily="2" charset="2"/>
              <a:buChar char="Ø"/>
            </a:pPr>
            <a:r>
              <a:rPr lang="en-IN" sz="4000" dirty="0">
                <a:latin typeface="Rockwell" panose="02060603020205020403" pitchFamily="18" charset="0"/>
              </a:rPr>
              <a:t>Occupational causes: Several occupations which </a:t>
            </a:r>
            <a:r>
              <a:rPr lang="en-IN" sz="4000" dirty="0" smtClean="0">
                <a:latin typeface="Rockwell" panose="02060603020205020403" pitchFamily="18" charset="0"/>
              </a:rPr>
              <a:t>require forced </a:t>
            </a:r>
            <a:r>
              <a:rPr lang="en-IN" sz="4000" dirty="0">
                <a:latin typeface="Rockwell" panose="02060603020205020403" pitchFamily="18" charset="0"/>
              </a:rPr>
              <a:t>expiratory effort as seen in furnace </a:t>
            </a:r>
            <a:r>
              <a:rPr lang="en-IN" sz="4000" dirty="0" smtClean="0">
                <a:latin typeface="Rockwell" panose="02060603020205020403" pitchFamily="18" charset="0"/>
              </a:rPr>
              <a:t>blowers, goldsmiths</a:t>
            </a:r>
            <a:r>
              <a:rPr lang="en-IN" sz="4000" dirty="0">
                <a:latin typeface="Rockwell" panose="02060603020205020403" pitchFamily="18" charset="0"/>
              </a:rPr>
              <a:t>, and users of wind instruments predispose </a:t>
            </a:r>
            <a:r>
              <a:rPr lang="en-IN" sz="4000" dirty="0" smtClean="0">
                <a:latin typeface="Rockwell" panose="02060603020205020403" pitchFamily="18" charset="0"/>
              </a:rPr>
              <a:t>to the </a:t>
            </a:r>
            <a:r>
              <a:rPr lang="en-IN" sz="4000" dirty="0">
                <a:latin typeface="Rockwell" panose="02060603020205020403" pitchFamily="18" charset="0"/>
              </a:rPr>
              <a:t>development of emphysema in susceptible subjects</a:t>
            </a:r>
            <a:r>
              <a:rPr lang="en-IN" sz="4000" dirty="0" smtClean="0">
                <a:latin typeface="Rockwell" panose="02060603020205020403" pitchFamily="18" charset="0"/>
              </a:rPr>
              <a:t>.</a:t>
            </a:r>
          </a:p>
          <a:p>
            <a:pPr marL="571500" indent="-571500" algn="just">
              <a:buFont typeface="Wingdings" panose="05000000000000000000" pitchFamily="2" charset="2"/>
              <a:buChar char="Ø"/>
            </a:pPr>
            <a:r>
              <a:rPr lang="en-IN" sz="4000" dirty="0">
                <a:latin typeface="Rockwell" panose="02060603020205020403" pitchFamily="18" charset="0"/>
              </a:rPr>
              <a:t>Exposure to cadmium leads to the development </a:t>
            </a:r>
            <a:r>
              <a:rPr lang="en-IN" sz="4000" dirty="0" smtClean="0">
                <a:latin typeface="Rockwell" panose="02060603020205020403" pitchFamily="18" charset="0"/>
              </a:rPr>
              <a:t>of emphysema </a:t>
            </a:r>
            <a:r>
              <a:rPr lang="en-IN" sz="4000" dirty="0">
                <a:latin typeface="Rockwell" panose="02060603020205020403" pitchFamily="18" charset="0"/>
              </a:rPr>
              <a:t>and pulmonary fibrosis.</a:t>
            </a:r>
          </a:p>
        </p:txBody>
      </p:sp>
    </p:spTree>
    <p:extLst>
      <p:ext uri="{BB962C8B-B14F-4D97-AF65-F5344CB8AC3E}">
        <p14:creationId xmlns:p14="http://schemas.microsoft.com/office/powerpoint/2010/main" val="4158261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12192000" cy="6555641"/>
          </a:xfrm>
          <a:prstGeom prst="rect">
            <a:avLst/>
          </a:prstGeom>
        </p:spPr>
        <p:txBody>
          <a:bodyPr wrap="square">
            <a:spAutoFit/>
          </a:bodyPr>
          <a:lstStyle/>
          <a:p>
            <a:pPr algn="just"/>
            <a:r>
              <a:rPr lang="en-IN" sz="3500" b="1" dirty="0" smtClean="0">
                <a:solidFill>
                  <a:srgbClr val="002060"/>
                </a:solidFill>
                <a:latin typeface="Times New Roman" panose="02020603050405020304" pitchFamily="18" charset="0"/>
              </a:rPr>
              <a:t>PATHOLOGY: </a:t>
            </a:r>
          </a:p>
          <a:p>
            <a:pPr marL="457200" indent="-457200" algn="just">
              <a:buFont typeface="Wingdings" panose="05000000000000000000" pitchFamily="2" charset="2"/>
              <a:buChar char="Ø"/>
            </a:pPr>
            <a:r>
              <a:rPr lang="en-IN" sz="3500" dirty="0" smtClean="0">
                <a:latin typeface="Times New Roman" panose="02020603050405020304" pitchFamily="18" charset="0"/>
              </a:rPr>
              <a:t>The lungs are in the inflated position occupying the whole of the pleural cavity. </a:t>
            </a:r>
          </a:p>
          <a:p>
            <a:pPr marL="457200" indent="-457200" algn="just">
              <a:buFont typeface="Wingdings" panose="05000000000000000000" pitchFamily="2" charset="2"/>
              <a:buChar char="Ø"/>
            </a:pPr>
            <a:r>
              <a:rPr lang="en-IN" sz="3500" dirty="0" smtClean="0">
                <a:latin typeface="Times New Roman" panose="02020603050405020304" pitchFamily="18" charset="0"/>
              </a:rPr>
              <a:t>Since the elastic tissue is damaged, the lungs lose their elasticity and they fail to collapse when the chest is opened during autopsy. The diaphragm is depressed and respiratory excursions are diminished. </a:t>
            </a:r>
          </a:p>
          <a:p>
            <a:pPr marL="457200" indent="-457200" algn="just">
              <a:buFont typeface="Wingdings" panose="05000000000000000000" pitchFamily="2" charset="2"/>
              <a:buChar char="Ø"/>
            </a:pPr>
            <a:r>
              <a:rPr lang="en-IN" sz="3500" dirty="0" smtClean="0">
                <a:latin typeface="Times New Roman" panose="02020603050405020304" pitchFamily="18" charset="0"/>
              </a:rPr>
              <a:t>The alveoli are </a:t>
            </a:r>
            <a:r>
              <a:rPr lang="en-IN" sz="3500" dirty="0" err="1" smtClean="0">
                <a:latin typeface="Times New Roman" panose="02020603050405020304" pitchFamily="18" charset="0"/>
              </a:rPr>
              <a:t>overdistended</a:t>
            </a:r>
            <a:r>
              <a:rPr lang="en-IN" sz="3500" dirty="0" smtClean="0">
                <a:latin typeface="Times New Roman" panose="02020603050405020304" pitchFamily="18" charset="0"/>
              </a:rPr>
              <a:t>. </a:t>
            </a:r>
          </a:p>
          <a:p>
            <a:pPr marL="457200" indent="-457200" algn="just">
              <a:buFont typeface="Wingdings" panose="05000000000000000000" pitchFamily="2" charset="2"/>
              <a:buChar char="Ø"/>
            </a:pPr>
            <a:r>
              <a:rPr lang="en-IN" sz="3500" dirty="0" smtClean="0">
                <a:latin typeface="Times New Roman" panose="02020603050405020304" pitchFamily="18" charset="0"/>
              </a:rPr>
              <a:t>The septa rupture and neighbouring alveoli coalesce to form air cysts. </a:t>
            </a:r>
          </a:p>
          <a:p>
            <a:pPr marL="457200" indent="-457200" algn="just">
              <a:buFont typeface="Wingdings" panose="05000000000000000000" pitchFamily="2" charset="2"/>
              <a:buChar char="Ø"/>
            </a:pPr>
            <a:r>
              <a:rPr lang="en-IN" sz="3500" dirty="0" smtClean="0">
                <a:latin typeface="Times New Roman" panose="02020603050405020304" pitchFamily="18" charset="0"/>
              </a:rPr>
              <a:t>The pulmonary vascular bed is progressively diminished and pulmonary arterial hypertension results.</a:t>
            </a:r>
          </a:p>
        </p:txBody>
      </p:sp>
    </p:spTree>
    <p:extLst>
      <p:ext uri="{BB962C8B-B14F-4D97-AF65-F5344CB8AC3E}">
        <p14:creationId xmlns:p14="http://schemas.microsoft.com/office/powerpoint/2010/main" val="1837923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50760"/>
            <a:ext cx="12192000" cy="3323987"/>
          </a:xfrm>
          <a:prstGeom prst="rect">
            <a:avLst/>
          </a:prstGeom>
        </p:spPr>
        <p:txBody>
          <a:bodyPr wrap="square">
            <a:spAutoFit/>
          </a:bodyPr>
          <a:lstStyle/>
          <a:p>
            <a:pPr marL="457200" indent="-457200" algn="just">
              <a:buFont typeface="Wingdings" panose="05000000000000000000" pitchFamily="2" charset="2"/>
              <a:buChar char="Ø"/>
            </a:pPr>
            <a:r>
              <a:rPr lang="en-IN" sz="3500" dirty="0">
                <a:latin typeface="Rockwell" panose="02060603020205020403" pitchFamily="18" charset="0"/>
              </a:rPr>
              <a:t>Reduction of alveolar surface area leads to </a:t>
            </a:r>
            <a:r>
              <a:rPr lang="en-IN" sz="3500" dirty="0" smtClean="0">
                <a:latin typeface="Rockwell" panose="02060603020205020403" pitchFamily="18" charset="0"/>
              </a:rPr>
              <a:t>impairment of </a:t>
            </a:r>
            <a:r>
              <a:rPr lang="en-IN" sz="3500" dirty="0">
                <a:latin typeface="Rockwell" panose="02060603020205020403" pitchFamily="18" charset="0"/>
              </a:rPr>
              <a:t>gas exchange. </a:t>
            </a:r>
            <a:endParaRPr lang="en-IN" sz="3500" dirty="0" smtClean="0">
              <a:latin typeface="Rockwell" panose="02060603020205020403" pitchFamily="18" charset="0"/>
            </a:endParaRPr>
          </a:p>
          <a:p>
            <a:pPr marL="457200" indent="-457200" algn="just">
              <a:buFont typeface="Wingdings" panose="05000000000000000000" pitchFamily="2" charset="2"/>
              <a:buChar char="Ø"/>
            </a:pPr>
            <a:r>
              <a:rPr lang="en-IN" sz="3500" dirty="0" smtClean="0">
                <a:latin typeface="Rockwell" panose="02060603020205020403" pitchFamily="18" charset="0"/>
              </a:rPr>
              <a:t>Right </a:t>
            </a:r>
            <a:r>
              <a:rPr lang="en-IN" sz="3500" dirty="0">
                <a:latin typeface="Rockwell" panose="02060603020205020403" pitchFamily="18" charset="0"/>
              </a:rPr>
              <a:t>ventricular hypertrophy and </a:t>
            </a:r>
            <a:r>
              <a:rPr lang="en-IN" sz="3500" dirty="0" err="1" smtClean="0">
                <a:latin typeface="Rockwell" panose="02060603020205020403" pitchFamily="18" charset="0"/>
              </a:rPr>
              <a:t>cor</a:t>
            </a:r>
            <a:r>
              <a:rPr lang="en-IN" sz="3500" dirty="0" smtClean="0">
                <a:latin typeface="Rockwell" panose="02060603020205020403" pitchFamily="18" charset="0"/>
              </a:rPr>
              <a:t> </a:t>
            </a:r>
            <a:r>
              <a:rPr lang="en-IN" sz="3500" dirty="0" err="1" smtClean="0">
                <a:latin typeface="Rockwell" panose="02060603020205020403" pitchFamily="18" charset="0"/>
              </a:rPr>
              <a:t>pulmonale</a:t>
            </a:r>
            <a:r>
              <a:rPr lang="en-IN" sz="3500" dirty="0" smtClean="0">
                <a:latin typeface="Rockwell" panose="02060603020205020403" pitchFamily="18" charset="0"/>
              </a:rPr>
              <a:t> </a:t>
            </a:r>
            <a:r>
              <a:rPr lang="en-IN" sz="3500" dirty="0">
                <a:latin typeface="Rockwell" panose="02060603020205020403" pitchFamily="18" charset="0"/>
              </a:rPr>
              <a:t>may develop. </a:t>
            </a:r>
            <a:endParaRPr lang="en-IN" sz="3500" dirty="0" smtClean="0">
              <a:latin typeface="Rockwell" panose="02060603020205020403" pitchFamily="18" charset="0"/>
            </a:endParaRPr>
          </a:p>
          <a:p>
            <a:pPr marL="457200" indent="-457200" algn="just">
              <a:buFont typeface="Wingdings" panose="05000000000000000000" pitchFamily="2" charset="2"/>
              <a:buChar char="Ø"/>
            </a:pPr>
            <a:r>
              <a:rPr lang="en-IN" sz="3500" dirty="0" smtClean="0">
                <a:latin typeface="Rockwell" panose="02060603020205020403" pitchFamily="18" charset="0"/>
              </a:rPr>
              <a:t>Emphysematous </a:t>
            </a:r>
            <a:r>
              <a:rPr lang="en-IN" sz="3500" dirty="0">
                <a:latin typeface="Rockwell" panose="02060603020205020403" pitchFamily="18" charset="0"/>
              </a:rPr>
              <a:t>bullae </a:t>
            </a:r>
            <a:r>
              <a:rPr lang="en-IN" sz="3500" dirty="0" smtClean="0">
                <a:latin typeface="Rockwell" panose="02060603020205020403" pitchFamily="18" charset="0"/>
              </a:rPr>
              <a:t>may rupture </a:t>
            </a:r>
            <a:r>
              <a:rPr lang="en-IN" sz="3500" dirty="0">
                <a:latin typeface="Rockwell" panose="02060603020205020403" pitchFamily="18" charset="0"/>
              </a:rPr>
              <a:t>to produce spontaneous pneumothorax.</a:t>
            </a:r>
            <a:endParaRPr lang="en-IN" sz="3500" dirty="0">
              <a:latin typeface="Rockwell" panose="02060603020205020403" pitchFamily="18" charset="0"/>
            </a:endParaRPr>
          </a:p>
        </p:txBody>
      </p:sp>
    </p:spTree>
    <p:extLst>
      <p:ext uri="{BB962C8B-B14F-4D97-AF65-F5344CB8AC3E}">
        <p14:creationId xmlns:p14="http://schemas.microsoft.com/office/powerpoint/2010/main" val="2425591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5478423"/>
          </a:xfrm>
          <a:prstGeom prst="rect">
            <a:avLst/>
          </a:prstGeom>
        </p:spPr>
        <p:txBody>
          <a:bodyPr wrap="square">
            <a:spAutoFit/>
          </a:bodyPr>
          <a:lstStyle/>
          <a:p>
            <a:r>
              <a:rPr lang="en-IN" sz="3500" b="1" dirty="0">
                <a:solidFill>
                  <a:srgbClr val="002060"/>
                </a:solidFill>
                <a:latin typeface="Rockwell" panose="02060603020205020403" pitchFamily="18" charset="0"/>
              </a:rPr>
              <a:t>CLINICAL FEATURES</a:t>
            </a:r>
          </a:p>
          <a:p>
            <a:pPr marL="457200" indent="-457200" algn="just">
              <a:buFont typeface="Wingdings" panose="05000000000000000000" pitchFamily="2" charset="2"/>
              <a:buChar char="Ø"/>
            </a:pPr>
            <a:r>
              <a:rPr lang="en-IN" sz="3500" dirty="0">
                <a:latin typeface="Rockwell" panose="02060603020205020403" pitchFamily="18" charset="0"/>
              </a:rPr>
              <a:t>The main symptom is </a:t>
            </a:r>
            <a:r>
              <a:rPr lang="en-IN" sz="3500" dirty="0" err="1">
                <a:latin typeface="Rockwell" panose="02060603020205020403" pitchFamily="18" charset="0"/>
              </a:rPr>
              <a:t>exertional</a:t>
            </a:r>
            <a:r>
              <a:rPr lang="en-IN" sz="3500" dirty="0">
                <a:latin typeface="Rockwell" panose="02060603020205020403" pitchFamily="18" charset="0"/>
              </a:rPr>
              <a:t> </a:t>
            </a:r>
            <a:r>
              <a:rPr lang="en-IN" sz="3500" dirty="0" err="1">
                <a:latin typeface="Rockwell" panose="02060603020205020403" pitchFamily="18" charset="0"/>
              </a:rPr>
              <a:t>dyspnea</a:t>
            </a:r>
            <a:r>
              <a:rPr lang="en-IN" sz="3500" dirty="0">
                <a:latin typeface="Rockwell" panose="02060603020205020403" pitchFamily="18" charset="0"/>
              </a:rPr>
              <a:t>. As the </a:t>
            </a:r>
            <a:r>
              <a:rPr lang="en-IN" sz="3500" dirty="0" smtClean="0">
                <a:latin typeface="Rockwell" panose="02060603020205020403" pitchFamily="18" charset="0"/>
              </a:rPr>
              <a:t>condition progresses</a:t>
            </a:r>
            <a:r>
              <a:rPr lang="en-IN" sz="3500" dirty="0">
                <a:latin typeface="Rockwell" panose="02060603020205020403" pitchFamily="18" charset="0"/>
              </a:rPr>
              <a:t>, even ordinary activity like talking, eating </a:t>
            </a:r>
            <a:r>
              <a:rPr lang="en-IN" sz="3500" dirty="0" smtClean="0">
                <a:latin typeface="Rockwell" panose="02060603020205020403" pitchFamily="18" charset="0"/>
              </a:rPr>
              <a:t>or lying </a:t>
            </a:r>
            <a:r>
              <a:rPr lang="en-IN" sz="3500" dirty="0">
                <a:latin typeface="Rockwell" panose="02060603020205020403" pitchFamily="18" charset="0"/>
              </a:rPr>
              <a:t>flat may cause </a:t>
            </a:r>
            <a:r>
              <a:rPr lang="en-IN" sz="3500" dirty="0" err="1">
                <a:latin typeface="Rockwell" panose="02060603020205020403" pitchFamily="18" charset="0"/>
              </a:rPr>
              <a:t>dyspnea</a:t>
            </a:r>
            <a:r>
              <a:rPr lang="en-IN" sz="3500" dirty="0">
                <a:latin typeface="Rockwell" panose="02060603020205020403" pitchFamily="18" charset="0"/>
              </a:rPr>
              <a:t>. </a:t>
            </a:r>
            <a:endParaRPr lang="en-IN" sz="3500" dirty="0" smtClean="0">
              <a:latin typeface="Rockwell" panose="02060603020205020403" pitchFamily="18" charset="0"/>
            </a:endParaRPr>
          </a:p>
          <a:p>
            <a:pPr marL="457200" indent="-457200" algn="just">
              <a:buFont typeface="Wingdings" panose="05000000000000000000" pitchFamily="2" charset="2"/>
              <a:buChar char="Ø"/>
            </a:pPr>
            <a:r>
              <a:rPr lang="en-IN" sz="3500" dirty="0" smtClean="0">
                <a:latin typeface="Rockwell" panose="02060603020205020403" pitchFamily="18" charset="0"/>
              </a:rPr>
              <a:t>The </a:t>
            </a:r>
            <a:r>
              <a:rPr lang="en-IN" sz="3500" dirty="0">
                <a:latin typeface="Rockwell" panose="02060603020205020403" pitchFamily="18" charset="0"/>
              </a:rPr>
              <a:t>chest is distended </a:t>
            </a:r>
            <a:r>
              <a:rPr lang="en-IN" sz="3500" dirty="0" smtClean="0">
                <a:latin typeface="Rockwell" panose="02060603020205020403" pitchFamily="18" charset="0"/>
              </a:rPr>
              <a:t>in the </a:t>
            </a:r>
            <a:r>
              <a:rPr lang="en-IN" sz="3500" dirty="0">
                <a:latin typeface="Rockwell" panose="02060603020205020403" pitchFamily="18" charset="0"/>
              </a:rPr>
              <a:t>position of full </a:t>
            </a:r>
            <a:r>
              <a:rPr lang="en-IN" sz="3500" dirty="0" smtClean="0">
                <a:latin typeface="Rockwell" panose="02060603020205020403" pitchFamily="18" charset="0"/>
              </a:rPr>
              <a:t>inspiration.</a:t>
            </a:r>
          </a:p>
          <a:p>
            <a:pPr marL="457200" indent="-457200" algn="just">
              <a:buFont typeface="Wingdings" panose="05000000000000000000" pitchFamily="2" charset="2"/>
              <a:buChar char="Ø"/>
            </a:pPr>
            <a:r>
              <a:rPr lang="en-IN" sz="3500" dirty="0" smtClean="0">
                <a:latin typeface="Rockwell" panose="02060603020205020403" pitchFamily="18" charset="0"/>
              </a:rPr>
              <a:t>Expansion </a:t>
            </a:r>
            <a:r>
              <a:rPr lang="en-IN" sz="3500" dirty="0">
                <a:latin typeface="Rockwell" panose="02060603020205020403" pitchFamily="18" charset="0"/>
              </a:rPr>
              <a:t>is </a:t>
            </a:r>
            <a:r>
              <a:rPr lang="en-IN" sz="3500" dirty="0" smtClean="0">
                <a:latin typeface="Rockwell" panose="02060603020205020403" pitchFamily="18" charset="0"/>
              </a:rPr>
              <a:t>diminished and </a:t>
            </a:r>
            <a:r>
              <a:rPr lang="en-IN" sz="3500" dirty="0">
                <a:latin typeface="Rockwell" panose="02060603020205020403" pitchFamily="18" charset="0"/>
              </a:rPr>
              <a:t>the accessory muscles of respiration are active.</a:t>
            </a:r>
          </a:p>
          <a:p>
            <a:pPr marL="457200" indent="-457200" algn="just">
              <a:buFont typeface="Wingdings" panose="05000000000000000000" pitchFamily="2" charset="2"/>
              <a:buChar char="Ø"/>
            </a:pPr>
            <a:r>
              <a:rPr lang="en-IN" sz="3500" dirty="0">
                <a:latin typeface="Rockwell" panose="02060603020205020403" pitchFamily="18" charset="0"/>
              </a:rPr>
              <a:t>Expiration becomes an active process due to loss </a:t>
            </a:r>
            <a:r>
              <a:rPr lang="en-IN" sz="3500" dirty="0" smtClean="0">
                <a:latin typeface="Rockwell" panose="02060603020205020403" pitchFamily="18" charset="0"/>
              </a:rPr>
              <a:t>of elasticity </a:t>
            </a:r>
            <a:r>
              <a:rPr lang="en-IN" sz="3500" dirty="0">
                <a:latin typeface="Rockwell" panose="02060603020205020403" pitchFamily="18" charset="0"/>
              </a:rPr>
              <a:t>of the lung. </a:t>
            </a:r>
            <a:endParaRPr lang="en-IN" sz="3500" dirty="0" smtClean="0">
              <a:latin typeface="Rockwell" panose="02060603020205020403" pitchFamily="18" charset="0"/>
            </a:endParaRPr>
          </a:p>
          <a:p>
            <a:pPr marL="457200" indent="-457200" algn="just">
              <a:buFont typeface="Wingdings" panose="05000000000000000000" pitchFamily="2" charset="2"/>
              <a:buChar char="Ø"/>
            </a:pPr>
            <a:r>
              <a:rPr lang="en-IN" sz="3500" dirty="0" smtClean="0">
                <a:latin typeface="Rockwell" panose="02060603020205020403" pitchFamily="18" charset="0"/>
              </a:rPr>
              <a:t>Infective </a:t>
            </a:r>
            <a:r>
              <a:rPr lang="en-IN" sz="3500" dirty="0">
                <a:latin typeface="Rockwell" panose="02060603020205020403" pitchFamily="18" charset="0"/>
              </a:rPr>
              <a:t>episodes occur frequently.</a:t>
            </a:r>
          </a:p>
        </p:txBody>
      </p:sp>
    </p:spTree>
    <p:extLst>
      <p:ext uri="{BB962C8B-B14F-4D97-AF65-F5344CB8AC3E}">
        <p14:creationId xmlns:p14="http://schemas.microsoft.com/office/powerpoint/2010/main" val="3697027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555641"/>
          </a:xfrm>
          <a:prstGeom prst="rect">
            <a:avLst/>
          </a:prstGeom>
        </p:spPr>
        <p:txBody>
          <a:bodyPr wrap="square">
            <a:spAutoFit/>
          </a:bodyPr>
          <a:lstStyle/>
          <a:p>
            <a:pPr algn="just"/>
            <a:r>
              <a:rPr lang="en-IN" sz="3500" b="1" dirty="0">
                <a:solidFill>
                  <a:srgbClr val="002060"/>
                </a:solidFill>
                <a:latin typeface="Rockwell" panose="02060603020205020403" pitchFamily="18" charset="0"/>
              </a:rPr>
              <a:t>Physical examination </a:t>
            </a:r>
            <a:r>
              <a:rPr lang="en-IN" sz="3500" dirty="0" smtClean="0">
                <a:solidFill>
                  <a:srgbClr val="002060"/>
                </a:solidFill>
                <a:latin typeface="Rockwell" panose="02060603020205020403" pitchFamily="18" charset="0"/>
              </a:rPr>
              <a:t>:</a:t>
            </a:r>
          </a:p>
          <a:p>
            <a:pPr marL="457200" indent="-457200" algn="just">
              <a:buFont typeface="Wingdings" panose="05000000000000000000" pitchFamily="2" charset="2"/>
              <a:buChar char="Ø"/>
            </a:pPr>
            <a:r>
              <a:rPr lang="en-IN" sz="3500" dirty="0" smtClean="0">
                <a:latin typeface="Rockwell" panose="02060603020205020403" pitchFamily="18" charset="0"/>
              </a:rPr>
              <a:t>Barrel-shaped </a:t>
            </a:r>
            <a:r>
              <a:rPr lang="en-IN" sz="3500" dirty="0">
                <a:latin typeface="Rockwell" panose="02060603020205020403" pitchFamily="18" charset="0"/>
              </a:rPr>
              <a:t>chest </a:t>
            </a:r>
            <a:r>
              <a:rPr lang="en-IN" sz="3500" dirty="0" smtClean="0">
                <a:latin typeface="Rockwell" panose="02060603020205020403" pitchFamily="18" charset="0"/>
              </a:rPr>
              <a:t>with diminished </a:t>
            </a:r>
            <a:r>
              <a:rPr lang="en-IN" sz="3500" dirty="0">
                <a:latin typeface="Rockwell" panose="02060603020205020403" pitchFamily="18" charset="0"/>
              </a:rPr>
              <a:t>expansion, hyper-resonance on </a:t>
            </a:r>
            <a:r>
              <a:rPr lang="en-IN" sz="3500" dirty="0" smtClean="0">
                <a:latin typeface="Rockwell" panose="02060603020205020403" pitchFamily="18" charset="0"/>
              </a:rPr>
              <a:t>percussion, obliteration </a:t>
            </a:r>
            <a:r>
              <a:rPr lang="en-IN" sz="3500" dirty="0">
                <a:latin typeface="Rockwell" panose="02060603020205020403" pitchFamily="18" charset="0"/>
              </a:rPr>
              <a:t>of cardiac and liver dullness and </a:t>
            </a:r>
            <a:r>
              <a:rPr lang="en-IN" sz="3500" dirty="0" smtClean="0">
                <a:latin typeface="Rockwell" panose="02060603020205020403" pitchFamily="18" charset="0"/>
              </a:rPr>
              <a:t>diminished breath </a:t>
            </a:r>
            <a:r>
              <a:rPr lang="en-IN" sz="3500" dirty="0">
                <a:latin typeface="Rockwell" panose="02060603020205020403" pitchFamily="18" charset="0"/>
              </a:rPr>
              <a:t>sounds with prolonged expiration. </a:t>
            </a:r>
            <a:endParaRPr lang="en-IN" sz="3500" dirty="0" smtClean="0">
              <a:latin typeface="Rockwell" panose="02060603020205020403" pitchFamily="18" charset="0"/>
            </a:endParaRPr>
          </a:p>
          <a:p>
            <a:pPr marL="457200" indent="-457200" algn="just">
              <a:buFont typeface="Wingdings" panose="05000000000000000000" pitchFamily="2" charset="2"/>
              <a:buChar char="Ø"/>
            </a:pPr>
            <a:r>
              <a:rPr lang="en-IN" sz="3500" dirty="0" smtClean="0">
                <a:latin typeface="Rockwell" panose="02060603020205020403" pitchFamily="18" charset="0"/>
              </a:rPr>
              <a:t>Due </a:t>
            </a:r>
            <a:r>
              <a:rPr lang="en-IN" sz="3500" dirty="0">
                <a:latin typeface="Rockwell" panose="02060603020205020403" pitchFamily="18" charset="0"/>
              </a:rPr>
              <a:t>to </a:t>
            </a:r>
            <a:r>
              <a:rPr lang="en-IN" sz="3500" dirty="0" smtClean="0">
                <a:latin typeface="Rockwell" panose="02060603020205020403" pitchFamily="18" charset="0"/>
              </a:rPr>
              <a:t>increased </a:t>
            </a:r>
            <a:r>
              <a:rPr lang="en-IN" sz="3500" dirty="0" err="1" smtClean="0">
                <a:latin typeface="Rockwell" panose="02060603020205020403" pitchFamily="18" charset="0"/>
              </a:rPr>
              <a:t>intrathoracic</a:t>
            </a:r>
            <a:r>
              <a:rPr lang="en-IN" sz="3500" dirty="0" smtClean="0">
                <a:latin typeface="Rockwell" panose="02060603020205020403" pitchFamily="18" charset="0"/>
              </a:rPr>
              <a:t> </a:t>
            </a:r>
            <a:r>
              <a:rPr lang="en-IN" sz="3500" dirty="0">
                <a:latin typeface="Rockwell" panose="02060603020205020403" pitchFamily="18" charset="0"/>
              </a:rPr>
              <a:t>pressure especially during expiration, </a:t>
            </a:r>
            <a:r>
              <a:rPr lang="en-IN" sz="3500" dirty="0" smtClean="0">
                <a:latin typeface="Rockwell" panose="02060603020205020403" pitchFamily="18" charset="0"/>
              </a:rPr>
              <a:t>the neck </a:t>
            </a:r>
            <a:r>
              <a:rPr lang="en-IN" sz="3500" dirty="0">
                <a:latin typeface="Rockwell" panose="02060603020205020403" pitchFamily="18" charset="0"/>
              </a:rPr>
              <a:t>veins become distended during expiration </a:t>
            </a:r>
            <a:r>
              <a:rPr lang="en-IN" sz="3500" dirty="0" smtClean="0">
                <a:latin typeface="Rockwell" panose="02060603020205020403" pitchFamily="18" charset="0"/>
              </a:rPr>
              <a:t>and collapse </a:t>
            </a:r>
            <a:r>
              <a:rPr lang="en-IN" sz="3500" dirty="0">
                <a:latin typeface="Rockwell" panose="02060603020205020403" pitchFamily="18" charset="0"/>
              </a:rPr>
              <a:t>during inspiration. </a:t>
            </a:r>
            <a:endParaRPr lang="en-IN" sz="3500" dirty="0" smtClean="0">
              <a:latin typeface="Rockwell" panose="02060603020205020403" pitchFamily="18" charset="0"/>
            </a:endParaRPr>
          </a:p>
          <a:p>
            <a:pPr marL="457200" indent="-457200" algn="just">
              <a:buFont typeface="Wingdings" panose="05000000000000000000" pitchFamily="2" charset="2"/>
              <a:buChar char="Ø"/>
            </a:pPr>
            <a:r>
              <a:rPr lang="en-IN" sz="3500" dirty="0" smtClean="0">
                <a:latin typeface="Rockwell" panose="02060603020205020403" pitchFamily="18" charset="0"/>
              </a:rPr>
              <a:t>The </a:t>
            </a:r>
            <a:r>
              <a:rPr lang="en-IN" sz="3500" dirty="0">
                <a:latin typeface="Rockwell" panose="02060603020205020403" pitchFamily="18" charset="0"/>
              </a:rPr>
              <a:t>apex beat is felt </a:t>
            </a:r>
            <a:r>
              <a:rPr lang="en-IN" sz="3500" dirty="0" smtClean="0">
                <a:latin typeface="Rockwell" panose="02060603020205020403" pitchFamily="18" charset="0"/>
              </a:rPr>
              <a:t>feebly because </a:t>
            </a:r>
            <a:r>
              <a:rPr lang="en-IN" sz="3500" dirty="0">
                <a:latin typeface="Rockwell" panose="02060603020205020403" pitchFamily="18" charset="0"/>
              </a:rPr>
              <a:t>of interposition of the distended lung. </a:t>
            </a:r>
            <a:endParaRPr lang="en-IN" sz="3500" dirty="0" smtClean="0">
              <a:latin typeface="Rockwell" panose="02060603020205020403" pitchFamily="18" charset="0"/>
            </a:endParaRPr>
          </a:p>
          <a:p>
            <a:pPr marL="457200" indent="-457200" algn="just">
              <a:buFont typeface="Wingdings" panose="05000000000000000000" pitchFamily="2" charset="2"/>
              <a:buChar char="Ø"/>
            </a:pPr>
            <a:r>
              <a:rPr lang="en-IN" sz="3500" dirty="0" smtClean="0">
                <a:latin typeface="Rockwell" panose="02060603020205020403" pitchFamily="18" charset="0"/>
              </a:rPr>
              <a:t>Right ventricular </a:t>
            </a:r>
            <a:r>
              <a:rPr lang="en-IN" sz="3500" dirty="0">
                <a:latin typeface="Rockwell" panose="02060603020205020403" pitchFamily="18" charset="0"/>
              </a:rPr>
              <a:t>hypertrophy produces a heaving impulse in </a:t>
            </a:r>
            <a:r>
              <a:rPr lang="en-IN" sz="3500" dirty="0" smtClean="0">
                <a:latin typeface="Rockwell" panose="02060603020205020403" pitchFamily="18" charset="0"/>
              </a:rPr>
              <a:t>the epigastrium </a:t>
            </a:r>
            <a:r>
              <a:rPr lang="en-IN" sz="3500" dirty="0">
                <a:latin typeface="Rockwell" panose="02060603020205020403" pitchFamily="18" charset="0"/>
              </a:rPr>
              <a:t>and </a:t>
            </a:r>
            <a:r>
              <a:rPr lang="en-IN" sz="3500" dirty="0" err="1">
                <a:latin typeface="Rockwell" panose="02060603020205020403" pitchFamily="18" charset="0"/>
              </a:rPr>
              <a:t>subxiphoid</a:t>
            </a:r>
            <a:r>
              <a:rPr lang="en-IN" sz="3500" dirty="0">
                <a:latin typeface="Rockwell" panose="02060603020205020403" pitchFamily="18" charset="0"/>
              </a:rPr>
              <a:t> region. </a:t>
            </a:r>
          </a:p>
        </p:txBody>
      </p:sp>
    </p:spTree>
    <p:extLst>
      <p:ext uri="{BB962C8B-B14F-4D97-AF65-F5344CB8AC3E}">
        <p14:creationId xmlns:p14="http://schemas.microsoft.com/office/powerpoint/2010/main" val="989729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169551"/>
          </a:xfrm>
          <a:prstGeom prst="rect">
            <a:avLst/>
          </a:prstGeom>
        </p:spPr>
        <p:txBody>
          <a:bodyPr wrap="square">
            <a:spAutoFit/>
          </a:bodyPr>
          <a:lstStyle/>
          <a:p>
            <a:pPr marL="457200" lvl="0" indent="-457200" algn="just">
              <a:buFont typeface="Wingdings" panose="05000000000000000000" pitchFamily="2" charset="2"/>
              <a:buChar char="Ø"/>
            </a:pPr>
            <a:r>
              <a:rPr lang="en-IN" sz="3500" dirty="0">
                <a:solidFill>
                  <a:prstClr val="white"/>
                </a:solidFill>
                <a:latin typeface="Rockwell" panose="02060603020205020403" pitchFamily="18" charset="0"/>
              </a:rPr>
              <a:t>Left parasternal </a:t>
            </a:r>
            <a:r>
              <a:rPr lang="en-IN" sz="3500" dirty="0" smtClean="0">
                <a:solidFill>
                  <a:prstClr val="white"/>
                </a:solidFill>
                <a:latin typeface="Rockwell" panose="02060603020205020403" pitchFamily="18" charset="0"/>
              </a:rPr>
              <a:t>heave may </a:t>
            </a:r>
            <a:r>
              <a:rPr lang="en-IN" sz="3500" dirty="0">
                <a:solidFill>
                  <a:prstClr val="white"/>
                </a:solidFill>
                <a:latin typeface="Rockwell" panose="02060603020205020403" pitchFamily="18" charset="0"/>
              </a:rPr>
              <a:t>not be evident on account of the inflated </a:t>
            </a:r>
            <a:r>
              <a:rPr lang="en-IN" sz="3500" dirty="0" smtClean="0">
                <a:solidFill>
                  <a:prstClr val="white"/>
                </a:solidFill>
                <a:latin typeface="Rockwell" panose="02060603020205020403" pitchFamily="18" charset="0"/>
              </a:rPr>
              <a:t>lung covering </a:t>
            </a:r>
            <a:r>
              <a:rPr lang="en-IN" sz="3500" dirty="0">
                <a:solidFill>
                  <a:prstClr val="white"/>
                </a:solidFill>
                <a:latin typeface="Rockwell" panose="02060603020205020403" pitchFamily="18" charset="0"/>
              </a:rPr>
              <a:t>the </a:t>
            </a:r>
            <a:r>
              <a:rPr lang="en-IN" sz="3500" dirty="0" smtClean="0">
                <a:solidFill>
                  <a:prstClr val="white"/>
                </a:solidFill>
                <a:latin typeface="Rockwell" panose="02060603020205020403" pitchFamily="18" charset="0"/>
              </a:rPr>
              <a:t>heart.</a:t>
            </a:r>
            <a:endParaRPr lang="en-IN" sz="3500" dirty="0">
              <a:solidFill>
                <a:prstClr val="white"/>
              </a:solidFill>
              <a:latin typeface="Rockwell" panose="02060603020205020403" pitchFamily="18" charset="0"/>
            </a:endParaRPr>
          </a:p>
        </p:txBody>
      </p:sp>
      <p:sp>
        <p:nvSpPr>
          <p:cNvPr id="3" name="Rectangle 2"/>
          <p:cNvSpPr/>
          <p:nvPr/>
        </p:nvSpPr>
        <p:spPr>
          <a:xfrm>
            <a:off x="0" y="1169551"/>
            <a:ext cx="12192000" cy="5478423"/>
          </a:xfrm>
          <a:prstGeom prst="rect">
            <a:avLst/>
          </a:prstGeom>
        </p:spPr>
        <p:txBody>
          <a:bodyPr wrap="square">
            <a:spAutoFit/>
          </a:bodyPr>
          <a:lstStyle/>
          <a:p>
            <a:pPr algn="just"/>
            <a:r>
              <a:rPr lang="en-IN" sz="3500" b="1" dirty="0">
                <a:solidFill>
                  <a:schemeClr val="bg1"/>
                </a:solidFill>
                <a:latin typeface="Rockwell" panose="02060603020205020403" pitchFamily="18" charset="0"/>
              </a:rPr>
              <a:t>Special Forms of </a:t>
            </a:r>
            <a:r>
              <a:rPr lang="en-IN" sz="3500" b="1" dirty="0" smtClean="0">
                <a:solidFill>
                  <a:schemeClr val="bg1"/>
                </a:solidFill>
                <a:latin typeface="Rockwell" panose="02060603020205020403" pitchFamily="18" charset="0"/>
              </a:rPr>
              <a:t>Emphysema</a:t>
            </a:r>
            <a:endParaRPr lang="en-IN" sz="3500" b="1" dirty="0">
              <a:solidFill>
                <a:schemeClr val="bg1"/>
              </a:solidFill>
              <a:latin typeface="Rockwell" panose="02060603020205020403" pitchFamily="18" charset="0"/>
            </a:endParaRPr>
          </a:p>
          <a:p>
            <a:pPr algn="just"/>
            <a:r>
              <a:rPr lang="en-IN" sz="3500" b="1" i="1" dirty="0">
                <a:solidFill>
                  <a:srgbClr val="002060"/>
                </a:solidFill>
                <a:latin typeface="Rockwell" panose="02060603020205020403" pitchFamily="18" charset="0"/>
              </a:rPr>
              <a:t>Compensatory emphysema: </a:t>
            </a:r>
            <a:endParaRPr lang="en-IN" sz="3500" b="1" i="1" dirty="0" smtClean="0">
              <a:solidFill>
                <a:srgbClr val="002060"/>
              </a:solidFill>
              <a:latin typeface="Rockwell" panose="02060603020205020403" pitchFamily="18" charset="0"/>
            </a:endParaRPr>
          </a:p>
          <a:p>
            <a:pPr marL="457200" indent="-457200" algn="just">
              <a:buFont typeface="Wingdings" panose="05000000000000000000" pitchFamily="2" charset="2"/>
              <a:buChar char="Ø"/>
            </a:pPr>
            <a:r>
              <a:rPr lang="en-IN" sz="3500" dirty="0" smtClean="0">
                <a:latin typeface="Rockwell" panose="02060603020205020403" pitchFamily="18" charset="0"/>
              </a:rPr>
              <a:t>This </a:t>
            </a:r>
            <a:r>
              <a:rPr lang="en-IN" sz="3500" dirty="0">
                <a:latin typeface="Rockwell" panose="02060603020205020403" pitchFamily="18" charset="0"/>
              </a:rPr>
              <a:t>is the condition </a:t>
            </a:r>
            <a:r>
              <a:rPr lang="en-IN" sz="3500" dirty="0" smtClean="0">
                <a:latin typeface="Rockwell" panose="02060603020205020403" pitchFamily="18" charset="0"/>
              </a:rPr>
              <a:t>in which </a:t>
            </a:r>
            <a:r>
              <a:rPr lang="en-IN" sz="3500" dirty="0">
                <a:latin typeface="Rockwell" panose="02060603020205020403" pitchFamily="18" charset="0"/>
              </a:rPr>
              <a:t>the normal lung tissue undergoes hypertrophy </a:t>
            </a:r>
            <a:r>
              <a:rPr lang="en-IN" sz="3500" dirty="0" smtClean="0">
                <a:latin typeface="Rockwell" panose="02060603020205020403" pitchFamily="18" charset="0"/>
              </a:rPr>
              <a:t>to compensate </a:t>
            </a:r>
            <a:r>
              <a:rPr lang="en-IN" sz="3500" dirty="0">
                <a:latin typeface="Rockwell" panose="02060603020205020403" pitchFamily="18" charset="0"/>
              </a:rPr>
              <a:t>for extensive damage to the other lung </a:t>
            </a:r>
            <a:r>
              <a:rPr lang="en-IN" sz="3500" dirty="0" smtClean="0">
                <a:latin typeface="Rockwell" panose="02060603020205020403" pitchFamily="18" charset="0"/>
              </a:rPr>
              <a:t>or other </a:t>
            </a:r>
            <a:r>
              <a:rPr lang="en-IN" sz="3500" dirty="0">
                <a:latin typeface="Rockwell" panose="02060603020205020403" pitchFamily="18" charset="0"/>
              </a:rPr>
              <a:t>parts of the same lung. </a:t>
            </a:r>
            <a:endParaRPr lang="en-IN" sz="3500" dirty="0" smtClean="0">
              <a:latin typeface="Rockwell" panose="02060603020205020403" pitchFamily="18" charset="0"/>
            </a:endParaRPr>
          </a:p>
          <a:p>
            <a:pPr marL="457200" indent="-457200" algn="just">
              <a:buFont typeface="Wingdings" panose="05000000000000000000" pitchFamily="2" charset="2"/>
              <a:buChar char="Ø"/>
            </a:pPr>
            <a:r>
              <a:rPr lang="en-IN" sz="3500" dirty="0" smtClean="0">
                <a:latin typeface="Rockwell" panose="02060603020205020403" pitchFamily="18" charset="0"/>
              </a:rPr>
              <a:t>Being </a:t>
            </a:r>
            <a:r>
              <a:rPr lang="en-IN" sz="3500" dirty="0">
                <a:latin typeface="Rockwell" panose="02060603020205020403" pitchFamily="18" charset="0"/>
              </a:rPr>
              <a:t>a </a:t>
            </a:r>
            <a:r>
              <a:rPr lang="en-IN" sz="3500" dirty="0" smtClean="0">
                <a:latin typeface="Rockwell" panose="02060603020205020403" pitchFamily="18" charset="0"/>
              </a:rPr>
              <a:t>compensatory phenomenon</a:t>
            </a:r>
            <a:r>
              <a:rPr lang="en-IN" sz="3500" dirty="0">
                <a:latin typeface="Rockwell" panose="02060603020205020403" pitchFamily="18" charset="0"/>
              </a:rPr>
              <a:t>, this is asymptomatic. </a:t>
            </a:r>
            <a:endParaRPr lang="en-IN" sz="3500" dirty="0" smtClean="0">
              <a:latin typeface="Rockwell" panose="02060603020205020403" pitchFamily="18" charset="0"/>
            </a:endParaRPr>
          </a:p>
          <a:p>
            <a:pPr marL="457200" indent="-457200" algn="just">
              <a:buFont typeface="Wingdings" panose="05000000000000000000" pitchFamily="2" charset="2"/>
              <a:buChar char="Ø"/>
            </a:pPr>
            <a:r>
              <a:rPr lang="en-IN" sz="3500" dirty="0" smtClean="0">
                <a:latin typeface="Rockwell" panose="02060603020205020403" pitchFamily="18" charset="0"/>
              </a:rPr>
              <a:t>The respiratory excursion </a:t>
            </a:r>
            <a:r>
              <a:rPr lang="en-IN" sz="3500" dirty="0">
                <a:latin typeface="Rockwell" panose="02060603020205020403" pitchFamily="18" charset="0"/>
              </a:rPr>
              <a:t>of the normal lung is increased in this case.</a:t>
            </a:r>
          </a:p>
        </p:txBody>
      </p:sp>
    </p:spTree>
    <p:extLst>
      <p:ext uri="{BB962C8B-B14F-4D97-AF65-F5344CB8AC3E}">
        <p14:creationId xmlns:p14="http://schemas.microsoft.com/office/powerpoint/2010/main" val="593427231"/>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30</TotalTime>
  <Words>549</Words>
  <Application>Microsoft Office PowerPoint</Application>
  <PresentationFormat>Widescreen</PresentationFormat>
  <Paragraphs>47</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Century Gothic</vt:lpstr>
      <vt:lpstr>Rockwell</vt:lpstr>
      <vt:lpstr>Times New Roman</vt:lpstr>
      <vt:lpstr>Wingdings</vt:lpstr>
      <vt:lpstr>Wingdings 3</vt:lpstr>
      <vt:lpstr>Slice</vt:lpstr>
      <vt:lpstr>Emphysema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Emphysema</dc:title>
  <dc:creator>Microsoft account</dc:creator>
  <cp:lastModifiedBy>Microsoft account</cp:lastModifiedBy>
  <cp:revision>4</cp:revision>
  <dcterms:created xsi:type="dcterms:W3CDTF">2020-05-12T09:17:30Z</dcterms:created>
  <dcterms:modified xsi:type="dcterms:W3CDTF">2020-05-12T09:47:45Z</dcterms:modified>
</cp:coreProperties>
</file>