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257" r:id="rId3"/>
    <p:sldId id="258" r:id="rId4"/>
    <p:sldId id="259" r:id="rId5"/>
    <p:sldId id="260" r:id="rId6"/>
    <p:sldId id="278" r:id="rId7"/>
    <p:sldId id="261" r:id="rId8"/>
    <p:sldId id="262" r:id="rId9"/>
    <p:sldId id="263" r:id="rId10"/>
    <p:sldId id="264" r:id="rId11"/>
    <p:sldId id="265" r:id="rId12"/>
    <p:sldId id="266" r:id="rId13"/>
    <p:sldId id="267" r:id="rId14"/>
    <p:sldId id="269" r:id="rId15"/>
    <p:sldId id="268" r:id="rId16"/>
    <p:sldId id="270" r:id="rId17"/>
    <p:sldId id="271" r:id="rId18"/>
    <p:sldId id="272" r:id="rId19"/>
    <p:sldId id="273" r:id="rId20"/>
    <p:sldId id="275" r:id="rId21"/>
    <p:sldId id="290" r:id="rId22"/>
    <p:sldId id="285" r:id="rId23"/>
    <p:sldId id="288" r:id="rId24"/>
    <p:sldId id="287" r:id="rId25"/>
    <p:sldId id="276" r:id="rId26"/>
    <p:sldId id="277" r:id="rId27"/>
    <p:sldId id="279" r:id="rId28"/>
    <p:sldId id="280" r:id="rId29"/>
    <p:sldId id="281" r:id="rId30"/>
    <p:sldId id="282" r:id="rId31"/>
    <p:sldId id="283" r:id="rId32"/>
    <p:sldId id="291" r:id="rId33"/>
    <p:sldId id="293" r:id="rId34"/>
    <p:sldId id="294" r:id="rId35"/>
    <p:sldId id="296" r:id="rId36"/>
    <p:sldId id="297" r:id="rId37"/>
    <p:sldId id="298"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24" autoAdjust="0"/>
    <p:restoredTop sz="94434" autoAdjust="0"/>
  </p:normalViewPr>
  <p:slideViewPr>
    <p:cSldViewPr snapToGrid="0">
      <p:cViewPr varScale="1">
        <p:scale>
          <a:sx n="70" d="100"/>
          <a:sy n="70" d="100"/>
        </p:scale>
        <p:origin x="888" y="72"/>
      </p:cViewPr>
      <p:guideLst/>
    </p:cSldViewPr>
  </p:slideViewPr>
  <p:outlineViewPr>
    <p:cViewPr>
      <p:scale>
        <a:sx n="33" d="100"/>
        <a:sy n="33" d="100"/>
      </p:scale>
      <p:origin x="0" y="-5712"/>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60472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72642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957481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2799079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825828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t>11/22/2020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116675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t>11/22/2020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607782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665438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13184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49468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9990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32356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46196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8A87A34-81AB-432B-8DAE-1953F412C126}" type="datetimeFigureOut">
              <a:rPr lang="en-US" smtClean="0"/>
              <a:t>11/22/2020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79534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8A87A34-81AB-432B-8DAE-1953F412C126}" type="datetimeFigureOut">
              <a:rPr lang="en-US" smtClean="0"/>
              <a:t>11/22/2020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31036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8A87A34-81AB-432B-8DAE-1953F412C126}" type="datetimeFigureOut">
              <a:rPr lang="en-US" smtClean="0"/>
              <a:t>11/22/2020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07234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10220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8A87A34-81AB-432B-8DAE-1953F412C126}" type="datetimeFigureOut">
              <a:rPr lang="en-US" smtClean="0"/>
              <a:pPr/>
              <a:t>11/22/2020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65474399"/>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dirty="0" smtClean="0">
                <a:solidFill>
                  <a:schemeClr val="tx1"/>
                </a:solidFill>
                <a:effectLst/>
                <a:latin typeface="Times New Roman" panose="02020603050405020304" pitchFamily="18" charset="0"/>
                <a:cs typeface="Times New Roman" panose="02020603050405020304" pitchFamily="18" charset="0"/>
              </a:rPr>
              <a:t>Neurological disorders</a:t>
            </a:r>
            <a:endParaRPr lang="en-IN" dirty="0">
              <a:solidFill>
                <a:schemeClr val="tx1"/>
              </a:solidFill>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a:bodyPr>
          <a:lstStyle/>
          <a:p>
            <a:pPr algn="r"/>
            <a:r>
              <a:rPr lang="en-IN" dirty="0" smtClean="0">
                <a:solidFill>
                  <a:schemeClr val="tx1"/>
                </a:solidFill>
                <a:effectLst/>
                <a:latin typeface="Times New Roman" panose="02020603050405020304" pitchFamily="18" charset="0"/>
                <a:cs typeface="Times New Roman" panose="02020603050405020304" pitchFamily="18" charset="0"/>
              </a:rPr>
              <a:t>Dr. </a:t>
            </a:r>
            <a:r>
              <a:rPr lang="en-IN" dirty="0" err="1" smtClean="0">
                <a:solidFill>
                  <a:schemeClr val="tx1"/>
                </a:solidFill>
                <a:effectLst/>
                <a:latin typeface="Times New Roman" panose="02020603050405020304" pitchFamily="18" charset="0"/>
                <a:cs typeface="Times New Roman" panose="02020603050405020304" pitchFamily="18" charset="0"/>
              </a:rPr>
              <a:t>arun</a:t>
            </a:r>
            <a:r>
              <a:rPr lang="en-IN" dirty="0" smtClean="0">
                <a:solidFill>
                  <a:schemeClr val="tx1"/>
                </a:solidFill>
                <a:effectLst/>
                <a:latin typeface="Times New Roman" panose="02020603050405020304" pitchFamily="18" charset="0"/>
                <a:cs typeface="Times New Roman" panose="02020603050405020304" pitchFamily="18" charset="0"/>
              </a:rPr>
              <a:t> R Nair</a:t>
            </a:r>
          </a:p>
          <a:p>
            <a:pPr algn="r"/>
            <a:r>
              <a:rPr lang="en-IN" dirty="0" smtClean="0">
                <a:solidFill>
                  <a:schemeClr val="tx1"/>
                </a:solidFill>
                <a:effectLst/>
                <a:latin typeface="Times New Roman" panose="02020603050405020304" pitchFamily="18" charset="0"/>
                <a:cs typeface="Times New Roman" panose="02020603050405020304" pitchFamily="18" charset="0"/>
              </a:rPr>
              <a:t>Dept. of practice of medicine</a:t>
            </a:r>
            <a:endParaRPr lang="en-IN" dirty="0">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3200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1532965"/>
            <a:ext cx="12062012" cy="3323987"/>
          </a:xfrm>
          <a:prstGeom prst="rect">
            <a:avLst/>
          </a:prstGeom>
        </p:spPr>
        <p:txBody>
          <a:bodyPr wrap="square">
            <a:spAutoFit/>
          </a:bodyPr>
          <a:lstStyle/>
          <a:p>
            <a:pPr marL="457200" indent="-457200" algn="just">
              <a:buFont typeface="Wingdings" panose="05000000000000000000" pitchFamily="2" charset="2"/>
              <a:buChar char="Ø"/>
            </a:pPr>
            <a:r>
              <a:rPr lang="en-IN" sz="3000" dirty="0">
                <a:latin typeface="Rockwell" panose="02060603020205020403" pitchFamily="18" charset="0"/>
                <a:cs typeface="Times New Roman" panose="02020603050405020304" pitchFamily="18" charset="0"/>
              </a:rPr>
              <a:t>Second, patients may experience </a:t>
            </a:r>
            <a:r>
              <a:rPr lang="en-IN" sz="3000" dirty="0" smtClean="0">
                <a:latin typeface="Rockwell" panose="02060603020205020403" pitchFamily="18" charset="0"/>
                <a:cs typeface="Times New Roman" panose="02020603050405020304" pitchFamily="18" charset="0"/>
              </a:rPr>
              <a:t>a localized </a:t>
            </a:r>
            <a:r>
              <a:rPr lang="en-IN" sz="3000" dirty="0">
                <a:latin typeface="Rockwell" panose="02060603020205020403" pitchFamily="18" charset="0"/>
                <a:cs typeface="Times New Roman" panose="02020603050405020304" pitchFamily="18" charset="0"/>
              </a:rPr>
              <a:t>paresis (</a:t>
            </a:r>
            <a:r>
              <a:rPr lang="en-IN" sz="3000" dirty="0">
                <a:solidFill>
                  <a:srgbClr val="FFFF00"/>
                </a:solidFill>
                <a:latin typeface="Rockwell" panose="02060603020205020403" pitchFamily="18" charset="0"/>
                <a:cs typeface="Times New Roman" panose="02020603050405020304" pitchFamily="18" charset="0"/>
              </a:rPr>
              <a:t>Todd’s paralysis</a:t>
            </a:r>
            <a:r>
              <a:rPr lang="en-IN" sz="3000" dirty="0">
                <a:latin typeface="Rockwell" panose="02060603020205020403" pitchFamily="18" charset="0"/>
                <a:cs typeface="Times New Roman" panose="02020603050405020304" pitchFamily="18" charset="0"/>
              </a:rPr>
              <a:t>) for minutes to many hours in </a:t>
            </a:r>
            <a:r>
              <a:rPr lang="en-IN" sz="3000" dirty="0" smtClean="0">
                <a:latin typeface="Rockwell" panose="02060603020205020403" pitchFamily="18" charset="0"/>
                <a:cs typeface="Times New Roman" panose="02020603050405020304" pitchFamily="18" charset="0"/>
              </a:rPr>
              <a:t>the involved </a:t>
            </a:r>
            <a:r>
              <a:rPr lang="en-IN" sz="3000" dirty="0">
                <a:latin typeface="Rockwell" panose="02060603020205020403" pitchFamily="18" charset="0"/>
                <a:cs typeface="Times New Roman" panose="02020603050405020304" pitchFamily="18" charset="0"/>
              </a:rPr>
              <a:t>region following the seizure. </a:t>
            </a:r>
            <a:endParaRPr lang="en-IN" sz="3000" dirty="0" smtClean="0">
              <a:latin typeface="Rockwell" panose="02060603020205020403" pitchFamily="18" charset="0"/>
              <a:cs typeface="Times New Roman" panose="02020603050405020304" pitchFamily="18" charset="0"/>
            </a:endParaRPr>
          </a:p>
          <a:p>
            <a:pPr algn="just"/>
            <a:endParaRPr lang="en-IN" sz="3000" dirty="0">
              <a:latin typeface="Rockwell" panose="02060603020205020403" pitchFamily="18" charset="0"/>
              <a:cs typeface="Times New Roman" panose="02020603050405020304" pitchFamily="18" charset="0"/>
            </a:endParaRPr>
          </a:p>
          <a:p>
            <a:pPr marL="457200" indent="-457200" algn="just">
              <a:buFont typeface="Wingdings" panose="05000000000000000000" pitchFamily="2" charset="2"/>
              <a:buChar char="Ø"/>
            </a:pPr>
            <a:r>
              <a:rPr lang="en-IN" sz="3000" dirty="0" smtClean="0">
                <a:latin typeface="Rockwell" panose="02060603020205020403" pitchFamily="18" charset="0"/>
                <a:cs typeface="Times New Roman" panose="02020603050405020304" pitchFamily="18" charset="0"/>
              </a:rPr>
              <a:t> Third</a:t>
            </a:r>
            <a:r>
              <a:rPr lang="en-IN" sz="3000" dirty="0">
                <a:latin typeface="Rockwell" panose="02060603020205020403" pitchFamily="18" charset="0"/>
                <a:cs typeface="Times New Roman" panose="02020603050405020304" pitchFamily="18" charset="0"/>
              </a:rPr>
              <a:t>, in rare instances the </a:t>
            </a:r>
            <a:r>
              <a:rPr lang="en-IN" sz="3000" dirty="0" smtClean="0">
                <a:latin typeface="Rockwell" panose="02060603020205020403" pitchFamily="18" charset="0"/>
                <a:cs typeface="Times New Roman" panose="02020603050405020304" pitchFamily="18" charset="0"/>
              </a:rPr>
              <a:t>seizure may continue </a:t>
            </a:r>
            <a:r>
              <a:rPr lang="en-IN" sz="3000" dirty="0">
                <a:latin typeface="Rockwell" panose="02060603020205020403" pitchFamily="18" charset="0"/>
                <a:cs typeface="Times New Roman" panose="02020603050405020304" pitchFamily="18" charset="0"/>
              </a:rPr>
              <a:t>for hours or days. This condition, termed </a:t>
            </a:r>
            <a:r>
              <a:rPr lang="en-IN" sz="3000" dirty="0" err="1">
                <a:solidFill>
                  <a:srgbClr val="FFFF00"/>
                </a:solidFill>
                <a:latin typeface="Rockwell" panose="02060603020205020403" pitchFamily="18" charset="0"/>
                <a:cs typeface="Times New Roman" panose="02020603050405020304" pitchFamily="18" charset="0"/>
              </a:rPr>
              <a:t>epilepsia</a:t>
            </a:r>
            <a:r>
              <a:rPr lang="en-IN" sz="3000" dirty="0">
                <a:solidFill>
                  <a:srgbClr val="FFFF00"/>
                </a:solidFill>
                <a:latin typeface="Rockwell" panose="02060603020205020403" pitchFamily="18" charset="0"/>
                <a:cs typeface="Times New Roman" panose="02020603050405020304" pitchFamily="18" charset="0"/>
              </a:rPr>
              <a:t> </a:t>
            </a:r>
            <a:r>
              <a:rPr lang="en-IN" sz="3000" dirty="0" err="1" smtClean="0">
                <a:solidFill>
                  <a:srgbClr val="FFFF00"/>
                </a:solidFill>
                <a:latin typeface="Rockwell" panose="02060603020205020403" pitchFamily="18" charset="0"/>
                <a:cs typeface="Times New Roman" panose="02020603050405020304" pitchFamily="18" charset="0"/>
              </a:rPr>
              <a:t>partialis</a:t>
            </a:r>
            <a:r>
              <a:rPr lang="en-IN" sz="3000" dirty="0" smtClean="0">
                <a:solidFill>
                  <a:srgbClr val="FFFF00"/>
                </a:solidFill>
                <a:latin typeface="Rockwell" panose="02060603020205020403" pitchFamily="18" charset="0"/>
                <a:cs typeface="Times New Roman" panose="02020603050405020304" pitchFamily="18" charset="0"/>
              </a:rPr>
              <a:t> continua</a:t>
            </a:r>
            <a:r>
              <a:rPr lang="en-IN" sz="3000" dirty="0">
                <a:latin typeface="Rockwell" panose="02060603020205020403" pitchFamily="18" charset="0"/>
                <a:cs typeface="Times New Roman" panose="02020603050405020304" pitchFamily="18" charset="0"/>
              </a:rPr>
              <a:t>, is often </a:t>
            </a:r>
            <a:r>
              <a:rPr lang="en-IN" sz="3000" dirty="0" smtClean="0">
                <a:latin typeface="Rockwell" panose="02060603020205020403" pitchFamily="18" charset="0"/>
                <a:cs typeface="Times New Roman" panose="02020603050405020304" pitchFamily="18" charset="0"/>
              </a:rPr>
              <a:t>refractory to </a:t>
            </a:r>
            <a:r>
              <a:rPr lang="en-IN" sz="3000" dirty="0">
                <a:latin typeface="Rockwell" panose="02060603020205020403" pitchFamily="18" charset="0"/>
                <a:cs typeface="Times New Roman" panose="02020603050405020304" pitchFamily="18" charset="0"/>
              </a:rPr>
              <a:t>medical therapy.</a:t>
            </a:r>
          </a:p>
        </p:txBody>
      </p:sp>
    </p:spTree>
    <p:extLst>
      <p:ext uri="{BB962C8B-B14F-4D97-AF65-F5344CB8AC3E}">
        <p14:creationId xmlns:p14="http://schemas.microsoft.com/office/powerpoint/2010/main" val="3851750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16108"/>
            <a:ext cx="12075460" cy="5170646"/>
          </a:xfrm>
          <a:prstGeom prst="rect">
            <a:avLst/>
          </a:prstGeom>
        </p:spPr>
        <p:txBody>
          <a:bodyPr wrap="square">
            <a:spAutoFit/>
          </a:bodyPr>
          <a:lstStyle/>
          <a:p>
            <a:pPr marL="457200" indent="-457200" algn="just">
              <a:buFont typeface="Wingdings" panose="05000000000000000000" pitchFamily="2" charset="2"/>
              <a:buChar char="Ø"/>
            </a:pPr>
            <a:r>
              <a:rPr lang="en-IN" sz="3000" dirty="0" smtClean="0">
                <a:latin typeface="Rockwell" panose="02060603020205020403" pitchFamily="18" charset="0"/>
                <a:cs typeface="Times New Roman" panose="02020603050405020304" pitchFamily="18" charset="0"/>
              </a:rPr>
              <a:t>Simple </a:t>
            </a:r>
            <a:r>
              <a:rPr lang="en-IN" sz="3000" dirty="0">
                <a:latin typeface="Rockwell" panose="02060603020205020403" pitchFamily="18" charset="0"/>
                <a:cs typeface="Times New Roman" panose="02020603050405020304" pitchFamily="18" charset="0"/>
              </a:rPr>
              <a:t>partial seizures </a:t>
            </a:r>
            <a:r>
              <a:rPr lang="en-IN" sz="3000" dirty="0" smtClean="0">
                <a:latin typeface="Rockwell" panose="02060603020205020403" pitchFamily="18" charset="0"/>
                <a:cs typeface="Times New Roman" panose="02020603050405020304" pitchFamily="18" charset="0"/>
              </a:rPr>
              <a:t>may also </a:t>
            </a:r>
            <a:r>
              <a:rPr lang="en-IN" sz="3000" dirty="0">
                <a:latin typeface="Rockwell" panose="02060603020205020403" pitchFamily="18" charset="0"/>
                <a:cs typeface="Times New Roman" panose="02020603050405020304" pitchFamily="18" charset="0"/>
              </a:rPr>
              <a:t>manifest as changes in </a:t>
            </a:r>
            <a:r>
              <a:rPr lang="en-IN" sz="3000" dirty="0" smtClean="0">
                <a:latin typeface="Rockwell" panose="02060603020205020403" pitchFamily="18" charset="0"/>
                <a:cs typeface="Times New Roman" panose="02020603050405020304" pitchFamily="18" charset="0"/>
              </a:rPr>
              <a:t>somatic sensation </a:t>
            </a:r>
            <a:r>
              <a:rPr lang="en-IN" sz="3000" dirty="0">
                <a:latin typeface="Rockwell" panose="02060603020205020403" pitchFamily="18" charset="0"/>
                <a:cs typeface="Times New Roman" panose="02020603050405020304" pitchFamily="18" charset="0"/>
              </a:rPr>
              <a:t>(e.g., </a:t>
            </a:r>
            <a:r>
              <a:rPr lang="en-IN" sz="3000" dirty="0" err="1">
                <a:latin typeface="Rockwell" panose="02060603020205020403" pitchFamily="18" charset="0"/>
                <a:cs typeface="Times New Roman" panose="02020603050405020304" pitchFamily="18" charset="0"/>
              </a:rPr>
              <a:t>paresthesias</a:t>
            </a:r>
            <a:r>
              <a:rPr lang="en-IN" sz="3000" dirty="0">
                <a:latin typeface="Rockwell" panose="02060603020205020403" pitchFamily="18" charset="0"/>
                <a:cs typeface="Times New Roman" panose="02020603050405020304" pitchFamily="18" charset="0"/>
              </a:rPr>
              <a:t>), vision (flashing lights or formed hallucinations</a:t>
            </a:r>
            <a:r>
              <a:rPr lang="en-IN" sz="3000" dirty="0" smtClean="0">
                <a:latin typeface="Rockwell" panose="02060603020205020403" pitchFamily="18" charset="0"/>
                <a:cs typeface="Times New Roman" panose="02020603050405020304" pitchFamily="18" charset="0"/>
              </a:rPr>
              <a:t>), equilibrium </a:t>
            </a:r>
            <a:r>
              <a:rPr lang="en-IN" sz="3000" dirty="0">
                <a:latin typeface="Rockwell" panose="02060603020205020403" pitchFamily="18" charset="0"/>
                <a:cs typeface="Times New Roman" panose="02020603050405020304" pitchFamily="18" charset="0"/>
              </a:rPr>
              <a:t>(sensation of falling or vertigo), or </a:t>
            </a:r>
            <a:r>
              <a:rPr lang="en-IN" sz="3000" dirty="0" smtClean="0">
                <a:latin typeface="Rockwell" panose="02060603020205020403" pitchFamily="18" charset="0"/>
                <a:cs typeface="Times New Roman" panose="02020603050405020304" pitchFamily="18" charset="0"/>
              </a:rPr>
              <a:t>autonomic function </a:t>
            </a:r>
            <a:r>
              <a:rPr lang="en-IN" sz="3000" dirty="0">
                <a:latin typeface="Rockwell" panose="02060603020205020403" pitchFamily="18" charset="0"/>
                <a:cs typeface="Times New Roman" panose="02020603050405020304" pitchFamily="18" charset="0"/>
              </a:rPr>
              <a:t>(flushing, sweating, piloerection). </a:t>
            </a:r>
            <a:endParaRPr lang="en-IN" sz="3000" dirty="0" smtClean="0">
              <a:latin typeface="Rockwell" panose="02060603020205020403" pitchFamily="18" charset="0"/>
              <a:cs typeface="Times New Roman" panose="02020603050405020304" pitchFamily="18" charset="0"/>
            </a:endParaRPr>
          </a:p>
          <a:p>
            <a:pPr marL="457200" indent="-457200" algn="just">
              <a:buFont typeface="Wingdings" panose="05000000000000000000" pitchFamily="2" charset="2"/>
              <a:buChar char="Ø"/>
            </a:pPr>
            <a:r>
              <a:rPr lang="en-IN" sz="3000" dirty="0" smtClean="0">
                <a:latin typeface="Rockwell" panose="02060603020205020403" pitchFamily="18" charset="0"/>
                <a:cs typeface="Times New Roman" panose="02020603050405020304" pitchFamily="18" charset="0"/>
              </a:rPr>
              <a:t>Simple </a:t>
            </a:r>
            <a:r>
              <a:rPr lang="en-IN" sz="3000" dirty="0">
                <a:latin typeface="Rockwell" panose="02060603020205020403" pitchFamily="18" charset="0"/>
                <a:cs typeface="Times New Roman" panose="02020603050405020304" pitchFamily="18" charset="0"/>
              </a:rPr>
              <a:t>partial seizures </a:t>
            </a:r>
            <a:r>
              <a:rPr lang="en-IN" sz="3000" dirty="0" smtClean="0">
                <a:latin typeface="Rockwell" panose="02060603020205020403" pitchFamily="18" charset="0"/>
                <a:cs typeface="Times New Roman" panose="02020603050405020304" pitchFamily="18" charset="0"/>
              </a:rPr>
              <a:t>arising from </a:t>
            </a:r>
            <a:r>
              <a:rPr lang="en-IN" sz="3000" dirty="0">
                <a:latin typeface="Rockwell" panose="02060603020205020403" pitchFamily="18" charset="0"/>
                <a:cs typeface="Times New Roman" panose="02020603050405020304" pitchFamily="18" charset="0"/>
              </a:rPr>
              <a:t>the temporal or frontal cortex </a:t>
            </a:r>
            <a:r>
              <a:rPr lang="en-IN" sz="3000" dirty="0" smtClean="0">
                <a:latin typeface="Rockwell" panose="02060603020205020403" pitchFamily="18" charset="0"/>
                <a:cs typeface="Times New Roman" panose="02020603050405020304" pitchFamily="18" charset="0"/>
              </a:rPr>
              <a:t>may also </a:t>
            </a:r>
            <a:r>
              <a:rPr lang="en-IN" sz="3000" dirty="0">
                <a:latin typeface="Rockwell" panose="02060603020205020403" pitchFamily="18" charset="0"/>
                <a:cs typeface="Times New Roman" panose="02020603050405020304" pitchFamily="18" charset="0"/>
              </a:rPr>
              <a:t>cause alterations </a:t>
            </a:r>
            <a:r>
              <a:rPr lang="en-IN" sz="3000" dirty="0" smtClean="0">
                <a:latin typeface="Rockwell" panose="02060603020205020403" pitchFamily="18" charset="0"/>
                <a:cs typeface="Times New Roman" panose="02020603050405020304" pitchFamily="18" charset="0"/>
              </a:rPr>
              <a:t>in hearing</a:t>
            </a:r>
            <a:r>
              <a:rPr lang="en-IN" sz="3000" dirty="0">
                <a:latin typeface="Rockwell" panose="02060603020205020403" pitchFamily="18" charset="0"/>
                <a:cs typeface="Times New Roman" panose="02020603050405020304" pitchFamily="18" charset="0"/>
              </a:rPr>
              <a:t>, olfaction, or higher cortical function (psychic symptoms).</a:t>
            </a:r>
          </a:p>
          <a:p>
            <a:pPr marL="457200" indent="-457200" algn="just">
              <a:buFont typeface="Wingdings" panose="05000000000000000000" pitchFamily="2" charset="2"/>
              <a:buChar char="Ø"/>
            </a:pPr>
            <a:r>
              <a:rPr lang="en-IN" sz="3000" dirty="0" smtClean="0">
                <a:latin typeface="Rockwell" panose="02060603020205020403" pitchFamily="18" charset="0"/>
                <a:cs typeface="Times New Roman" panose="02020603050405020304" pitchFamily="18" charset="0"/>
              </a:rPr>
              <a:t>This </a:t>
            </a:r>
            <a:r>
              <a:rPr lang="en-IN" sz="3000" dirty="0">
                <a:latin typeface="Rockwell" panose="02060603020205020403" pitchFamily="18" charset="0"/>
                <a:cs typeface="Times New Roman" panose="02020603050405020304" pitchFamily="18" charset="0"/>
              </a:rPr>
              <a:t>includes the sensation of unusual, intense </a:t>
            </a:r>
            <a:r>
              <a:rPr lang="en-IN" sz="3000" dirty="0" err="1">
                <a:latin typeface="Rockwell" panose="02060603020205020403" pitchFamily="18" charset="0"/>
                <a:cs typeface="Times New Roman" panose="02020603050405020304" pitchFamily="18" charset="0"/>
              </a:rPr>
              <a:t>odors</a:t>
            </a:r>
            <a:r>
              <a:rPr lang="en-IN" sz="3000" dirty="0">
                <a:latin typeface="Rockwell" panose="02060603020205020403" pitchFamily="18" charset="0"/>
                <a:cs typeface="Times New Roman" panose="02020603050405020304" pitchFamily="18" charset="0"/>
              </a:rPr>
              <a:t> (e.g., </a:t>
            </a:r>
            <a:r>
              <a:rPr lang="en-IN" sz="3000" dirty="0" smtClean="0">
                <a:latin typeface="Rockwell" panose="02060603020205020403" pitchFamily="18" charset="0"/>
                <a:cs typeface="Times New Roman" panose="02020603050405020304" pitchFamily="18" charset="0"/>
              </a:rPr>
              <a:t>burning rubber </a:t>
            </a:r>
            <a:r>
              <a:rPr lang="en-IN" sz="3000" dirty="0">
                <a:latin typeface="Rockwell" panose="02060603020205020403" pitchFamily="18" charset="0"/>
                <a:cs typeface="Times New Roman" panose="02020603050405020304" pitchFamily="18" charset="0"/>
              </a:rPr>
              <a:t>or kerosene) or sounds (crude or </a:t>
            </a:r>
            <a:r>
              <a:rPr lang="en-IN" sz="3000" dirty="0" smtClean="0">
                <a:latin typeface="Rockwell" panose="02060603020205020403" pitchFamily="18" charset="0"/>
                <a:cs typeface="Times New Roman" panose="02020603050405020304" pitchFamily="18" charset="0"/>
              </a:rPr>
              <a:t>highly complex </a:t>
            </a:r>
            <a:r>
              <a:rPr lang="en-IN" sz="3000" dirty="0">
                <a:latin typeface="Rockwell" panose="02060603020205020403" pitchFamily="18" charset="0"/>
                <a:cs typeface="Times New Roman" panose="02020603050405020304" pitchFamily="18" charset="0"/>
              </a:rPr>
              <a:t>sounds), </a:t>
            </a:r>
            <a:r>
              <a:rPr lang="en-IN" sz="3000" dirty="0" smtClean="0">
                <a:latin typeface="Rockwell" panose="02060603020205020403" pitchFamily="18" charset="0"/>
                <a:cs typeface="Times New Roman" panose="02020603050405020304" pitchFamily="18" charset="0"/>
              </a:rPr>
              <a:t>or an </a:t>
            </a:r>
            <a:r>
              <a:rPr lang="en-IN" sz="3000" dirty="0">
                <a:latin typeface="Rockwell" panose="02060603020205020403" pitchFamily="18" charset="0"/>
                <a:cs typeface="Times New Roman" panose="02020603050405020304" pitchFamily="18" charset="0"/>
              </a:rPr>
              <a:t>epigastric sensation that rises from the stomach or chest to the head</a:t>
            </a:r>
            <a:r>
              <a:rPr lang="en-IN" sz="3000" dirty="0" smtClean="0">
                <a:latin typeface="Rockwell" panose="02060603020205020403" pitchFamily="18" charset="0"/>
                <a:cs typeface="Times New Roman" panose="02020603050405020304" pitchFamily="18" charset="0"/>
              </a:rPr>
              <a:t>.</a:t>
            </a:r>
            <a:endParaRPr lang="en-IN" sz="3000" dirty="0">
              <a:latin typeface="Rockwell" panose="02060603020205020403" pitchFamily="18" charset="0"/>
              <a:cs typeface="Times New Roman" panose="02020603050405020304" pitchFamily="18" charset="0"/>
            </a:endParaRPr>
          </a:p>
        </p:txBody>
      </p:sp>
    </p:spTree>
    <p:extLst>
      <p:ext uri="{BB962C8B-B14F-4D97-AF65-F5344CB8AC3E}">
        <p14:creationId xmlns:p14="http://schemas.microsoft.com/office/powerpoint/2010/main" val="78071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92700"/>
            <a:ext cx="12191999" cy="1938992"/>
          </a:xfrm>
          <a:prstGeom prst="rect">
            <a:avLst/>
          </a:prstGeom>
        </p:spPr>
        <p:txBody>
          <a:bodyPr wrap="square">
            <a:spAutoFit/>
          </a:bodyPr>
          <a:lstStyle/>
          <a:p>
            <a:pPr marL="457200" lvl="0" indent="-457200" algn="just">
              <a:buFont typeface="Wingdings" panose="05000000000000000000" pitchFamily="2" charset="2"/>
              <a:buChar char="Ø"/>
            </a:pPr>
            <a:r>
              <a:rPr lang="en-IN" sz="3000" dirty="0">
                <a:solidFill>
                  <a:prstClr val="white"/>
                </a:solidFill>
                <a:latin typeface="Rockwell" panose="02060603020205020403" pitchFamily="18" charset="0"/>
                <a:cs typeface="Times New Roman" panose="02020603050405020304" pitchFamily="18" charset="0"/>
              </a:rPr>
              <a:t>Some patients describe odd, internal feelings such as fear, </a:t>
            </a:r>
            <a:r>
              <a:rPr lang="en-IN" sz="3000" dirty="0" smtClean="0">
                <a:solidFill>
                  <a:prstClr val="white"/>
                </a:solidFill>
                <a:latin typeface="Rockwell" panose="02060603020205020403" pitchFamily="18" charset="0"/>
                <a:cs typeface="Times New Roman" panose="02020603050405020304" pitchFamily="18" charset="0"/>
              </a:rPr>
              <a:t>a </a:t>
            </a:r>
            <a:r>
              <a:rPr lang="en-IN" sz="3000" dirty="0">
                <a:solidFill>
                  <a:prstClr val="white"/>
                </a:solidFill>
                <a:latin typeface="Rockwell" panose="02060603020205020403" pitchFamily="18" charset="0"/>
                <a:cs typeface="Times New Roman" panose="02020603050405020304" pitchFamily="18" charset="0"/>
              </a:rPr>
              <a:t>sense of impending change, detachment, </a:t>
            </a:r>
            <a:r>
              <a:rPr lang="en-IN" sz="3000" dirty="0" smtClean="0">
                <a:solidFill>
                  <a:prstClr val="white"/>
                </a:solidFill>
                <a:latin typeface="Rockwell" panose="02060603020205020403" pitchFamily="18" charset="0"/>
                <a:cs typeface="Times New Roman" panose="02020603050405020304" pitchFamily="18" charset="0"/>
              </a:rPr>
              <a:t>depersonalization, </a:t>
            </a:r>
            <a:r>
              <a:rPr lang="en-IN" sz="3000" dirty="0">
                <a:solidFill>
                  <a:prstClr val="white"/>
                </a:solidFill>
                <a:latin typeface="Rockwell" panose="02060603020205020403" pitchFamily="18" charset="0"/>
                <a:cs typeface="Times New Roman" panose="02020603050405020304" pitchFamily="18" charset="0"/>
              </a:rPr>
              <a:t>or </a:t>
            </a:r>
            <a:r>
              <a:rPr lang="en-IN" sz="3000" dirty="0" smtClean="0">
                <a:solidFill>
                  <a:prstClr val="white"/>
                </a:solidFill>
                <a:latin typeface="Rockwell" panose="02060603020205020403" pitchFamily="18" charset="0"/>
                <a:cs typeface="Times New Roman" panose="02020603050405020304" pitchFamily="18" charset="0"/>
              </a:rPr>
              <a:t>illusions that </a:t>
            </a:r>
            <a:r>
              <a:rPr lang="en-IN" sz="3000" dirty="0">
                <a:solidFill>
                  <a:prstClr val="white"/>
                </a:solidFill>
                <a:latin typeface="Rockwell" panose="02060603020205020403" pitchFamily="18" charset="0"/>
                <a:cs typeface="Times New Roman" panose="02020603050405020304" pitchFamily="18" charset="0"/>
              </a:rPr>
              <a:t>objects are growing smaller (</a:t>
            </a:r>
            <a:r>
              <a:rPr lang="en-IN" sz="3000" dirty="0" err="1">
                <a:solidFill>
                  <a:prstClr val="white"/>
                </a:solidFill>
                <a:latin typeface="Rockwell" panose="02060603020205020403" pitchFamily="18" charset="0"/>
                <a:cs typeface="Times New Roman" panose="02020603050405020304" pitchFamily="18" charset="0"/>
              </a:rPr>
              <a:t>micropsia</a:t>
            </a:r>
            <a:r>
              <a:rPr lang="en-IN" sz="3000" dirty="0">
                <a:solidFill>
                  <a:prstClr val="white"/>
                </a:solidFill>
                <a:latin typeface="Rockwell" panose="02060603020205020403" pitchFamily="18" charset="0"/>
                <a:cs typeface="Times New Roman" panose="02020603050405020304" pitchFamily="18" charset="0"/>
              </a:rPr>
              <a:t>) or larger (</a:t>
            </a:r>
            <a:r>
              <a:rPr lang="en-IN" sz="3000" dirty="0" err="1">
                <a:solidFill>
                  <a:prstClr val="white"/>
                </a:solidFill>
                <a:latin typeface="Rockwell" panose="02060603020205020403" pitchFamily="18" charset="0"/>
                <a:cs typeface="Times New Roman" panose="02020603050405020304" pitchFamily="18" charset="0"/>
              </a:rPr>
              <a:t>macropsia</a:t>
            </a:r>
            <a:r>
              <a:rPr lang="en-IN" sz="3000" dirty="0">
                <a:solidFill>
                  <a:prstClr val="white"/>
                </a:solidFill>
                <a:latin typeface="Rockwell" panose="02060603020205020403" pitchFamily="18" charset="0"/>
                <a:cs typeface="Times New Roman" panose="02020603050405020304" pitchFamily="18" charset="0"/>
              </a:rPr>
              <a:t>).</a:t>
            </a:r>
          </a:p>
        </p:txBody>
      </p:sp>
      <p:sp>
        <p:nvSpPr>
          <p:cNvPr id="3" name="Rectangle 2"/>
          <p:cNvSpPr/>
          <p:nvPr/>
        </p:nvSpPr>
        <p:spPr>
          <a:xfrm>
            <a:off x="-1" y="3181412"/>
            <a:ext cx="12192000" cy="3323987"/>
          </a:xfrm>
          <a:prstGeom prst="rect">
            <a:avLst/>
          </a:prstGeom>
        </p:spPr>
        <p:txBody>
          <a:bodyPr wrap="square">
            <a:spAutoFit/>
          </a:bodyPr>
          <a:lstStyle/>
          <a:p>
            <a:pPr algn="just"/>
            <a:r>
              <a:rPr lang="en-IN" sz="3000" b="1" u="sng" dirty="0">
                <a:solidFill>
                  <a:srgbClr val="FFFF00"/>
                </a:solidFill>
                <a:latin typeface="Rockwell" panose="02060603020205020403" pitchFamily="18" charset="0"/>
                <a:cs typeface="Times New Roman" panose="02020603050405020304" pitchFamily="18" charset="0"/>
              </a:rPr>
              <a:t>Complex Partial Seizures</a:t>
            </a:r>
            <a:r>
              <a:rPr lang="en-IN" sz="3000" b="1" u="sng" dirty="0">
                <a:latin typeface="Rockwell" panose="02060603020205020403" pitchFamily="18" charset="0"/>
              </a:rPr>
              <a:t> </a:t>
            </a:r>
            <a:endParaRPr lang="en-IN" sz="3000" b="1" u="sng" dirty="0" smtClean="0">
              <a:latin typeface="Rockwell" panose="02060603020205020403" pitchFamily="18" charset="0"/>
            </a:endParaRPr>
          </a:p>
          <a:p>
            <a:pPr marL="457200" indent="-457200" algn="just">
              <a:buFont typeface="Wingdings" panose="05000000000000000000" pitchFamily="2" charset="2"/>
              <a:buChar char="Ø"/>
            </a:pPr>
            <a:r>
              <a:rPr lang="en-IN" sz="3000" dirty="0" smtClean="0">
                <a:latin typeface="Rockwell" panose="02060603020205020403" pitchFamily="18" charset="0"/>
                <a:cs typeface="Times New Roman" panose="02020603050405020304" pitchFamily="18" charset="0"/>
              </a:rPr>
              <a:t>Complex </a:t>
            </a:r>
            <a:r>
              <a:rPr lang="en-IN" sz="3000" dirty="0">
                <a:latin typeface="Rockwell" panose="02060603020205020403" pitchFamily="18" charset="0"/>
                <a:cs typeface="Times New Roman" panose="02020603050405020304" pitchFamily="18" charset="0"/>
              </a:rPr>
              <a:t>partial seizures are characterized </a:t>
            </a:r>
            <a:r>
              <a:rPr lang="en-IN" sz="3000" dirty="0" smtClean="0">
                <a:latin typeface="Rockwell" panose="02060603020205020403" pitchFamily="18" charset="0"/>
                <a:cs typeface="Times New Roman" panose="02020603050405020304" pitchFamily="18" charset="0"/>
              </a:rPr>
              <a:t>by focal </a:t>
            </a:r>
            <a:r>
              <a:rPr lang="en-IN" sz="3000" dirty="0">
                <a:latin typeface="Rockwell" panose="02060603020205020403" pitchFamily="18" charset="0"/>
                <a:cs typeface="Times New Roman" panose="02020603050405020304" pitchFamily="18" charset="0"/>
              </a:rPr>
              <a:t>seizure </a:t>
            </a:r>
            <a:r>
              <a:rPr lang="en-IN" sz="3000" dirty="0" smtClean="0">
                <a:latin typeface="Rockwell" panose="02060603020205020403" pitchFamily="18" charset="0"/>
                <a:cs typeface="Times New Roman" panose="02020603050405020304" pitchFamily="18" charset="0"/>
              </a:rPr>
              <a:t>activity accompanied </a:t>
            </a:r>
            <a:r>
              <a:rPr lang="en-IN" sz="3000" dirty="0">
                <a:latin typeface="Rockwell" panose="02060603020205020403" pitchFamily="18" charset="0"/>
                <a:cs typeface="Times New Roman" panose="02020603050405020304" pitchFamily="18" charset="0"/>
              </a:rPr>
              <a:t>by a transient impairment of </a:t>
            </a:r>
            <a:r>
              <a:rPr lang="en-IN" sz="3000" dirty="0" smtClean="0">
                <a:latin typeface="Rockwell" panose="02060603020205020403" pitchFamily="18" charset="0"/>
                <a:cs typeface="Times New Roman" panose="02020603050405020304" pitchFamily="18" charset="0"/>
              </a:rPr>
              <a:t>the patient’s ability to </a:t>
            </a:r>
            <a:r>
              <a:rPr lang="en-IN" sz="3000" dirty="0">
                <a:latin typeface="Rockwell" panose="02060603020205020403" pitchFamily="18" charset="0"/>
                <a:cs typeface="Times New Roman" panose="02020603050405020304" pitchFamily="18" charset="0"/>
              </a:rPr>
              <a:t>maintain normal contact with the environment. </a:t>
            </a:r>
            <a:endParaRPr lang="en-IN" sz="3000" dirty="0" smtClean="0">
              <a:latin typeface="Rockwell" panose="02060603020205020403" pitchFamily="18" charset="0"/>
              <a:cs typeface="Times New Roman" panose="02020603050405020304" pitchFamily="18" charset="0"/>
            </a:endParaRPr>
          </a:p>
          <a:p>
            <a:pPr marL="457200" indent="-457200" algn="just">
              <a:buFont typeface="Wingdings" panose="05000000000000000000" pitchFamily="2" charset="2"/>
              <a:buChar char="Ø"/>
            </a:pPr>
            <a:r>
              <a:rPr lang="en-IN" sz="3000" dirty="0" smtClean="0">
                <a:latin typeface="Rockwell" panose="02060603020205020403" pitchFamily="18" charset="0"/>
                <a:cs typeface="Times New Roman" panose="02020603050405020304" pitchFamily="18" charset="0"/>
              </a:rPr>
              <a:t>The patient </a:t>
            </a:r>
            <a:r>
              <a:rPr lang="en-IN" sz="3000" dirty="0">
                <a:latin typeface="Rockwell" panose="02060603020205020403" pitchFamily="18" charset="0"/>
                <a:cs typeface="Times New Roman" panose="02020603050405020304" pitchFamily="18" charset="0"/>
              </a:rPr>
              <a:t>is unable to respond </a:t>
            </a:r>
            <a:r>
              <a:rPr lang="en-IN" sz="3000" dirty="0" smtClean="0">
                <a:latin typeface="Rockwell" panose="02060603020205020403" pitchFamily="18" charset="0"/>
                <a:cs typeface="Times New Roman" panose="02020603050405020304" pitchFamily="18" charset="0"/>
              </a:rPr>
              <a:t>appropriately to </a:t>
            </a:r>
            <a:r>
              <a:rPr lang="en-IN" sz="3000" dirty="0">
                <a:latin typeface="Rockwell" panose="02060603020205020403" pitchFamily="18" charset="0"/>
                <a:cs typeface="Times New Roman" panose="02020603050405020304" pitchFamily="18" charset="0"/>
              </a:rPr>
              <a:t>visual or verbal </a:t>
            </a:r>
            <a:r>
              <a:rPr lang="en-IN" sz="3000" dirty="0" smtClean="0">
                <a:latin typeface="Rockwell" panose="02060603020205020403" pitchFamily="18" charset="0"/>
                <a:cs typeface="Times New Roman" panose="02020603050405020304" pitchFamily="18" charset="0"/>
              </a:rPr>
              <a:t>commands during </a:t>
            </a:r>
            <a:r>
              <a:rPr lang="en-IN" sz="3000" dirty="0">
                <a:latin typeface="Rockwell" panose="02060603020205020403" pitchFamily="18" charset="0"/>
                <a:cs typeface="Times New Roman" panose="02020603050405020304" pitchFamily="18" charset="0"/>
              </a:rPr>
              <a:t>the seizure and has impaired recollection or </a:t>
            </a:r>
            <a:r>
              <a:rPr lang="en-IN" sz="3000" dirty="0" smtClean="0">
                <a:latin typeface="Rockwell" panose="02060603020205020403" pitchFamily="18" charset="0"/>
                <a:cs typeface="Times New Roman" panose="02020603050405020304" pitchFamily="18" charset="0"/>
              </a:rPr>
              <a:t>awareness of </a:t>
            </a:r>
            <a:r>
              <a:rPr lang="en-IN" sz="3000" dirty="0">
                <a:latin typeface="Rockwell" panose="02060603020205020403" pitchFamily="18" charset="0"/>
                <a:cs typeface="Times New Roman" panose="02020603050405020304" pitchFamily="18" charset="0"/>
              </a:rPr>
              <a:t>the ictal phase. </a:t>
            </a:r>
          </a:p>
        </p:txBody>
      </p:sp>
    </p:spTree>
    <p:extLst>
      <p:ext uri="{BB962C8B-B14F-4D97-AF65-F5344CB8AC3E}">
        <p14:creationId xmlns:p14="http://schemas.microsoft.com/office/powerpoint/2010/main" val="3386612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92261"/>
            <a:ext cx="12192000" cy="3323987"/>
          </a:xfrm>
          <a:prstGeom prst="rect">
            <a:avLst/>
          </a:prstGeom>
        </p:spPr>
        <p:txBody>
          <a:bodyPr wrap="square">
            <a:spAutoFit/>
          </a:bodyPr>
          <a:lstStyle/>
          <a:p>
            <a:pPr marL="457200" indent="-457200" algn="just">
              <a:buFont typeface="Wingdings" panose="05000000000000000000" pitchFamily="2" charset="2"/>
              <a:buChar char="Ø"/>
            </a:pPr>
            <a:r>
              <a:rPr lang="en-IN" sz="3000" dirty="0">
                <a:latin typeface="Rockwell" panose="02060603020205020403" pitchFamily="18" charset="0"/>
                <a:cs typeface="Times New Roman" panose="02020603050405020304" pitchFamily="18" charset="0"/>
              </a:rPr>
              <a:t>The seizures </a:t>
            </a:r>
            <a:r>
              <a:rPr lang="en-IN" sz="3000" dirty="0" smtClean="0">
                <a:latin typeface="Rockwell" panose="02060603020205020403" pitchFamily="18" charset="0"/>
                <a:cs typeface="Times New Roman" panose="02020603050405020304" pitchFamily="18" charset="0"/>
              </a:rPr>
              <a:t>frequently begin </a:t>
            </a:r>
            <a:r>
              <a:rPr lang="en-IN" sz="3000" dirty="0">
                <a:latin typeface="Rockwell" panose="02060603020205020403" pitchFamily="18" charset="0"/>
                <a:cs typeface="Times New Roman" panose="02020603050405020304" pitchFamily="18" charset="0"/>
              </a:rPr>
              <a:t>with an aura (i.e., </a:t>
            </a:r>
            <a:r>
              <a:rPr lang="en-IN" sz="3000" dirty="0" smtClean="0">
                <a:latin typeface="Rockwell" panose="02060603020205020403" pitchFamily="18" charset="0"/>
                <a:cs typeface="Times New Roman" panose="02020603050405020304" pitchFamily="18" charset="0"/>
              </a:rPr>
              <a:t>a simple </a:t>
            </a:r>
            <a:r>
              <a:rPr lang="en-IN" sz="3000" dirty="0">
                <a:latin typeface="Rockwell" panose="02060603020205020403" pitchFamily="18" charset="0"/>
                <a:cs typeface="Times New Roman" panose="02020603050405020304" pitchFamily="18" charset="0"/>
              </a:rPr>
              <a:t>partial seizure) that is stereotypic for the patient. </a:t>
            </a:r>
            <a:endParaRPr lang="en-IN" sz="3000" dirty="0" smtClean="0">
              <a:latin typeface="Rockwell" panose="02060603020205020403" pitchFamily="18" charset="0"/>
              <a:cs typeface="Times New Roman" panose="02020603050405020304" pitchFamily="18" charset="0"/>
            </a:endParaRPr>
          </a:p>
          <a:p>
            <a:pPr marL="457200" indent="-457200" algn="just">
              <a:buFont typeface="Wingdings" panose="05000000000000000000" pitchFamily="2" charset="2"/>
              <a:buChar char="Ø"/>
            </a:pPr>
            <a:r>
              <a:rPr lang="en-IN" sz="3000" dirty="0" smtClean="0">
                <a:latin typeface="Rockwell" panose="02060603020205020403" pitchFamily="18" charset="0"/>
                <a:cs typeface="Times New Roman" panose="02020603050405020304" pitchFamily="18" charset="0"/>
              </a:rPr>
              <a:t>The </a:t>
            </a:r>
            <a:r>
              <a:rPr lang="en-IN" sz="3000" dirty="0">
                <a:latin typeface="Rockwell" panose="02060603020205020403" pitchFamily="18" charset="0"/>
                <a:cs typeface="Times New Roman" panose="02020603050405020304" pitchFamily="18" charset="0"/>
              </a:rPr>
              <a:t>start </a:t>
            </a:r>
            <a:r>
              <a:rPr lang="en-IN" sz="3000" dirty="0" smtClean="0">
                <a:latin typeface="Rockwell" panose="02060603020205020403" pitchFamily="18" charset="0"/>
                <a:cs typeface="Times New Roman" panose="02020603050405020304" pitchFamily="18" charset="0"/>
              </a:rPr>
              <a:t>of the </a:t>
            </a:r>
            <a:r>
              <a:rPr lang="en-IN" sz="3000" dirty="0">
                <a:latin typeface="Rockwell" panose="02060603020205020403" pitchFamily="18" charset="0"/>
                <a:cs typeface="Times New Roman" panose="02020603050405020304" pitchFamily="18" charset="0"/>
              </a:rPr>
              <a:t>ictal phase is often a sudden </a:t>
            </a:r>
            <a:r>
              <a:rPr lang="en-IN" sz="3000" dirty="0" smtClean="0">
                <a:latin typeface="Rockwell" panose="02060603020205020403" pitchFamily="18" charset="0"/>
                <a:cs typeface="Times New Roman" panose="02020603050405020304" pitchFamily="18" charset="0"/>
              </a:rPr>
              <a:t>behavioural </a:t>
            </a:r>
            <a:r>
              <a:rPr lang="en-IN" sz="3000" dirty="0">
                <a:latin typeface="Rockwell" panose="02060603020205020403" pitchFamily="18" charset="0"/>
                <a:cs typeface="Times New Roman" panose="02020603050405020304" pitchFamily="18" charset="0"/>
              </a:rPr>
              <a:t>arrest or motionless </a:t>
            </a:r>
            <a:r>
              <a:rPr lang="en-IN" sz="3000" dirty="0" smtClean="0">
                <a:latin typeface="Rockwell" panose="02060603020205020403" pitchFamily="18" charset="0"/>
                <a:cs typeface="Times New Roman" panose="02020603050405020304" pitchFamily="18" charset="0"/>
              </a:rPr>
              <a:t>stare, which </a:t>
            </a:r>
            <a:r>
              <a:rPr lang="en-IN" sz="3000" dirty="0">
                <a:latin typeface="Rockwell" panose="02060603020205020403" pitchFamily="18" charset="0"/>
                <a:cs typeface="Times New Roman" panose="02020603050405020304" pitchFamily="18" charset="0"/>
              </a:rPr>
              <a:t>marks the onset of the period of </a:t>
            </a:r>
            <a:r>
              <a:rPr lang="en-IN" sz="3000" dirty="0" smtClean="0">
                <a:latin typeface="Rockwell" panose="02060603020205020403" pitchFamily="18" charset="0"/>
                <a:cs typeface="Times New Roman" panose="02020603050405020304" pitchFamily="18" charset="0"/>
              </a:rPr>
              <a:t>amnesia.</a:t>
            </a:r>
          </a:p>
          <a:p>
            <a:pPr marL="457200" indent="-457200" algn="just">
              <a:buFont typeface="Wingdings" panose="05000000000000000000" pitchFamily="2" charset="2"/>
              <a:buChar char="Ø"/>
            </a:pPr>
            <a:r>
              <a:rPr lang="en-IN" sz="3000" dirty="0" smtClean="0">
                <a:latin typeface="Rockwell" panose="02060603020205020403" pitchFamily="18" charset="0"/>
                <a:cs typeface="Times New Roman" panose="02020603050405020304" pitchFamily="18" charset="0"/>
              </a:rPr>
              <a:t>The behavioural arrest is usually accompanied </a:t>
            </a:r>
            <a:r>
              <a:rPr lang="en-IN" sz="3000" dirty="0">
                <a:latin typeface="Rockwell" panose="02060603020205020403" pitchFamily="18" charset="0"/>
                <a:cs typeface="Times New Roman" panose="02020603050405020304" pitchFamily="18" charset="0"/>
              </a:rPr>
              <a:t>by </a:t>
            </a:r>
            <a:r>
              <a:rPr lang="en-IN" sz="3000" i="1" dirty="0">
                <a:solidFill>
                  <a:srgbClr val="FFFF00"/>
                </a:solidFill>
                <a:latin typeface="Rockwell" panose="02060603020205020403" pitchFamily="18" charset="0"/>
                <a:cs typeface="Times New Roman" panose="02020603050405020304" pitchFamily="18" charset="0"/>
              </a:rPr>
              <a:t>automatisms</a:t>
            </a:r>
            <a:r>
              <a:rPr lang="en-IN" sz="3000" dirty="0">
                <a:latin typeface="Rockwell" panose="02060603020205020403" pitchFamily="18" charset="0"/>
                <a:cs typeface="Times New Roman" panose="02020603050405020304" pitchFamily="18" charset="0"/>
              </a:rPr>
              <a:t>, which are involuntary, </a:t>
            </a:r>
            <a:r>
              <a:rPr lang="en-IN" sz="3000" dirty="0" smtClean="0">
                <a:latin typeface="Rockwell" panose="02060603020205020403" pitchFamily="18" charset="0"/>
                <a:cs typeface="Times New Roman" panose="02020603050405020304" pitchFamily="18" charset="0"/>
              </a:rPr>
              <a:t>automatic </a:t>
            </a:r>
            <a:r>
              <a:rPr lang="en-IN" sz="3000" dirty="0" err="1" smtClean="0">
                <a:latin typeface="Rockwell" panose="02060603020205020403" pitchFamily="18" charset="0"/>
                <a:cs typeface="Times New Roman" panose="02020603050405020304" pitchFamily="18" charset="0"/>
              </a:rPr>
              <a:t>behaviors</a:t>
            </a:r>
            <a:r>
              <a:rPr lang="en-IN" sz="3000" dirty="0" smtClean="0">
                <a:latin typeface="Rockwell" panose="02060603020205020403" pitchFamily="18" charset="0"/>
                <a:cs typeface="Times New Roman" panose="02020603050405020304" pitchFamily="18" charset="0"/>
              </a:rPr>
              <a:t> </a:t>
            </a:r>
            <a:r>
              <a:rPr lang="en-IN" sz="3000" dirty="0">
                <a:latin typeface="Rockwell" panose="02060603020205020403" pitchFamily="18" charset="0"/>
                <a:cs typeface="Times New Roman" panose="02020603050405020304" pitchFamily="18" charset="0"/>
              </a:rPr>
              <a:t>that have a wide range of manifestations. </a:t>
            </a:r>
            <a:r>
              <a:rPr lang="en-IN" sz="3000" dirty="0" smtClean="0">
                <a:latin typeface="Times New Roman" panose="02020603050405020304" pitchFamily="18" charset="0"/>
                <a:cs typeface="Times New Roman" panose="02020603050405020304" pitchFamily="18" charset="0"/>
              </a:rPr>
              <a:t>	</a:t>
            </a:r>
            <a:endParaRPr lang="en-IN"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1022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643803"/>
            <a:ext cx="12191999" cy="4524315"/>
          </a:xfrm>
          <a:prstGeom prst="rect">
            <a:avLst/>
          </a:prstGeom>
        </p:spPr>
        <p:txBody>
          <a:bodyPr wrap="square">
            <a:spAutoFit/>
          </a:bodyPr>
          <a:lstStyle/>
          <a:p>
            <a:pPr marL="457200" lvl="0" indent="-457200" algn="just">
              <a:buFont typeface="Wingdings" panose="05000000000000000000" pitchFamily="2" charset="2"/>
              <a:buChar char="Ø"/>
            </a:pPr>
            <a:r>
              <a:rPr lang="en-IN" sz="3200" dirty="0">
                <a:solidFill>
                  <a:srgbClr val="FFFF00"/>
                </a:solidFill>
                <a:latin typeface="Rockwell" panose="02060603020205020403" pitchFamily="18" charset="0"/>
                <a:cs typeface="Times New Roman" panose="02020603050405020304" pitchFamily="18" charset="0"/>
              </a:rPr>
              <a:t>Automatisms may consist of very basic </a:t>
            </a:r>
            <a:r>
              <a:rPr lang="en-IN" sz="3200" dirty="0" err="1">
                <a:solidFill>
                  <a:srgbClr val="FFFF00"/>
                </a:solidFill>
                <a:latin typeface="Rockwell" panose="02060603020205020403" pitchFamily="18" charset="0"/>
                <a:cs typeface="Times New Roman" panose="02020603050405020304" pitchFamily="18" charset="0"/>
              </a:rPr>
              <a:t>behaviors</a:t>
            </a:r>
            <a:r>
              <a:rPr lang="en-IN" sz="3200" dirty="0">
                <a:solidFill>
                  <a:srgbClr val="FFFF00"/>
                </a:solidFill>
                <a:latin typeface="Rockwell" panose="02060603020205020403" pitchFamily="18" charset="0"/>
                <a:cs typeface="Times New Roman" panose="02020603050405020304" pitchFamily="18" charset="0"/>
              </a:rPr>
              <a:t> such as chewing, lip smacking, swallowing, or “picking” movements of the hands, or more elaborate </a:t>
            </a:r>
            <a:r>
              <a:rPr lang="en-IN" sz="3200" dirty="0" err="1">
                <a:solidFill>
                  <a:srgbClr val="FFFF00"/>
                </a:solidFill>
                <a:latin typeface="Rockwell" panose="02060603020205020403" pitchFamily="18" charset="0"/>
                <a:cs typeface="Times New Roman" panose="02020603050405020304" pitchFamily="18" charset="0"/>
              </a:rPr>
              <a:t>behaviors</a:t>
            </a:r>
            <a:r>
              <a:rPr lang="en-IN" sz="3200" dirty="0">
                <a:solidFill>
                  <a:srgbClr val="FFFF00"/>
                </a:solidFill>
                <a:latin typeface="Rockwell" panose="02060603020205020403" pitchFamily="18" charset="0"/>
                <a:cs typeface="Times New Roman" panose="02020603050405020304" pitchFamily="18" charset="0"/>
              </a:rPr>
              <a:t> such as a display of emotion or running</a:t>
            </a:r>
            <a:r>
              <a:rPr lang="en-IN" sz="3200" dirty="0">
                <a:solidFill>
                  <a:prstClr val="white"/>
                </a:solidFill>
                <a:latin typeface="Rockwell" panose="02060603020205020403" pitchFamily="18" charset="0"/>
                <a:cs typeface="Times New Roman" panose="02020603050405020304" pitchFamily="18" charset="0"/>
              </a:rPr>
              <a:t>. </a:t>
            </a:r>
          </a:p>
          <a:p>
            <a:pPr marL="457200" lvl="0" indent="-457200" algn="just">
              <a:buFont typeface="Wingdings" panose="05000000000000000000" pitchFamily="2" charset="2"/>
              <a:buChar char="Ø"/>
            </a:pPr>
            <a:r>
              <a:rPr lang="en-IN" sz="3200" dirty="0">
                <a:solidFill>
                  <a:prstClr val="white"/>
                </a:solidFill>
                <a:latin typeface="Rockwell" panose="02060603020205020403" pitchFamily="18" charset="0"/>
                <a:cs typeface="Times New Roman" panose="02020603050405020304" pitchFamily="18" charset="0"/>
              </a:rPr>
              <a:t>The patient is typically confused following the seizure, and the transition to full recovery of consciousness may range from seconds up to an hour.</a:t>
            </a:r>
          </a:p>
          <a:p>
            <a:pPr marL="457200" lvl="0" indent="-457200" algn="just">
              <a:buFont typeface="Wingdings" panose="05000000000000000000" pitchFamily="2" charset="2"/>
              <a:buChar char="Ø"/>
            </a:pPr>
            <a:r>
              <a:rPr lang="en-IN" sz="3200" dirty="0">
                <a:solidFill>
                  <a:prstClr val="white"/>
                </a:solidFill>
                <a:latin typeface="Rockwell" panose="02060603020205020403" pitchFamily="18" charset="0"/>
                <a:cs typeface="Times New Roman" panose="02020603050405020304" pitchFamily="18" charset="0"/>
              </a:rPr>
              <a:t>Examination immediately following the seizure may show an </a:t>
            </a:r>
            <a:r>
              <a:rPr lang="en-IN" sz="3200" dirty="0" smtClean="0">
                <a:solidFill>
                  <a:prstClr val="white"/>
                </a:solidFill>
                <a:latin typeface="Rockwell" panose="02060603020205020403" pitchFamily="18" charset="0"/>
                <a:cs typeface="Times New Roman" panose="02020603050405020304" pitchFamily="18" charset="0"/>
              </a:rPr>
              <a:t>anterograde amnesia</a:t>
            </a:r>
            <a:r>
              <a:rPr lang="en-IN" sz="3200" dirty="0">
                <a:solidFill>
                  <a:prstClr val="white"/>
                </a:solidFill>
                <a:latin typeface="Rockwell" panose="02060603020205020403" pitchFamily="18" charset="0"/>
                <a:cs typeface="Times New Roman" panose="02020603050405020304" pitchFamily="18" charset="0"/>
              </a:rPr>
              <a:t>.</a:t>
            </a:r>
          </a:p>
        </p:txBody>
      </p:sp>
    </p:spTree>
    <p:extLst>
      <p:ext uri="{BB962C8B-B14F-4D97-AF65-F5344CB8AC3E}">
        <p14:creationId xmlns:p14="http://schemas.microsoft.com/office/powerpoint/2010/main" val="19308861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129" y="1748117"/>
            <a:ext cx="12097871" cy="3046988"/>
          </a:xfrm>
          <a:prstGeom prst="rect">
            <a:avLst/>
          </a:prstGeom>
        </p:spPr>
        <p:txBody>
          <a:bodyPr wrap="square">
            <a:spAutoFit/>
          </a:bodyPr>
          <a:lstStyle/>
          <a:p>
            <a:pPr marL="457200" indent="-457200" algn="just">
              <a:buFont typeface="Wingdings" panose="05000000000000000000" pitchFamily="2" charset="2"/>
              <a:buChar char="Ø"/>
            </a:pPr>
            <a:r>
              <a:rPr lang="en-IN" sz="3200" dirty="0">
                <a:latin typeface="Times New Roman" panose="02020603050405020304" pitchFamily="18" charset="0"/>
                <a:cs typeface="Times New Roman" panose="02020603050405020304" pitchFamily="18" charset="0"/>
              </a:rPr>
              <a:t>The routine, </a:t>
            </a:r>
            <a:r>
              <a:rPr lang="en-IN" sz="3200" dirty="0" err="1">
                <a:latin typeface="Times New Roman" panose="02020603050405020304" pitchFamily="18" charset="0"/>
                <a:cs typeface="Times New Roman" panose="02020603050405020304" pitchFamily="18" charset="0"/>
              </a:rPr>
              <a:t>interictal</a:t>
            </a:r>
            <a:r>
              <a:rPr lang="en-IN" sz="3200" dirty="0">
                <a:latin typeface="Times New Roman" panose="02020603050405020304" pitchFamily="18" charset="0"/>
                <a:cs typeface="Times New Roman" panose="02020603050405020304" pitchFamily="18" charset="0"/>
              </a:rPr>
              <a:t> (i.e., between seizures) EEG in patients </a:t>
            </a:r>
            <a:r>
              <a:rPr lang="en-IN" sz="3200" dirty="0" smtClean="0">
                <a:latin typeface="Times New Roman" panose="02020603050405020304" pitchFamily="18" charset="0"/>
                <a:cs typeface="Times New Roman" panose="02020603050405020304" pitchFamily="18" charset="0"/>
              </a:rPr>
              <a:t>with complex </a:t>
            </a:r>
            <a:r>
              <a:rPr lang="en-IN" sz="3200" dirty="0">
                <a:latin typeface="Times New Roman" panose="02020603050405020304" pitchFamily="18" charset="0"/>
                <a:cs typeface="Times New Roman" panose="02020603050405020304" pitchFamily="18" charset="0"/>
              </a:rPr>
              <a:t>partial seizures is often normal or </a:t>
            </a:r>
            <a:r>
              <a:rPr lang="en-IN" sz="3200" dirty="0" smtClean="0">
                <a:latin typeface="Times New Roman" panose="02020603050405020304" pitchFamily="18" charset="0"/>
                <a:cs typeface="Times New Roman" panose="02020603050405020304" pitchFamily="18" charset="0"/>
              </a:rPr>
              <a:t>may show </a:t>
            </a:r>
            <a:r>
              <a:rPr lang="en-IN" sz="3200" dirty="0">
                <a:latin typeface="Times New Roman" panose="02020603050405020304" pitchFamily="18" charset="0"/>
                <a:cs typeface="Times New Roman" panose="02020603050405020304" pitchFamily="18" charset="0"/>
              </a:rPr>
              <a:t>brief </a:t>
            </a:r>
            <a:r>
              <a:rPr lang="en-IN" sz="3200" dirty="0" smtClean="0">
                <a:latin typeface="Times New Roman" panose="02020603050405020304" pitchFamily="18" charset="0"/>
                <a:cs typeface="Times New Roman" panose="02020603050405020304" pitchFamily="18" charset="0"/>
              </a:rPr>
              <a:t>discharges termed </a:t>
            </a:r>
            <a:r>
              <a:rPr lang="en-IN" sz="3200" i="1" dirty="0">
                <a:solidFill>
                  <a:srgbClr val="FFFF00"/>
                </a:solidFill>
                <a:latin typeface="Times New Roman" panose="02020603050405020304" pitchFamily="18" charset="0"/>
                <a:cs typeface="Times New Roman" panose="02020603050405020304" pitchFamily="18" charset="0"/>
              </a:rPr>
              <a:t>epileptiform spikes</a:t>
            </a:r>
            <a:r>
              <a:rPr lang="en-IN" sz="3200" dirty="0">
                <a:solidFill>
                  <a:srgbClr val="FFFF00"/>
                </a:solidFill>
                <a:latin typeface="Times New Roman" panose="02020603050405020304" pitchFamily="18" charset="0"/>
                <a:cs typeface="Times New Roman" panose="02020603050405020304" pitchFamily="18" charset="0"/>
              </a:rPr>
              <a:t>, or </a:t>
            </a:r>
            <a:r>
              <a:rPr lang="en-IN" sz="3200" i="1" dirty="0">
                <a:solidFill>
                  <a:srgbClr val="FFFF00"/>
                </a:solidFill>
                <a:latin typeface="Times New Roman" panose="02020603050405020304" pitchFamily="18" charset="0"/>
                <a:cs typeface="Times New Roman" panose="02020603050405020304" pitchFamily="18" charset="0"/>
              </a:rPr>
              <a:t>sharp waves</a:t>
            </a:r>
            <a:r>
              <a:rPr lang="en-IN" sz="3200" dirty="0">
                <a:latin typeface="Times New Roman" panose="02020603050405020304" pitchFamily="18" charset="0"/>
                <a:cs typeface="Times New Roman" panose="02020603050405020304" pitchFamily="18" charset="0"/>
              </a:rPr>
              <a:t>. </a:t>
            </a:r>
            <a:endParaRPr lang="en-IN" sz="32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Ø"/>
            </a:pPr>
            <a:r>
              <a:rPr lang="en-IN" sz="3200" dirty="0" smtClean="0">
                <a:latin typeface="Times New Roman" panose="02020603050405020304" pitchFamily="18" charset="0"/>
                <a:cs typeface="Times New Roman" panose="02020603050405020304" pitchFamily="18" charset="0"/>
              </a:rPr>
              <a:t>Since </a:t>
            </a:r>
            <a:r>
              <a:rPr lang="en-IN" sz="3200" dirty="0">
                <a:latin typeface="Times New Roman" panose="02020603050405020304" pitchFamily="18" charset="0"/>
                <a:cs typeface="Times New Roman" panose="02020603050405020304" pitchFamily="18" charset="0"/>
              </a:rPr>
              <a:t>complex partial </a:t>
            </a:r>
            <a:r>
              <a:rPr lang="en-IN" sz="3200" dirty="0" smtClean="0">
                <a:latin typeface="Times New Roman" panose="02020603050405020304" pitchFamily="18" charset="0"/>
                <a:cs typeface="Times New Roman" panose="02020603050405020304" pitchFamily="18" charset="0"/>
              </a:rPr>
              <a:t>seizures can </a:t>
            </a:r>
            <a:r>
              <a:rPr lang="en-IN" sz="3200" dirty="0">
                <a:latin typeface="Times New Roman" panose="02020603050405020304" pitchFamily="18" charset="0"/>
                <a:cs typeface="Times New Roman" panose="02020603050405020304" pitchFamily="18" charset="0"/>
              </a:rPr>
              <a:t>arise from the medial temporal lobe or inferior frontal </a:t>
            </a:r>
            <a:r>
              <a:rPr lang="en-IN" sz="3200" dirty="0" smtClean="0">
                <a:latin typeface="Times New Roman" panose="02020603050405020304" pitchFamily="18" charset="0"/>
                <a:cs typeface="Times New Roman" panose="02020603050405020304" pitchFamily="18" charset="0"/>
              </a:rPr>
              <a:t>lobe, i.e</a:t>
            </a:r>
            <a:r>
              <a:rPr lang="en-IN" sz="3200" dirty="0">
                <a:latin typeface="Times New Roman" panose="02020603050405020304" pitchFamily="18" charset="0"/>
                <a:cs typeface="Times New Roman" panose="02020603050405020304" pitchFamily="18" charset="0"/>
              </a:rPr>
              <a:t>., regions distant from the scalp, the EEG recorded during the </a:t>
            </a:r>
            <a:r>
              <a:rPr lang="en-IN" sz="3200" dirty="0" smtClean="0">
                <a:latin typeface="Times New Roman" panose="02020603050405020304" pitchFamily="18" charset="0"/>
                <a:cs typeface="Times New Roman" panose="02020603050405020304" pitchFamily="18" charset="0"/>
              </a:rPr>
              <a:t>seizure maybe non localizing.</a:t>
            </a:r>
            <a:endParaRPr lang="en-I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7289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1015"/>
            <a:ext cx="12192000" cy="6494085"/>
          </a:xfrm>
          <a:prstGeom prst="rect">
            <a:avLst/>
          </a:prstGeom>
        </p:spPr>
        <p:txBody>
          <a:bodyPr wrap="square">
            <a:spAutoFit/>
          </a:bodyPr>
          <a:lstStyle/>
          <a:p>
            <a:pPr algn="just"/>
            <a:r>
              <a:rPr lang="en-IN" sz="3200" b="1" u="sng" dirty="0">
                <a:solidFill>
                  <a:srgbClr val="FFFF00"/>
                </a:solidFill>
                <a:latin typeface="Rockwell" panose="02060603020205020403" pitchFamily="18" charset="0"/>
                <a:cs typeface="Times New Roman" panose="02020603050405020304" pitchFamily="18" charset="0"/>
              </a:rPr>
              <a:t>Partial Seizures with Secondary Generalization </a:t>
            </a:r>
            <a:endParaRPr lang="en-IN" sz="3200" b="1" u="sng" dirty="0" smtClean="0">
              <a:solidFill>
                <a:srgbClr val="FFFF00"/>
              </a:solidFill>
              <a:latin typeface="Rockwell" panose="02060603020205020403" pitchFamily="18" charset="0"/>
              <a:cs typeface="Times New Roman" panose="02020603050405020304" pitchFamily="18" charset="0"/>
            </a:endParaRPr>
          </a:p>
          <a:p>
            <a:pPr algn="just"/>
            <a:endParaRPr lang="en-IN" sz="3200" b="1" u="sng" dirty="0" smtClean="0">
              <a:solidFill>
                <a:srgbClr val="FFFF00"/>
              </a:solidFill>
              <a:latin typeface="Rockwell" panose="02060603020205020403" pitchFamily="18" charset="0"/>
              <a:cs typeface="Times New Roman" panose="02020603050405020304" pitchFamily="18" charset="0"/>
            </a:endParaRPr>
          </a:p>
          <a:p>
            <a:pPr marL="457200" indent="-457200" algn="just">
              <a:buFont typeface="Wingdings" panose="05000000000000000000" pitchFamily="2" charset="2"/>
              <a:buChar char="Ø"/>
            </a:pPr>
            <a:r>
              <a:rPr lang="en-IN" sz="3200" dirty="0" smtClean="0">
                <a:latin typeface="Times New Roman" panose="02020603050405020304" pitchFamily="18" charset="0"/>
                <a:cs typeface="Times New Roman" panose="02020603050405020304" pitchFamily="18" charset="0"/>
              </a:rPr>
              <a:t>Partial </a:t>
            </a:r>
            <a:r>
              <a:rPr lang="en-IN" sz="3200" dirty="0">
                <a:latin typeface="Times New Roman" panose="02020603050405020304" pitchFamily="18" charset="0"/>
                <a:cs typeface="Times New Roman" panose="02020603050405020304" pitchFamily="18" charset="0"/>
              </a:rPr>
              <a:t>seizures can </a:t>
            </a:r>
            <a:r>
              <a:rPr lang="en-IN" sz="3200" dirty="0" smtClean="0">
                <a:latin typeface="Times New Roman" panose="02020603050405020304" pitchFamily="18" charset="0"/>
                <a:cs typeface="Times New Roman" panose="02020603050405020304" pitchFamily="18" charset="0"/>
              </a:rPr>
              <a:t>spread to </a:t>
            </a:r>
            <a:r>
              <a:rPr lang="en-IN" sz="3200" dirty="0">
                <a:latin typeface="Times New Roman" panose="02020603050405020304" pitchFamily="18" charset="0"/>
                <a:cs typeface="Times New Roman" panose="02020603050405020304" pitchFamily="18" charset="0"/>
              </a:rPr>
              <a:t>involve both cerebral hemispheres and produce a generalized </a:t>
            </a:r>
            <a:r>
              <a:rPr lang="en-IN" sz="3200" dirty="0" smtClean="0">
                <a:latin typeface="Times New Roman" panose="02020603050405020304" pitchFamily="18" charset="0"/>
                <a:cs typeface="Times New Roman" panose="02020603050405020304" pitchFamily="18" charset="0"/>
              </a:rPr>
              <a:t>seizure, usually of </a:t>
            </a:r>
            <a:r>
              <a:rPr lang="en-IN" sz="3200" dirty="0">
                <a:latin typeface="Times New Roman" panose="02020603050405020304" pitchFamily="18" charset="0"/>
                <a:cs typeface="Times New Roman" panose="02020603050405020304" pitchFamily="18" charset="0"/>
              </a:rPr>
              <a:t>the tonic-</a:t>
            </a:r>
            <a:r>
              <a:rPr lang="en-IN" sz="3200" dirty="0" err="1">
                <a:latin typeface="Times New Roman" panose="02020603050405020304" pitchFamily="18" charset="0"/>
                <a:cs typeface="Times New Roman" panose="02020603050405020304" pitchFamily="18" charset="0"/>
              </a:rPr>
              <a:t>clonic</a:t>
            </a:r>
            <a:r>
              <a:rPr lang="en-IN" sz="3200" dirty="0">
                <a:latin typeface="Times New Roman" panose="02020603050405020304" pitchFamily="18" charset="0"/>
                <a:cs typeface="Times New Roman" panose="02020603050405020304" pitchFamily="18" charset="0"/>
              </a:rPr>
              <a:t> variety </a:t>
            </a:r>
            <a:r>
              <a:rPr lang="en-IN" sz="3200" dirty="0" smtClean="0">
                <a:latin typeface="Times New Roman" panose="02020603050405020304" pitchFamily="18" charset="0"/>
                <a:cs typeface="Times New Roman" panose="02020603050405020304" pitchFamily="18" charset="0"/>
              </a:rPr>
              <a:t>.</a:t>
            </a:r>
          </a:p>
          <a:p>
            <a:pPr marL="457200" indent="-457200" algn="just">
              <a:buFont typeface="Wingdings" panose="05000000000000000000" pitchFamily="2" charset="2"/>
              <a:buChar char="Ø"/>
            </a:pPr>
            <a:r>
              <a:rPr lang="en-IN" sz="3200" dirty="0" smtClean="0">
                <a:latin typeface="Times New Roman" panose="02020603050405020304" pitchFamily="18" charset="0"/>
                <a:cs typeface="Times New Roman" panose="02020603050405020304" pitchFamily="18" charset="0"/>
              </a:rPr>
              <a:t>Secondary generalization </a:t>
            </a:r>
            <a:r>
              <a:rPr lang="en-IN" sz="3200" dirty="0">
                <a:latin typeface="Times New Roman" panose="02020603050405020304" pitchFamily="18" charset="0"/>
                <a:cs typeface="Times New Roman" panose="02020603050405020304" pitchFamily="18" charset="0"/>
              </a:rPr>
              <a:t>is observed </a:t>
            </a:r>
            <a:r>
              <a:rPr lang="en-IN" sz="3200" dirty="0" smtClean="0">
                <a:latin typeface="Times New Roman" panose="02020603050405020304" pitchFamily="18" charset="0"/>
                <a:cs typeface="Times New Roman" panose="02020603050405020304" pitchFamily="18" charset="0"/>
              </a:rPr>
              <a:t>frequently following </a:t>
            </a:r>
            <a:r>
              <a:rPr lang="en-IN" sz="3200" dirty="0">
                <a:latin typeface="Times New Roman" panose="02020603050405020304" pitchFamily="18" charset="0"/>
                <a:cs typeface="Times New Roman" panose="02020603050405020304" pitchFamily="18" charset="0"/>
              </a:rPr>
              <a:t>simple partial </a:t>
            </a:r>
            <a:r>
              <a:rPr lang="en-IN" sz="3200" dirty="0" smtClean="0">
                <a:latin typeface="Times New Roman" panose="02020603050405020304" pitchFamily="18" charset="0"/>
                <a:cs typeface="Times New Roman" panose="02020603050405020304" pitchFamily="18" charset="0"/>
              </a:rPr>
              <a:t>seizures, Especially those </a:t>
            </a:r>
            <a:r>
              <a:rPr lang="en-IN" sz="3200" dirty="0">
                <a:latin typeface="Times New Roman" panose="02020603050405020304" pitchFamily="18" charset="0"/>
                <a:cs typeface="Times New Roman" panose="02020603050405020304" pitchFamily="18" charset="0"/>
              </a:rPr>
              <a:t>with a focus in the frontal lobe, but may also be </a:t>
            </a:r>
            <a:r>
              <a:rPr lang="en-IN" sz="3200" dirty="0" smtClean="0">
                <a:latin typeface="Times New Roman" panose="02020603050405020304" pitchFamily="18" charset="0"/>
                <a:cs typeface="Times New Roman" panose="02020603050405020304" pitchFamily="18" charset="0"/>
              </a:rPr>
              <a:t>associated with </a:t>
            </a:r>
            <a:r>
              <a:rPr lang="en-IN" sz="3200" dirty="0">
                <a:latin typeface="Times New Roman" panose="02020603050405020304" pitchFamily="18" charset="0"/>
                <a:cs typeface="Times New Roman" panose="02020603050405020304" pitchFamily="18" charset="0"/>
              </a:rPr>
              <a:t>partial seizures occurring elsewhere in the brain. </a:t>
            </a:r>
            <a:endParaRPr lang="en-IN" sz="32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Ø"/>
            </a:pPr>
            <a:r>
              <a:rPr lang="en-IN" sz="3200" dirty="0" smtClean="0">
                <a:latin typeface="Times New Roman" panose="02020603050405020304" pitchFamily="18" charset="0"/>
                <a:cs typeface="Times New Roman" panose="02020603050405020304" pitchFamily="18" charset="0"/>
              </a:rPr>
              <a:t>A partial seizure </a:t>
            </a:r>
            <a:r>
              <a:rPr lang="en-IN" sz="3200" dirty="0">
                <a:latin typeface="Times New Roman" panose="02020603050405020304" pitchFamily="18" charset="0"/>
                <a:cs typeface="Times New Roman" panose="02020603050405020304" pitchFamily="18" charset="0"/>
              </a:rPr>
              <a:t>with </a:t>
            </a:r>
            <a:r>
              <a:rPr lang="en-IN" sz="3200" dirty="0" smtClean="0">
                <a:latin typeface="Times New Roman" panose="02020603050405020304" pitchFamily="18" charset="0"/>
                <a:cs typeface="Times New Roman" panose="02020603050405020304" pitchFamily="18" charset="0"/>
              </a:rPr>
              <a:t>secondary generalization </a:t>
            </a:r>
            <a:r>
              <a:rPr lang="en-IN" sz="3200" dirty="0">
                <a:latin typeface="Times New Roman" panose="02020603050405020304" pitchFamily="18" charset="0"/>
                <a:cs typeface="Times New Roman" panose="02020603050405020304" pitchFamily="18" charset="0"/>
              </a:rPr>
              <a:t>is often difficult to </a:t>
            </a:r>
            <a:r>
              <a:rPr lang="en-IN" sz="3200" dirty="0" smtClean="0">
                <a:latin typeface="Times New Roman" panose="02020603050405020304" pitchFamily="18" charset="0"/>
                <a:cs typeface="Times New Roman" panose="02020603050405020304" pitchFamily="18" charset="0"/>
              </a:rPr>
              <a:t>distinguish from </a:t>
            </a:r>
            <a:r>
              <a:rPr lang="en-IN" sz="3200" dirty="0">
                <a:latin typeface="Times New Roman" panose="02020603050405020304" pitchFamily="18" charset="0"/>
                <a:cs typeface="Times New Roman" panose="02020603050405020304" pitchFamily="18" charset="0"/>
              </a:rPr>
              <a:t>a </a:t>
            </a:r>
            <a:r>
              <a:rPr lang="en-IN" sz="3200" dirty="0" smtClean="0">
                <a:latin typeface="Times New Roman" panose="02020603050405020304" pitchFamily="18" charset="0"/>
                <a:cs typeface="Times New Roman" panose="02020603050405020304" pitchFamily="18" charset="0"/>
              </a:rPr>
              <a:t>primarily generalized </a:t>
            </a:r>
            <a:r>
              <a:rPr lang="en-IN" sz="3200" dirty="0">
                <a:latin typeface="Times New Roman" panose="02020603050405020304" pitchFamily="18" charset="0"/>
                <a:cs typeface="Times New Roman" panose="02020603050405020304" pitchFamily="18" charset="0"/>
              </a:rPr>
              <a:t>tonic-</a:t>
            </a:r>
            <a:r>
              <a:rPr lang="en-IN" sz="3200" dirty="0" err="1">
                <a:latin typeface="Times New Roman" panose="02020603050405020304" pitchFamily="18" charset="0"/>
                <a:cs typeface="Times New Roman" panose="02020603050405020304" pitchFamily="18" charset="0"/>
              </a:rPr>
              <a:t>clonic</a:t>
            </a:r>
            <a:r>
              <a:rPr lang="en-IN" sz="3200" dirty="0">
                <a:latin typeface="Times New Roman" panose="02020603050405020304" pitchFamily="18" charset="0"/>
                <a:cs typeface="Times New Roman" panose="02020603050405020304" pitchFamily="18" charset="0"/>
              </a:rPr>
              <a:t> seizure, </a:t>
            </a:r>
            <a:r>
              <a:rPr lang="en-IN" sz="3200" dirty="0" smtClean="0">
                <a:latin typeface="Times New Roman" panose="02020603050405020304" pitchFamily="18" charset="0"/>
                <a:cs typeface="Times New Roman" panose="02020603050405020304" pitchFamily="18" charset="0"/>
              </a:rPr>
              <a:t>since bystanders </a:t>
            </a:r>
            <a:r>
              <a:rPr lang="en-IN" sz="3200" dirty="0">
                <a:latin typeface="Times New Roman" panose="02020603050405020304" pitchFamily="18" charset="0"/>
                <a:cs typeface="Times New Roman" panose="02020603050405020304" pitchFamily="18" charset="0"/>
              </a:rPr>
              <a:t>tend to emphasize the more dramatic, generalized </a:t>
            </a:r>
            <a:r>
              <a:rPr lang="en-IN" sz="3200" dirty="0" smtClean="0">
                <a:latin typeface="Times New Roman" panose="02020603050405020304" pitchFamily="18" charset="0"/>
                <a:cs typeface="Times New Roman" panose="02020603050405020304" pitchFamily="18" charset="0"/>
              </a:rPr>
              <a:t>convulsive phase </a:t>
            </a:r>
            <a:r>
              <a:rPr lang="en-IN" sz="3200" dirty="0">
                <a:latin typeface="Times New Roman" panose="02020603050405020304" pitchFamily="18" charset="0"/>
                <a:cs typeface="Times New Roman" panose="02020603050405020304" pitchFamily="18" charset="0"/>
              </a:rPr>
              <a:t>of the seizure and overlook the more subtle, focal </a:t>
            </a:r>
            <a:r>
              <a:rPr lang="en-IN" sz="3200" dirty="0" smtClean="0">
                <a:latin typeface="Times New Roman" panose="02020603050405020304" pitchFamily="18" charset="0"/>
                <a:cs typeface="Times New Roman" panose="02020603050405020304" pitchFamily="18" charset="0"/>
              </a:rPr>
              <a:t>symptoms present </a:t>
            </a:r>
            <a:r>
              <a:rPr lang="en-IN" sz="3200" dirty="0">
                <a:latin typeface="Times New Roman" panose="02020603050405020304" pitchFamily="18" charset="0"/>
                <a:cs typeface="Times New Roman" panose="02020603050405020304" pitchFamily="18" charset="0"/>
              </a:rPr>
              <a:t>at onset. </a:t>
            </a:r>
          </a:p>
        </p:txBody>
      </p:sp>
    </p:spTree>
    <p:extLst>
      <p:ext uri="{BB962C8B-B14F-4D97-AF65-F5344CB8AC3E}">
        <p14:creationId xmlns:p14="http://schemas.microsoft.com/office/powerpoint/2010/main" val="261199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5153" y="1052767"/>
            <a:ext cx="11976847" cy="584775"/>
          </a:xfrm>
          <a:prstGeom prst="rect">
            <a:avLst/>
          </a:prstGeom>
        </p:spPr>
        <p:txBody>
          <a:bodyPr wrap="square">
            <a:spAutoFit/>
          </a:bodyPr>
          <a:lstStyle/>
          <a:p>
            <a:pPr lvl="0" algn="just"/>
            <a:endParaRPr lang="en-IN" sz="3200" dirty="0">
              <a:solidFill>
                <a:prstClr val="white"/>
              </a:solidFill>
              <a:latin typeface="Times New Roman" panose="02020603050405020304" pitchFamily="18" charset="0"/>
              <a:cs typeface="Times New Roman" panose="02020603050405020304" pitchFamily="18" charset="0"/>
            </a:endParaRPr>
          </a:p>
        </p:txBody>
      </p:sp>
      <p:sp>
        <p:nvSpPr>
          <p:cNvPr id="3" name="Rectangle 2"/>
          <p:cNvSpPr/>
          <p:nvPr/>
        </p:nvSpPr>
        <p:spPr>
          <a:xfrm>
            <a:off x="0" y="67881"/>
            <a:ext cx="12192000" cy="2554545"/>
          </a:xfrm>
          <a:prstGeom prst="rect">
            <a:avLst/>
          </a:prstGeom>
        </p:spPr>
        <p:txBody>
          <a:bodyPr wrap="square">
            <a:spAutoFit/>
          </a:bodyPr>
          <a:lstStyle/>
          <a:p>
            <a:r>
              <a:rPr lang="en-IN" sz="3200" b="1" u="sng" dirty="0">
                <a:solidFill>
                  <a:srgbClr val="FFFF00"/>
                </a:solidFill>
                <a:latin typeface="Times New Roman" panose="02020603050405020304" pitchFamily="18" charset="0"/>
                <a:cs typeface="Times New Roman" panose="02020603050405020304" pitchFamily="18" charset="0"/>
              </a:rPr>
              <a:t>GENERALIZED </a:t>
            </a:r>
            <a:r>
              <a:rPr lang="en-IN" sz="3200" b="1" u="sng" dirty="0" smtClean="0">
                <a:solidFill>
                  <a:srgbClr val="FFFF00"/>
                </a:solidFill>
                <a:latin typeface="Times New Roman" panose="02020603050405020304" pitchFamily="18" charset="0"/>
                <a:cs typeface="Times New Roman" panose="02020603050405020304" pitchFamily="18" charset="0"/>
              </a:rPr>
              <a:t>SEIZURES</a:t>
            </a:r>
          </a:p>
          <a:p>
            <a:pPr algn="ctr"/>
            <a:endParaRPr lang="en-IN" sz="3200" b="1" u="sng" dirty="0">
              <a:solidFill>
                <a:srgbClr val="FFFF00"/>
              </a:solidFill>
              <a:latin typeface="Times New Roman" panose="02020603050405020304" pitchFamily="18" charset="0"/>
              <a:cs typeface="Times New Roman" panose="02020603050405020304" pitchFamily="18" charset="0"/>
            </a:endParaRPr>
          </a:p>
          <a:p>
            <a:pPr algn="just"/>
            <a:r>
              <a:rPr lang="en-IN" sz="3200" dirty="0">
                <a:latin typeface="Times New Roman" panose="02020603050405020304" pitchFamily="18" charset="0"/>
                <a:cs typeface="Times New Roman" panose="02020603050405020304" pitchFamily="18" charset="0"/>
              </a:rPr>
              <a:t>Generalized seizures are thought to arise at some point in the brain </a:t>
            </a:r>
            <a:r>
              <a:rPr lang="en-IN" sz="3200" dirty="0" smtClean="0">
                <a:latin typeface="Times New Roman" panose="02020603050405020304" pitchFamily="18" charset="0"/>
                <a:cs typeface="Times New Roman" panose="02020603050405020304" pitchFamily="18" charset="0"/>
              </a:rPr>
              <a:t>but immediately </a:t>
            </a:r>
            <a:r>
              <a:rPr lang="en-IN" sz="3200" dirty="0">
                <a:latin typeface="Times New Roman" panose="02020603050405020304" pitchFamily="18" charset="0"/>
                <a:cs typeface="Times New Roman" panose="02020603050405020304" pitchFamily="18" charset="0"/>
              </a:rPr>
              <a:t>and rapidly engage neuronal networks in both </a:t>
            </a:r>
            <a:r>
              <a:rPr lang="en-IN" sz="3200" dirty="0" smtClean="0">
                <a:latin typeface="Times New Roman" panose="02020603050405020304" pitchFamily="18" charset="0"/>
                <a:cs typeface="Times New Roman" panose="02020603050405020304" pitchFamily="18" charset="0"/>
              </a:rPr>
              <a:t>cerebral hemispheres</a:t>
            </a:r>
            <a:r>
              <a:rPr lang="en-IN" sz="3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0459773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88211" y="491145"/>
            <a:ext cx="5946875" cy="584775"/>
          </a:xfrm>
          <a:prstGeom prst="rect">
            <a:avLst/>
          </a:prstGeom>
        </p:spPr>
        <p:txBody>
          <a:bodyPr wrap="square">
            <a:spAutoFit/>
          </a:bodyPr>
          <a:lstStyle/>
          <a:p>
            <a:pPr lvl="0"/>
            <a:r>
              <a:rPr lang="en-IN" sz="3200" dirty="0" smtClean="0">
                <a:solidFill>
                  <a:srgbClr val="FFC000"/>
                </a:solidFill>
                <a:latin typeface="Times New Roman" panose="02020603050405020304" pitchFamily="18" charset="0"/>
                <a:cs typeface="Times New Roman" panose="02020603050405020304" pitchFamily="18" charset="0"/>
              </a:rPr>
              <a:t>TYPICAL ABSENCE SEIZURES</a:t>
            </a:r>
            <a:endParaRPr lang="en-IN" sz="3200" dirty="0">
              <a:solidFill>
                <a:srgbClr val="FFC0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0" y="1075920"/>
            <a:ext cx="12192000" cy="5016758"/>
          </a:xfrm>
          <a:prstGeom prst="rect">
            <a:avLst/>
          </a:prstGeom>
        </p:spPr>
        <p:txBody>
          <a:bodyPr wrap="square">
            <a:spAutoFit/>
          </a:bodyPr>
          <a:lstStyle/>
          <a:p>
            <a:pPr algn="just"/>
            <a:r>
              <a:rPr lang="en-IN" sz="3200" dirty="0" smtClean="0">
                <a:latin typeface="Rockwell" panose="02060603020205020403" pitchFamily="18" charset="0"/>
                <a:cs typeface="Times New Roman" panose="02020603050405020304" pitchFamily="18" charset="0"/>
              </a:rPr>
              <a:t>Characterized by:</a:t>
            </a:r>
          </a:p>
          <a:p>
            <a:pPr marL="457200" indent="-457200" algn="just">
              <a:buFont typeface="Wingdings" panose="05000000000000000000" pitchFamily="2" charset="2"/>
              <a:buChar char="§"/>
            </a:pPr>
            <a:r>
              <a:rPr lang="en-IN" sz="3200" dirty="0" smtClean="0">
                <a:latin typeface="Rockwell" panose="02060603020205020403" pitchFamily="18" charset="0"/>
                <a:cs typeface="Times New Roman" panose="02020603050405020304" pitchFamily="18" charset="0"/>
              </a:rPr>
              <a:t>Sudden, </a:t>
            </a:r>
          </a:p>
          <a:p>
            <a:pPr marL="457200" indent="-457200" algn="just">
              <a:buFont typeface="Wingdings" panose="05000000000000000000" pitchFamily="2" charset="2"/>
              <a:buChar char="§"/>
            </a:pPr>
            <a:r>
              <a:rPr lang="en-IN" sz="3200" dirty="0" smtClean="0">
                <a:latin typeface="Rockwell" panose="02060603020205020403" pitchFamily="18" charset="0"/>
                <a:cs typeface="Times New Roman" panose="02020603050405020304" pitchFamily="18" charset="0"/>
              </a:rPr>
              <a:t>Brief lapses of consciousness without loss of postural control.</a:t>
            </a:r>
          </a:p>
          <a:p>
            <a:pPr marL="457200" indent="-457200" algn="just">
              <a:buFont typeface="Wingdings" panose="05000000000000000000" pitchFamily="2" charset="2"/>
              <a:buChar char="§"/>
            </a:pPr>
            <a:r>
              <a:rPr lang="en-IN" sz="3200" dirty="0" smtClean="0">
                <a:latin typeface="Rockwell" panose="02060603020205020403" pitchFamily="18" charset="0"/>
                <a:cs typeface="Times New Roman" panose="02020603050405020304" pitchFamily="18" charset="0"/>
              </a:rPr>
              <a:t>The seizure typically lasts for only seconds, consciousness returns as suddenly as it was lost, and there is no postictal confusion.</a:t>
            </a:r>
          </a:p>
          <a:p>
            <a:pPr marL="457200" indent="-457200" algn="just">
              <a:buFont typeface="Wingdings" panose="05000000000000000000" pitchFamily="2" charset="2"/>
              <a:buChar char="§"/>
            </a:pPr>
            <a:r>
              <a:rPr lang="en-IN" sz="3200" dirty="0" smtClean="0">
                <a:latin typeface="Rockwell" panose="02060603020205020403" pitchFamily="18" charset="0"/>
                <a:cs typeface="Times New Roman" panose="02020603050405020304" pitchFamily="18" charset="0"/>
              </a:rPr>
              <a:t>Absence seizures are usually, accompanied by subtle, bilateral motor signs such as rapid blinking of the eyelids, chewing movements, or small-amplitude, </a:t>
            </a:r>
            <a:r>
              <a:rPr lang="en-IN" sz="3200" dirty="0" err="1" smtClean="0">
                <a:latin typeface="Rockwell" panose="02060603020205020403" pitchFamily="18" charset="0"/>
                <a:cs typeface="Times New Roman" panose="02020603050405020304" pitchFamily="18" charset="0"/>
              </a:rPr>
              <a:t>clonic</a:t>
            </a:r>
            <a:r>
              <a:rPr lang="en-IN" sz="3200" dirty="0" smtClean="0">
                <a:latin typeface="Rockwell" panose="02060603020205020403" pitchFamily="18" charset="0"/>
                <a:cs typeface="Times New Roman" panose="02020603050405020304" pitchFamily="18" charset="0"/>
              </a:rPr>
              <a:t> movements of the hands.</a:t>
            </a:r>
          </a:p>
        </p:txBody>
      </p:sp>
      <p:sp>
        <p:nvSpPr>
          <p:cNvPr id="4" name="Rectangle 3"/>
          <p:cNvSpPr/>
          <p:nvPr/>
        </p:nvSpPr>
        <p:spPr>
          <a:xfrm>
            <a:off x="0" y="0"/>
            <a:ext cx="4273927" cy="584775"/>
          </a:xfrm>
          <a:prstGeom prst="rect">
            <a:avLst/>
          </a:prstGeom>
        </p:spPr>
        <p:txBody>
          <a:bodyPr wrap="none">
            <a:spAutoFit/>
          </a:bodyPr>
          <a:lstStyle/>
          <a:p>
            <a:pPr algn="ctr"/>
            <a:r>
              <a:rPr lang="en-IN" sz="3200" b="1" u="sng" dirty="0">
                <a:solidFill>
                  <a:srgbClr val="FFFF00"/>
                </a:solidFill>
                <a:latin typeface="Rockwell" panose="02060603020205020403" pitchFamily="18" charset="0"/>
                <a:cs typeface="Times New Roman" panose="02020603050405020304" pitchFamily="18" charset="0"/>
              </a:rPr>
              <a:t>ABSENCE SEIZURES</a:t>
            </a:r>
            <a:endParaRPr lang="en-IN" b="1" u="sng" dirty="0">
              <a:solidFill>
                <a:srgbClr val="FFFF00"/>
              </a:solidFill>
              <a:latin typeface="Rockwell" panose="02060603020205020403" pitchFamily="18" charset="0"/>
            </a:endParaRPr>
          </a:p>
        </p:txBody>
      </p:sp>
    </p:spTree>
    <p:extLst>
      <p:ext uri="{BB962C8B-B14F-4D97-AF65-F5344CB8AC3E}">
        <p14:creationId xmlns:p14="http://schemas.microsoft.com/office/powerpoint/2010/main" val="15855334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31286"/>
            <a:ext cx="12192000" cy="5632311"/>
          </a:xfrm>
          <a:prstGeom prst="rect">
            <a:avLst/>
          </a:prstGeom>
        </p:spPr>
        <p:txBody>
          <a:bodyPr wrap="square">
            <a:spAutoFit/>
          </a:bodyPr>
          <a:lstStyle/>
          <a:p>
            <a:pPr marL="457200" indent="-457200" algn="just">
              <a:buFont typeface="Wingdings" panose="05000000000000000000" pitchFamily="2" charset="2"/>
              <a:buChar char="§"/>
            </a:pPr>
            <a:r>
              <a:rPr lang="en-IN" sz="3000" dirty="0" smtClean="0">
                <a:latin typeface="Rockwell" panose="02060603020205020403" pitchFamily="18" charset="0"/>
                <a:cs typeface="Times New Roman" panose="02020603050405020304" pitchFamily="18" charset="0"/>
              </a:rPr>
              <a:t>Associated with a genetically, onset usually in childhood (ages 4–8 years) or early adolescence and are the main seizure type in 15–20% of children with epilepsy. </a:t>
            </a:r>
          </a:p>
          <a:p>
            <a:pPr marL="457200" indent="-457200" algn="just">
              <a:buFont typeface="Wingdings" panose="05000000000000000000" pitchFamily="2" charset="2"/>
              <a:buChar char="§"/>
            </a:pPr>
            <a:r>
              <a:rPr lang="en-IN" sz="3000" dirty="0" smtClean="0">
                <a:latin typeface="Rockwell" panose="02060603020205020403" pitchFamily="18" charset="0"/>
                <a:cs typeface="Times New Roman" panose="02020603050405020304" pitchFamily="18" charset="0"/>
              </a:rPr>
              <a:t>The seizures can occur hundreds of times per day, but the child may be unaware of or unable to convey their existence. </a:t>
            </a:r>
          </a:p>
          <a:p>
            <a:pPr marL="457200" indent="-457200" algn="just">
              <a:buFont typeface="Wingdings" panose="05000000000000000000" pitchFamily="2" charset="2"/>
              <a:buChar char="§"/>
            </a:pPr>
            <a:r>
              <a:rPr lang="en-IN" sz="3000" dirty="0" smtClean="0">
                <a:latin typeface="Rockwell" panose="02060603020205020403" pitchFamily="18" charset="0"/>
                <a:cs typeface="Times New Roman" panose="02020603050405020304" pitchFamily="18" charset="0"/>
              </a:rPr>
              <a:t>The first clue to absence epilepsy is often unexplained “daydreaming” and a decline in school performance recognized by a teacher.</a:t>
            </a:r>
          </a:p>
          <a:p>
            <a:pPr marL="457200" indent="-457200" algn="just">
              <a:buFont typeface="Wingdings" panose="05000000000000000000" pitchFamily="2" charset="2"/>
              <a:buChar char="§"/>
            </a:pPr>
            <a:r>
              <a:rPr lang="en-IN" sz="3000" dirty="0">
                <a:latin typeface="Rockwell" panose="02060603020205020403" pitchFamily="18" charset="0"/>
                <a:cs typeface="Times New Roman" panose="02020603050405020304" pitchFamily="18" charset="0"/>
              </a:rPr>
              <a:t>The </a:t>
            </a:r>
            <a:r>
              <a:rPr lang="en-IN" sz="3000" dirty="0" err="1">
                <a:latin typeface="Rockwell" panose="02060603020205020403" pitchFamily="18" charset="0"/>
                <a:cs typeface="Times New Roman" panose="02020603050405020304" pitchFamily="18" charset="0"/>
              </a:rPr>
              <a:t>electrophysiologic</a:t>
            </a:r>
            <a:r>
              <a:rPr lang="en-IN" sz="3000" dirty="0">
                <a:latin typeface="Rockwell" panose="02060603020205020403" pitchFamily="18" charset="0"/>
                <a:cs typeface="Times New Roman" panose="02020603050405020304" pitchFamily="18" charset="0"/>
              </a:rPr>
              <a:t> hallmark of typical absence seizures is a generalized, symmetric, 3-Hz spike-and-wave discharge that begins and ends suddenly, superimposed on a normal EEG background</a:t>
            </a:r>
            <a:r>
              <a:rPr lang="en-IN" sz="3000" dirty="0" smtClean="0">
                <a:latin typeface="Rockwell" panose="02060603020205020403" pitchFamily="18" charset="0"/>
                <a:cs typeface="Times New Roman" panose="02020603050405020304" pitchFamily="18" charset="0"/>
              </a:rPr>
              <a:t>.</a:t>
            </a:r>
            <a:endParaRPr lang="en-IN" sz="3000" dirty="0">
              <a:latin typeface="Rockwell" panose="02060603020205020403" pitchFamily="18" charset="0"/>
              <a:cs typeface="Times New Roman" panose="02020603050405020304" pitchFamily="18" charset="0"/>
            </a:endParaRPr>
          </a:p>
        </p:txBody>
      </p:sp>
      <p:sp>
        <p:nvSpPr>
          <p:cNvPr id="4" name="Rectangle 3"/>
          <p:cNvSpPr/>
          <p:nvPr/>
        </p:nvSpPr>
        <p:spPr>
          <a:xfrm>
            <a:off x="0" y="0"/>
            <a:ext cx="8639804" cy="584775"/>
          </a:xfrm>
          <a:prstGeom prst="rect">
            <a:avLst/>
          </a:prstGeom>
        </p:spPr>
        <p:txBody>
          <a:bodyPr wrap="square">
            <a:spAutoFit/>
          </a:bodyPr>
          <a:lstStyle/>
          <a:p>
            <a:pPr lvl="0"/>
            <a:r>
              <a:rPr lang="en-IN" sz="3200" b="1" dirty="0" smtClean="0">
                <a:solidFill>
                  <a:srgbClr val="FFFF00"/>
                </a:solidFill>
                <a:latin typeface="Times New Roman" panose="02020603050405020304" pitchFamily="18" charset="0"/>
                <a:cs typeface="Times New Roman" panose="02020603050405020304" pitchFamily="18" charset="0"/>
              </a:rPr>
              <a:t>TYPICAL ABSENCE SEIZURES </a:t>
            </a:r>
            <a:r>
              <a:rPr lang="en-IN" sz="3200" dirty="0" smtClean="0">
                <a:solidFill>
                  <a:srgbClr val="FFFF00"/>
                </a:solidFill>
                <a:latin typeface="Times New Roman" panose="02020603050405020304" pitchFamily="18" charset="0"/>
                <a:cs typeface="Times New Roman" panose="02020603050405020304" pitchFamily="18" charset="0"/>
              </a:rPr>
              <a:t>(</a:t>
            </a:r>
            <a:r>
              <a:rPr lang="en-IN" sz="3200" dirty="0" err="1" smtClean="0">
                <a:solidFill>
                  <a:srgbClr val="FFFF00"/>
                </a:solidFill>
                <a:latin typeface="Times New Roman" panose="02020603050405020304" pitchFamily="18" charset="0"/>
                <a:cs typeface="Times New Roman" panose="02020603050405020304" pitchFamily="18" charset="0"/>
              </a:rPr>
              <a:t>con’t</a:t>
            </a:r>
            <a:r>
              <a:rPr lang="en-IN" sz="3200" dirty="0" smtClean="0">
                <a:solidFill>
                  <a:srgbClr val="FFFF00"/>
                </a:solidFill>
                <a:latin typeface="Times New Roman" panose="02020603050405020304" pitchFamily="18" charset="0"/>
                <a:cs typeface="Times New Roman" panose="02020603050405020304" pitchFamily="18" charset="0"/>
              </a:rPr>
              <a:t>)</a:t>
            </a:r>
            <a:endParaRPr lang="en-IN" sz="3200"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7487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7555" y="2606983"/>
            <a:ext cx="9404723" cy="1400530"/>
          </a:xfrm>
        </p:spPr>
        <p:txBody>
          <a:bodyPr/>
          <a:lstStyle/>
          <a:p>
            <a:pPr algn="ctr"/>
            <a:r>
              <a:rPr lang="en-IN" sz="5400" dirty="0" smtClean="0">
                <a:latin typeface="Times New Roman" panose="02020603050405020304" pitchFamily="18" charset="0"/>
                <a:cs typeface="Times New Roman" panose="02020603050405020304" pitchFamily="18" charset="0"/>
              </a:rPr>
              <a:t>Seizures &amp; Epilepsy</a:t>
            </a:r>
            <a:endParaRPr lang="en-IN" sz="5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16071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13765" y="234208"/>
            <a:ext cx="6115777" cy="584775"/>
          </a:xfrm>
          <a:prstGeom prst="rect">
            <a:avLst/>
          </a:prstGeom>
        </p:spPr>
        <p:txBody>
          <a:bodyPr wrap="none">
            <a:spAutoFit/>
          </a:bodyPr>
          <a:lstStyle/>
          <a:p>
            <a:r>
              <a:rPr lang="en-IN" sz="3200" dirty="0" smtClean="0">
                <a:solidFill>
                  <a:srgbClr val="FFFF00"/>
                </a:solidFill>
                <a:latin typeface="Times New Roman" panose="02020603050405020304" pitchFamily="18" charset="0"/>
                <a:cs typeface="Times New Roman" panose="02020603050405020304" pitchFamily="18" charset="0"/>
              </a:rPr>
              <a:t>ATYPICAL ABSENCE SEIZURES</a:t>
            </a:r>
            <a:endParaRPr lang="en-IN" sz="3200" dirty="0">
              <a:solidFill>
                <a:srgbClr val="FFFF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0" y="1169894"/>
            <a:ext cx="12192000" cy="3785652"/>
          </a:xfrm>
          <a:prstGeom prst="rect">
            <a:avLst/>
          </a:prstGeom>
        </p:spPr>
        <p:txBody>
          <a:bodyPr wrap="square">
            <a:spAutoFit/>
          </a:bodyPr>
          <a:lstStyle/>
          <a:p>
            <a:pPr marL="457200" indent="-457200" algn="just">
              <a:buFont typeface="Wingdings" panose="05000000000000000000" pitchFamily="2" charset="2"/>
              <a:buChar char="Ø"/>
            </a:pPr>
            <a:r>
              <a:rPr lang="en-IN" sz="3000" dirty="0" smtClean="0">
                <a:latin typeface="Rockwell" panose="02060603020205020403" pitchFamily="18" charset="0"/>
                <a:cs typeface="Times New Roman" panose="02020603050405020304" pitchFamily="18" charset="0"/>
              </a:rPr>
              <a:t>Patients with extensive bilateral brain disease have a variation of absence seizures known as atypical absence seizures.</a:t>
            </a:r>
          </a:p>
          <a:p>
            <a:pPr marL="457200" indent="-457200" algn="just">
              <a:buFont typeface="Wingdings" panose="05000000000000000000" pitchFamily="2" charset="2"/>
              <a:buChar char="Ø"/>
            </a:pPr>
            <a:r>
              <a:rPr lang="en-IN" sz="3000" dirty="0" smtClean="0">
                <a:latin typeface="Rockwell" panose="02060603020205020403" pitchFamily="18" charset="0"/>
                <a:cs typeface="Times New Roman" panose="02020603050405020304" pitchFamily="18" charset="0"/>
              </a:rPr>
              <a:t>The lapse of consciousness is usually of longer duration and less abrupt in onset and cessation, and the seizure is accompanied by more obvious motor signs that may include focal or lateralizing features. </a:t>
            </a:r>
          </a:p>
          <a:p>
            <a:pPr marL="457200" indent="-457200" algn="just">
              <a:buFont typeface="Wingdings" panose="05000000000000000000" pitchFamily="2" charset="2"/>
              <a:buChar char="Ø"/>
            </a:pPr>
            <a:r>
              <a:rPr lang="en-IN" sz="3000" dirty="0" smtClean="0">
                <a:latin typeface="Rockwell" panose="02060603020205020403" pitchFamily="18" charset="0"/>
                <a:cs typeface="Times New Roman" panose="02020603050405020304" pitchFamily="18" charset="0"/>
              </a:rPr>
              <a:t>The </a:t>
            </a:r>
            <a:r>
              <a:rPr lang="en-IN" sz="3000" dirty="0" err="1" smtClean="0">
                <a:latin typeface="Rockwell" panose="02060603020205020403" pitchFamily="18" charset="0"/>
                <a:cs typeface="Times New Roman" panose="02020603050405020304" pitchFamily="18" charset="0"/>
              </a:rPr>
              <a:t>eeg</a:t>
            </a:r>
            <a:r>
              <a:rPr lang="en-IN" sz="3000" dirty="0" smtClean="0">
                <a:latin typeface="Rockwell" panose="02060603020205020403" pitchFamily="18" charset="0"/>
                <a:cs typeface="Times New Roman" panose="02020603050405020304" pitchFamily="18" charset="0"/>
              </a:rPr>
              <a:t> shows a generalized, slow spike-and wave pattern with a frequency of ≤2.5 per second, as well as other abnormal activity.</a:t>
            </a:r>
            <a:endParaRPr lang="en-IN" sz="3000" dirty="0">
              <a:latin typeface="Rockwell" panose="02060603020205020403" pitchFamily="18" charset="0"/>
              <a:cs typeface="Times New Roman" panose="02020603050405020304" pitchFamily="18" charset="0"/>
            </a:endParaRPr>
          </a:p>
        </p:txBody>
      </p:sp>
    </p:spTree>
    <p:extLst>
      <p:ext uri="{BB962C8B-B14F-4D97-AF65-F5344CB8AC3E}">
        <p14:creationId xmlns:p14="http://schemas.microsoft.com/office/powerpoint/2010/main" val="4749532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58908"/>
            <a:ext cx="12192000" cy="5509200"/>
          </a:xfrm>
          <a:prstGeom prst="rect">
            <a:avLst/>
          </a:prstGeom>
        </p:spPr>
        <p:txBody>
          <a:bodyPr wrap="square">
            <a:spAutoFit/>
          </a:bodyPr>
          <a:lstStyle/>
          <a:p>
            <a:pPr algn="just"/>
            <a:r>
              <a:rPr lang="en-IN" sz="3200" b="1" dirty="0">
                <a:solidFill>
                  <a:srgbClr val="FFFF00"/>
                </a:solidFill>
                <a:latin typeface="Rockwell" panose="02060603020205020403" pitchFamily="18" charset="0"/>
                <a:cs typeface="Times New Roman" panose="02020603050405020304" pitchFamily="18" charset="0"/>
              </a:rPr>
              <a:t>FEATURES OF PETIT </a:t>
            </a:r>
            <a:r>
              <a:rPr lang="en-IN" sz="3200" b="1" dirty="0" smtClean="0">
                <a:solidFill>
                  <a:srgbClr val="FFFF00"/>
                </a:solidFill>
                <a:latin typeface="Rockwell" panose="02060603020205020403" pitchFamily="18" charset="0"/>
                <a:cs typeface="Times New Roman" panose="02020603050405020304" pitchFamily="18" charset="0"/>
              </a:rPr>
              <a:t>MAL (ABSENCE</a:t>
            </a:r>
            <a:r>
              <a:rPr lang="en-IN" sz="3200" b="1" dirty="0">
                <a:solidFill>
                  <a:srgbClr val="FFFF00"/>
                </a:solidFill>
                <a:latin typeface="Rockwell" panose="02060603020205020403" pitchFamily="18" charset="0"/>
                <a:cs typeface="Times New Roman" panose="02020603050405020304" pitchFamily="18" charset="0"/>
              </a:rPr>
              <a:t>) SEIZURE</a:t>
            </a:r>
          </a:p>
          <a:p>
            <a:pPr marL="457200" indent="-457200" algn="just">
              <a:buFont typeface="Wingdings" panose="05000000000000000000" pitchFamily="2" charset="2"/>
              <a:buChar char="Ø"/>
            </a:pPr>
            <a:r>
              <a:rPr lang="en-IN" sz="3200" dirty="0" smtClean="0">
                <a:latin typeface="Rockwell" panose="02060603020205020403" pitchFamily="18" charset="0"/>
                <a:cs typeface="Times New Roman" panose="02020603050405020304" pitchFamily="18" charset="0"/>
              </a:rPr>
              <a:t>Sudden </a:t>
            </a:r>
            <a:r>
              <a:rPr lang="en-IN" sz="3200" dirty="0">
                <a:latin typeface="Rockwell" panose="02060603020205020403" pitchFamily="18" charset="0"/>
                <a:cs typeface="Times New Roman" panose="02020603050405020304" pitchFamily="18" charset="0"/>
              </a:rPr>
              <a:t>loss of consciousness without loss of </a:t>
            </a:r>
            <a:r>
              <a:rPr lang="en-IN" sz="3200" dirty="0" smtClean="0">
                <a:latin typeface="Rockwell" panose="02060603020205020403" pitchFamily="18" charset="0"/>
                <a:cs typeface="Times New Roman" panose="02020603050405020304" pitchFamily="18" charset="0"/>
              </a:rPr>
              <a:t>postural control </a:t>
            </a:r>
            <a:r>
              <a:rPr lang="en-IN" sz="3200" dirty="0">
                <a:latin typeface="Rockwell" panose="02060603020205020403" pitchFamily="18" charset="0"/>
                <a:cs typeface="Times New Roman" panose="02020603050405020304" pitchFamily="18" charset="0"/>
              </a:rPr>
              <a:t>is the cardinal sign.</a:t>
            </a:r>
          </a:p>
          <a:p>
            <a:pPr marL="457200" indent="-457200" algn="just">
              <a:buFont typeface="Wingdings" panose="05000000000000000000" pitchFamily="2" charset="2"/>
              <a:buChar char="Ø"/>
            </a:pPr>
            <a:r>
              <a:rPr lang="en-IN" sz="3200" dirty="0" smtClean="0">
                <a:latin typeface="Rockwell" panose="02060603020205020403" pitchFamily="18" charset="0"/>
                <a:cs typeface="Times New Roman" panose="02020603050405020304" pitchFamily="18" charset="0"/>
              </a:rPr>
              <a:t>The </a:t>
            </a:r>
            <a:r>
              <a:rPr lang="en-IN" sz="3200" dirty="0">
                <a:latin typeface="Rockwell" panose="02060603020205020403" pitchFamily="18" charset="0"/>
                <a:cs typeface="Times New Roman" panose="02020603050405020304" pitchFamily="18" charset="0"/>
              </a:rPr>
              <a:t>seizure activity lasts for a few seconds.</a:t>
            </a:r>
          </a:p>
          <a:p>
            <a:pPr marL="457200" indent="-457200" algn="just">
              <a:buFont typeface="Wingdings" panose="05000000000000000000" pitchFamily="2" charset="2"/>
              <a:buChar char="Ø"/>
            </a:pPr>
            <a:r>
              <a:rPr lang="en-IN" sz="3200" dirty="0" smtClean="0">
                <a:latin typeface="Rockwell" panose="02060603020205020403" pitchFamily="18" charset="0"/>
                <a:cs typeface="Times New Roman" panose="02020603050405020304" pitchFamily="18" charset="0"/>
              </a:rPr>
              <a:t>Consciousness </a:t>
            </a:r>
            <a:r>
              <a:rPr lang="en-IN" sz="3200" dirty="0">
                <a:latin typeface="Rockwell" panose="02060603020205020403" pitchFamily="18" charset="0"/>
                <a:cs typeface="Times New Roman" panose="02020603050405020304" pitchFamily="18" charset="0"/>
              </a:rPr>
              <a:t>returns as suddenly as it is lost </a:t>
            </a:r>
            <a:r>
              <a:rPr lang="en-IN" sz="3200" dirty="0" smtClean="0">
                <a:latin typeface="Rockwell" panose="02060603020205020403" pitchFamily="18" charset="0"/>
                <a:cs typeface="Times New Roman" panose="02020603050405020304" pitchFamily="18" charset="0"/>
              </a:rPr>
              <a:t>without any </a:t>
            </a:r>
            <a:r>
              <a:rPr lang="en-IN" sz="3200" dirty="0">
                <a:latin typeface="Rockwell" panose="02060603020205020403" pitchFamily="18" charset="0"/>
                <a:cs typeface="Times New Roman" panose="02020603050405020304" pitchFamily="18" charset="0"/>
              </a:rPr>
              <a:t>postictal confusion.</a:t>
            </a:r>
          </a:p>
          <a:p>
            <a:pPr marL="457200" indent="-457200" algn="just">
              <a:buFont typeface="Wingdings" panose="05000000000000000000" pitchFamily="2" charset="2"/>
              <a:buChar char="Ø"/>
            </a:pPr>
            <a:r>
              <a:rPr lang="en-IN" sz="3200" dirty="0" smtClean="0">
                <a:latin typeface="Rockwell" panose="02060603020205020403" pitchFamily="18" charset="0"/>
                <a:cs typeface="Times New Roman" panose="02020603050405020304" pitchFamily="18" charset="0"/>
              </a:rPr>
              <a:t>May </a:t>
            </a:r>
            <a:r>
              <a:rPr lang="en-IN" sz="3200" dirty="0">
                <a:latin typeface="Rockwell" panose="02060603020205020403" pitchFamily="18" charset="0"/>
                <a:cs typeface="Times New Roman" panose="02020603050405020304" pitchFamily="18" charset="0"/>
              </a:rPr>
              <a:t>be associated with subtle motor sign (</a:t>
            </a:r>
            <a:r>
              <a:rPr lang="en-IN" sz="3200" dirty="0" smtClean="0">
                <a:latin typeface="Rockwell" panose="02060603020205020403" pitchFamily="18" charset="0"/>
                <a:cs typeface="Times New Roman" panose="02020603050405020304" pitchFamily="18" charset="0"/>
              </a:rPr>
              <a:t>rapid blinking</a:t>
            </a:r>
            <a:r>
              <a:rPr lang="en-IN" sz="3200" dirty="0">
                <a:latin typeface="Rockwell" panose="02060603020205020403" pitchFamily="18" charset="0"/>
                <a:cs typeface="Times New Roman" panose="02020603050405020304" pitchFamily="18" charset="0"/>
              </a:rPr>
              <a:t>, chewing and </a:t>
            </a:r>
            <a:r>
              <a:rPr lang="en-IN" sz="3200" dirty="0" err="1">
                <a:latin typeface="Rockwell" panose="02060603020205020403" pitchFamily="18" charset="0"/>
                <a:cs typeface="Times New Roman" panose="02020603050405020304" pitchFamily="18" charset="0"/>
              </a:rPr>
              <a:t>clonic</a:t>
            </a:r>
            <a:r>
              <a:rPr lang="en-IN" sz="3200" dirty="0">
                <a:latin typeface="Rockwell" panose="02060603020205020403" pitchFamily="18" charset="0"/>
                <a:cs typeface="Times New Roman" panose="02020603050405020304" pitchFamily="18" charset="0"/>
              </a:rPr>
              <a:t> movement of hand).</a:t>
            </a:r>
          </a:p>
          <a:p>
            <a:pPr marL="457200" indent="-457200" algn="just">
              <a:buFont typeface="Wingdings" panose="05000000000000000000" pitchFamily="2" charset="2"/>
              <a:buChar char="Ø"/>
            </a:pPr>
            <a:r>
              <a:rPr lang="en-IN" sz="3200" dirty="0" smtClean="0">
                <a:latin typeface="Rockwell" panose="02060603020205020403" pitchFamily="18" charset="0"/>
                <a:cs typeface="Times New Roman" panose="02020603050405020304" pitchFamily="18" charset="0"/>
              </a:rPr>
              <a:t>May </a:t>
            </a:r>
            <a:r>
              <a:rPr lang="en-IN" sz="3200" dirty="0">
                <a:latin typeface="Rockwell" panose="02060603020205020403" pitchFamily="18" charset="0"/>
                <a:cs typeface="Times New Roman" panose="02020603050405020304" pitchFamily="18" charset="0"/>
              </a:rPr>
              <a:t>occur hundred times per day and begins in </a:t>
            </a:r>
            <a:r>
              <a:rPr lang="en-IN" sz="3200" dirty="0" smtClean="0">
                <a:latin typeface="Rockwell" panose="02060603020205020403" pitchFamily="18" charset="0"/>
                <a:cs typeface="Times New Roman" panose="02020603050405020304" pitchFamily="18" charset="0"/>
              </a:rPr>
              <a:t>school life</a:t>
            </a:r>
            <a:r>
              <a:rPr lang="en-IN" sz="3200" dirty="0">
                <a:latin typeface="Rockwell" panose="02060603020205020403" pitchFamily="18" charset="0"/>
                <a:cs typeface="Times New Roman" panose="02020603050405020304" pitchFamily="18" charset="0"/>
              </a:rPr>
              <a:t>.</a:t>
            </a:r>
          </a:p>
          <a:p>
            <a:pPr marL="457200" indent="-457200" algn="just">
              <a:buFont typeface="Wingdings" panose="05000000000000000000" pitchFamily="2" charset="2"/>
              <a:buChar char="Ø"/>
            </a:pPr>
            <a:r>
              <a:rPr lang="en-IN" sz="3200" dirty="0" smtClean="0">
                <a:latin typeface="Rockwell" panose="02060603020205020403" pitchFamily="18" charset="0"/>
                <a:cs typeface="Times New Roman" panose="02020603050405020304" pitchFamily="18" charset="0"/>
              </a:rPr>
              <a:t>Evidenced </a:t>
            </a:r>
            <a:r>
              <a:rPr lang="en-IN" sz="3200" dirty="0">
                <a:latin typeface="Rockwell" panose="02060603020205020403" pitchFamily="18" charset="0"/>
                <a:cs typeface="Times New Roman" panose="02020603050405020304" pitchFamily="18" charset="0"/>
              </a:rPr>
              <a:t>by unexplained daydreaming and decline </a:t>
            </a:r>
            <a:r>
              <a:rPr lang="en-IN" sz="3200" dirty="0" smtClean="0">
                <a:latin typeface="Rockwell" panose="02060603020205020403" pitchFamily="18" charset="0"/>
                <a:cs typeface="Times New Roman" panose="02020603050405020304" pitchFamily="18" charset="0"/>
              </a:rPr>
              <a:t>in school </a:t>
            </a:r>
            <a:r>
              <a:rPr lang="en-IN" sz="3200" dirty="0">
                <a:latin typeface="Rockwell" panose="02060603020205020403" pitchFamily="18" charset="0"/>
                <a:cs typeface="Times New Roman" panose="02020603050405020304" pitchFamily="18" charset="0"/>
              </a:rPr>
              <a:t>performance</a:t>
            </a:r>
            <a:r>
              <a:rPr lang="en-IN" sz="1000" dirty="0">
                <a:latin typeface="Rockwell" panose="02060603020205020403" pitchFamily="18" charset="0"/>
              </a:rPr>
              <a:t>.</a:t>
            </a:r>
            <a:endParaRPr lang="en-IN" dirty="0">
              <a:latin typeface="Rockwell" panose="02060603020205020403" pitchFamily="18" charset="0"/>
            </a:endParaRPr>
          </a:p>
        </p:txBody>
      </p:sp>
    </p:spTree>
    <p:extLst>
      <p:ext uri="{BB962C8B-B14F-4D97-AF65-F5344CB8AC3E}">
        <p14:creationId xmlns:p14="http://schemas.microsoft.com/office/powerpoint/2010/main" val="13265150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187684"/>
            <a:ext cx="12192000" cy="5170646"/>
          </a:xfrm>
          <a:prstGeom prst="rect">
            <a:avLst/>
          </a:prstGeom>
        </p:spPr>
        <p:txBody>
          <a:bodyPr wrap="square">
            <a:spAutoFit/>
          </a:bodyPr>
          <a:lstStyle/>
          <a:p>
            <a:pPr marL="457200" indent="-457200" algn="just">
              <a:buFont typeface="Wingdings" panose="05000000000000000000" pitchFamily="2" charset="2"/>
              <a:buChar char="§"/>
            </a:pPr>
            <a:r>
              <a:rPr lang="en-IN" sz="3000" dirty="0" smtClean="0">
                <a:latin typeface="Rockwell" panose="02060603020205020403" pitchFamily="18" charset="0"/>
                <a:cs typeface="Times New Roman" panose="02020603050405020304" pitchFamily="18" charset="0"/>
              </a:rPr>
              <a:t>Characterized by sudden loss of postural muscle tone lasting 1–2 s.</a:t>
            </a:r>
          </a:p>
          <a:p>
            <a:pPr marL="457200" indent="-457200" algn="just">
              <a:buFont typeface="Wingdings" panose="05000000000000000000" pitchFamily="2" charset="2"/>
              <a:buChar char="§"/>
            </a:pPr>
            <a:r>
              <a:rPr lang="en-IN" sz="3000" dirty="0" smtClean="0">
                <a:latin typeface="Rockwell" panose="02060603020205020403" pitchFamily="18" charset="0"/>
                <a:cs typeface="Times New Roman" panose="02020603050405020304" pitchFamily="18" charset="0"/>
              </a:rPr>
              <a:t>Consciousness is briefly impaired. </a:t>
            </a:r>
          </a:p>
          <a:p>
            <a:pPr marL="457200" indent="-457200" algn="just">
              <a:buFont typeface="Wingdings" panose="05000000000000000000" pitchFamily="2" charset="2"/>
              <a:buChar char="§"/>
            </a:pPr>
            <a:r>
              <a:rPr lang="en-IN" sz="3000" dirty="0" smtClean="0">
                <a:latin typeface="Rockwell" panose="02060603020205020403" pitchFamily="18" charset="0"/>
                <a:cs typeface="Times New Roman" panose="02020603050405020304" pitchFamily="18" charset="0"/>
              </a:rPr>
              <a:t>No postictal confusion. </a:t>
            </a:r>
          </a:p>
          <a:p>
            <a:pPr marL="457200" indent="-457200" algn="just">
              <a:buFont typeface="Wingdings" panose="05000000000000000000" pitchFamily="2" charset="2"/>
              <a:buChar char="§"/>
            </a:pPr>
            <a:r>
              <a:rPr lang="en-IN" sz="3000" dirty="0" smtClean="0">
                <a:latin typeface="Rockwell" panose="02060603020205020403" pitchFamily="18" charset="0"/>
                <a:cs typeface="Times New Roman" panose="02020603050405020304" pitchFamily="18" charset="0"/>
              </a:rPr>
              <a:t>Cause only a quick head drop or nodding movement.</a:t>
            </a:r>
          </a:p>
          <a:p>
            <a:pPr marL="457200" indent="-457200" algn="just">
              <a:buFont typeface="Wingdings" panose="05000000000000000000" pitchFamily="2" charset="2"/>
              <a:buChar char="§"/>
            </a:pPr>
            <a:r>
              <a:rPr lang="en-IN" sz="3000" dirty="0" smtClean="0">
                <a:latin typeface="Rockwell" panose="02060603020205020403" pitchFamily="18" charset="0"/>
                <a:cs typeface="Times New Roman" panose="02020603050405020304" pitchFamily="18" charset="0"/>
              </a:rPr>
              <a:t>Objects may be dropped.</a:t>
            </a:r>
          </a:p>
          <a:p>
            <a:pPr marL="457200" indent="-457200" algn="just">
              <a:buFont typeface="Wingdings" panose="05000000000000000000" pitchFamily="2" charset="2"/>
              <a:buChar char="§"/>
            </a:pPr>
            <a:r>
              <a:rPr lang="en-IN" sz="3000" dirty="0" smtClean="0">
                <a:latin typeface="Rockwell" panose="02060603020205020403" pitchFamily="18" charset="0"/>
                <a:cs typeface="Times New Roman" panose="02020603050405020304" pitchFamily="18" charset="0"/>
              </a:rPr>
              <a:t>Seizure will cause the patient to collapse. Is risk of direct head injury with the fall.</a:t>
            </a:r>
          </a:p>
          <a:p>
            <a:pPr algn="just"/>
            <a:r>
              <a:rPr lang="en-IN" sz="3000" dirty="0" smtClean="0">
                <a:latin typeface="Rockwell" panose="02060603020205020403" pitchFamily="18" charset="0"/>
                <a:cs typeface="Times New Roman" panose="02020603050405020304" pitchFamily="18" charset="0"/>
              </a:rPr>
              <a:t>The </a:t>
            </a:r>
            <a:r>
              <a:rPr lang="en-IN" sz="3000" dirty="0">
                <a:latin typeface="Rockwell" panose="02060603020205020403" pitchFamily="18" charset="0"/>
                <a:cs typeface="Times New Roman" panose="02020603050405020304" pitchFamily="18" charset="0"/>
              </a:rPr>
              <a:t>EEG shows brief, generalized spike-and-wave discharges </a:t>
            </a:r>
            <a:r>
              <a:rPr lang="en-IN" sz="3000" dirty="0" smtClean="0">
                <a:latin typeface="Rockwell" panose="02060603020205020403" pitchFamily="18" charset="0"/>
                <a:cs typeface="Times New Roman" panose="02020603050405020304" pitchFamily="18" charset="0"/>
              </a:rPr>
              <a:t>followed immediately </a:t>
            </a:r>
            <a:r>
              <a:rPr lang="en-IN" sz="3000" dirty="0">
                <a:latin typeface="Rockwell" panose="02060603020205020403" pitchFamily="18" charset="0"/>
                <a:cs typeface="Times New Roman" panose="02020603050405020304" pitchFamily="18" charset="0"/>
              </a:rPr>
              <a:t>by diffuse slow waves that correlate with the loss </a:t>
            </a:r>
            <a:r>
              <a:rPr lang="en-IN" sz="3000" dirty="0" smtClean="0">
                <a:latin typeface="Rockwell" panose="02060603020205020403" pitchFamily="18" charset="0"/>
                <a:cs typeface="Times New Roman" panose="02020603050405020304" pitchFamily="18" charset="0"/>
              </a:rPr>
              <a:t>of muscle </a:t>
            </a:r>
            <a:r>
              <a:rPr lang="en-IN" sz="3000" dirty="0">
                <a:latin typeface="Rockwell" panose="02060603020205020403" pitchFamily="18" charset="0"/>
                <a:cs typeface="Times New Roman" panose="02020603050405020304" pitchFamily="18" charset="0"/>
              </a:rPr>
              <a:t>tone.</a:t>
            </a:r>
          </a:p>
        </p:txBody>
      </p:sp>
      <p:sp>
        <p:nvSpPr>
          <p:cNvPr id="4" name="Rectangle 3"/>
          <p:cNvSpPr/>
          <p:nvPr/>
        </p:nvSpPr>
        <p:spPr>
          <a:xfrm>
            <a:off x="0" y="351693"/>
            <a:ext cx="12192000" cy="646331"/>
          </a:xfrm>
          <a:prstGeom prst="rect">
            <a:avLst/>
          </a:prstGeom>
        </p:spPr>
        <p:txBody>
          <a:bodyPr wrap="square">
            <a:spAutoFit/>
          </a:bodyPr>
          <a:lstStyle/>
          <a:p>
            <a:pPr algn="ctr"/>
            <a:r>
              <a:rPr lang="en-IN" sz="3600" b="1" u="sng" dirty="0" smtClean="0">
                <a:solidFill>
                  <a:srgbClr val="FFFF00"/>
                </a:solidFill>
                <a:latin typeface="Rockwell" panose="02060603020205020403" pitchFamily="18" charset="0"/>
                <a:cs typeface="Times New Roman" panose="02020603050405020304" pitchFamily="18" charset="0"/>
              </a:rPr>
              <a:t>ATONIC SEIZURES </a:t>
            </a:r>
            <a:endParaRPr lang="en-IN" sz="3600" b="1" dirty="0">
              <a:solidFill>
                <a:srgbClr val="FFFF00"/>
              </a:solidFill>
              <a:latin typeface="Rockwell" panose="02060603020205020403" pitchFamily="18" charset="0"/>
            </a:endParaRPr>
          </a:p>
        </p:txBody>
      </p:sp>
    </p:spTree>
    <p:extLst>
      <p:ext uri="{BB962C8B-B14F-4D97-AF65-F5344CB8AC3E}">
        <p14:creationId xmlns:p14="http://schemas.microsoft.com/office/powerpoint/2010/main" val="15275165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95835" y="954743"/>
            <a:ext cx="5607423" cy="5664668"/>
          </a:xfrm>
        </p:spPr>
        <p:txBody>
          <a:bodyPr>
            <a:normAutofit/>
          </a:bodyPr>
          <a:lstStyle/>
          <a:p>
            <a:pPr marL="0" indent="0">
              <a:buNone/>
            </a:pPr>
            <a:r>
              <a:rPr lang="en-IN" sz="3600" dirty="0" smtClean="0">
                <a:solidFill>
                  <a:srgbClr val="FFFF00"/>
                </a:solidFill>
                <a:latin typeface="Times New Roman" panose="02020603050405020304" pitchFamily="18" charset="0"/>
                <a:cs typeface="Times New Roman" panose="02020603050405020304" pitchFamily="18" charset="0"/>
              </a:rPr>
              <a:t>Clonic:</a:t>
            </a:r>
          </a:p>
          <a:p>
            <a:pPr marL="0" indent="0">
              <a:buNone/>
            </a:pPr>
            <a:r>
              <a:rPr lang="en-IN" sz="3600" dirty="0" smtClean="0">
                <a:latin typeface="Times New Roman" panose="02020603050405020304" pitchFamily="18" charset="0"/>
                <a:cs typeface="Times New Roman" panose="02020603050405020304" pitchFamily="18" charset="0"/>
              </a:rPr>
              <a:t>Rhythmic jerking movements of arms or legs. May seen with generalized seizures.</a:t>
            </a:r>
            <a:endParaRPr lang="en-IN" sz="3600"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sz="half" idx="2"/>
          </p:nvPr>
        </p:nvSpPr>
        <p:spPr>
          <a:xfrm>
            <a:off x="6400800" y="954743"/>
            <a:ext cx="5620870" cy="5664668"/>
          </a:xfrm>
        </p:spPr>
        <p:txBody>
          <a:bodyPr>
            <a:normAutofit/>
          </a:bodyPr>
          <a:lstStyle/>
          <a:p>
            <a:pPr marL="0" indent="0">
              <a:buNone/>
            </a:pPr>
            <a:r>
              <a:rPr lang="en-IN" sz="3600" dirty="0" smtClean="0">
                <a:solidFill>
                  <a:srgbClr val="FFFF00"/>
                </a:solidFill>
                <a:latin typeface="Times New Roman" panose="02020603050405020304" pitchFamily="18" charset="0"/>
                <a:cs typeface="Times New Roman" panose="02020603050405020304" pitchFamily="18" charset="0"/>
              </a:rPr>
              <a:t>Tonic:</a:t>
            </a:r>
          </a:p>
          <a:p>
            <a:pPr marL="0" indent="0">
              <a:buNone/>
            </a:pPr>
            <a:r>
              <a:rPr lang="en-IN" sz="3600" dirty="0" smtClean="0">
                <a:latin typeface="Times New Roman" panose="02020603050405020304" pitchFamily="18" charset="0"/>
                <a:cs typeface="Times New Roman" panose="02020603050405020304" pitchFamily="18" charset="0"/>
              </a:rPr>
              <a:t>Sudden stiffening movements of the </a:t>
            </a:r>
            <a:r>
              <a:rPr lang="en-IN" sz="3600" dirty="0" err="1" smtClean="0">
                <a:latin typeface="Times New Roman" panose="02020603050405020304" pitchFamily="18" charset="0"/>
                <a:cs typeface="Times New Roman" panose="02020603050405020304" pitchFamily="18" charset="0"/>
              </a:rPr>
              <a:t>body,arms</a:t>
            </a:r>
            <a:r>
              <a:rPr lang="en-IN" sz="3600" dirty="0" smtClean="0">
                <a:latin typeface="Times New Roman" panose="02020603050405020304" pitchFamily="18" charset="0"/>
                <a:cs typeface="Times New Roman" panose="02020603050405020304" pitchFamily="18" charset="0"/>
              </a:rPr>
              <a:t> or legs involving both sides of legs.</a:t>
            </a:r>
            <a:endParaRPr lang="en-IN"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48706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259" y="443754"/>
            <a:ext cx="12003741" cy="5078313"/>
          </a:xfrm>
          <a:prstGeom prst="rect">
            <a:avLst/>
          </a:prstGeom>
        </p:spPr>
        <p:txBody>
          <a:bodyPr wrap="square">
            <a:spAutoFit/>
          </a:bodyPr>
          <a:lstStyle/>
          <a:p>
            <a:pPr algn="ctr"/>
            <a:r>
              <a:rPr lang="en-IN" sz="3600" b="1" dirty="0">
                <a:solidFill>
                  <a:srgbClr val="FFFF00"/>
                </a:solidFill>
                <a:latin typeface="Rockwell" panose="02060603020205020403" pitchFamily="18" charset="0"/>
                <a:cs typeface="Times New Roman" panose="02020603050405020304" pitchFamily="18" charset="0"/>
              </a:rPr>
              <a:t>Myoclonic </a:t>
            </a:r>
            <a:r>
              <a:rPr lang="en-IN" sz="3600" b="1" dirty="0" smtClean="0">
                <a:solidFill>
                  <a:srgbClr val="FFFF00"/>
                </a:solidFill>
                <a:latin typeface="Rockwell" panose="02060603020205020403" pitchFamily="18" charset="0"/>
                <a:cs typeface="Times New Roman" panose="02020603050405020304" pitchFamily="18" charset="0"/>
              </a:rPr>
              <a:t>Seizures</a:t>
            </a:r>
          </a:p>
          <a:p>
            <a:pPr algn="just"/>
            <a:endParaRPr lang="en-IN" sz="3200" dirty="0" smtClean="0">
              <a:solidFill>
                <a:srgbClr val="FFFF00"/>
              </a:solidFill>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Ø"/>
            </a:pPr>
            <a:r>
              <a:rPr lang="en-IN" sz="3200" dirty="0" smtClean="0">
                <a:latin typeface="Rockwell" panose="02060603020205020403" pitchFamily="18" charset="0"/>
                <a:cs typeface="Times New Roman" panose="02020603050405020304" pitchFamily="18" charset="0"/>
              </a:rPr>
              <a:t>Myoclonus </a:t>
            </a:r>
            <a:r>
              <a:rPr lang="en-IN" sz="3200" dirty="0">
                <a:latin typeface="Rockwell" panose="02060603020205020403" pitchFamily="18" charset="0"/>
                <a:cs typeface="Times New Roman" panose="02020603050405020304" pitchFamily="18" charset="0"/>
              </a:rPr>
              <a:t>is a sudden and brief muscle </a:t>
            </a:r>
            <a:r>
              <a:rPr lang="en-IN" sz="3200" dirty="0" smtClean="0">
                <a:latin typeface="Rockwell" panose="02060603020205020403" pitchFamily="18" charset="0"/>
                <a:cs typeface="Times New Roman" panose="02020603050405020304" pitchFamily="18" charset="0"/>
              </a:rPr>
              <a:t>contraction that </a:t>
            </a:r>
            <a:r>
              <a:rPr lang="en-IN" sz="3200" dirty="0">
                <a:latin typeface="Rockwell" panose="02060603020205020403" pitchFamily="18" charset="0"/>
                <a:cs typeface="Times New Roman" panose="02020603050405020304" pitchFamily="18" charset="0"/>
              </a:rPr>
              <a:t>may involve one part of the body or the entire body. </a:t>
            </a:r>
            <a:endParaRPr lang="en-IN" sz="3200" dirty="0" smtClean="0">
              <a:latin typeface="Rockwell" panose="02060603020205020403" pitchFamily="18" charset="0"/>
              <a:cs typeface="Times New Roman" panose="02020603050405020304" pitchFamily="18" charset="0"/>
            </a:endParaRPr>
          </a:p>
          <a:p>
            <a:pPr marL="457200" indent="-457200" algn="just">
              <a:buFont typeface="Wingdings" panose="05000000000000000000" pitchFamily="2" charset="2"/>
              <a:buChar char="Ø"/>
            </a:pPr>
            <a:r>
              <a:rPr lang="en-IN" sz="3200" dirty="0" smtClean="0">
                <a:latin typeface="Rockwell" panose="02060603020205020403" pitchFamily="18" charset="0"/>
                <a:cs typeface="Times New Roman" panose="02020603050405020304" pitchFamily="18" charset="0"/>
              </a:rPr>
              <a:t>Brief jerk of a muscle or group of muscles.</a:t>
            </a:r>
          </a:p>
          <a:p>
            <a:pPr marL="457200" indent="-457200" algn="just">
              <a:buFont typeface="Wingdings" panose="05000000000000000000" pitchFamily="2" charset="2"/>
              <a:buChar char="Ø"/>
            </a:pPr>
            <a:r>
              <a:rPr lang="en-IN" sz="3200" dirty="0" smtClean="0">
                <a:latin typeface="Rockwell" panose="02060603020205020403" pitchFamily="18" charset="0"/>
                <a:cs typeface="Times New Roman" panose="02020603050405020304" pitchFamily="18" charset="0"/>
              </a:rPr>
              <a:t>common </a:t>
            </a:r>
            <a:r>
              <a:rPr lang="en-IN" sz="3200" dirty="0">
                <a:latin typeface="Rockwell" panose="02060603020205020403" pitchFamily="18" charset="0"/>
                <a:cs typeface="Times New Roman" panose="02020603050405020304" pitchFamily="18" charset="0"/>
              </a:rPr>
              <a:t>physiologic form of myoclonus is the sudden jerking </a:t>
            </a:r>
            <a:r>
              <a:rPr lang="en-IN" sz="3200" dirty="0" smtClean="0">
                <a:latin typeface="Rockwell" panose="02060603020205020403" pitchFamily="18" charset="0"/>
                <a:cs typeface="Times New Roman" panose="02020603050405020304" pitchFamily="18" charset="0"/>
              </a:rPr>
              <a:t>movement observed </a:t>
            </a:r>
            <a:r>
              <a:rPr lang="en-IN" sz="3200" dirty="0">
                <a:latin typeface="Rockwell" panose="02060603020205020403" pitchFamily="18" charset="0"/>
                <a:cs typeface="Times New Roman" panose="02020603050405020304" pitchFamily="18" charset="0"/>
              </a:rPr>
              <a:t>while falling asleep. </a:t>
            </a:r>
            <a:endParaRPr lang="en-IN" sz="3200" dirty="0" smtClean="0">
              <a:latin typeface="Rockwell" panose="02060603020205020403" pitchFamily="18" charset="0"/>
              <a:cs typeface="Times New Roman" panose="02020603050405020304" pitchFamily="18" charset="0"/>
            </a:endParaRPr>
          </a:p>
          <a:p>
            <a:pPr marL="457200" indent="-457200" algn="just">
              <a:buFont typeface="Wingdings" panose="05000000000000000000" pitchFamily="2" charset="2"/>
              <a:buChar char="Ø"/>
            </a:pPr>
            <a:r>
              <a:rPr lang="en-IN" sz="3200" dirty="0" smtClean="0">
                <a:latin typeface="Rockwell" panose="02060603020205020403" pitchFamily="18" charset="0"/>
                <a:cs typeface="Times New Roman" panose="02020603050405020304" pitchFamily="18" charset="0"/>
              </a:rPr>
              <a:t>Pathologic </a:t>
            </a:r>
            <a:r>
              <a:rPr lang="en-IN" sz="3200" dirty="0">
                <a:latin typeface="Rockwell" panose="02060603020205020403" pitchFamily="18" charset="0"/>
                <a:cs typeface="Times New Roman" panose="02020603050405020304" pitchFamily="18" charset="0"/>
              </a:rPr>
              <a:t>myoclonus is most </a:t>
            </a:r>
            <a:r>
              <a:rPr lang="en-IN" sz="3200" dirty="0" smtClean="0">
                <a:latin typeface="Rockwell" panose="02060603020205020403" pitchFamily="18" charset="0"/>
                <a:cs typeface="Times New Roman" panose="02020603050405020304" pitchFamily="18" charset="0"/>
              </a:rPr>
              <a:t>commonly seen </a:t>
            </a:r>
            <a:r>
              <a:rPr lang="en-IN" sz="3200" dirty="0">
                <a:latin typeface="Rockwell" panose="02060603020205020403" pitchFamily="18" charset="0"/>
                <a:cs typeface="Times New Roman" panose="02020603050405020304" pitchFamily="18" charset="0"/>
              </a:rPr>
              <a:t>in association with metabolic disorders, degenerative </a:t>
            </a:r>
            <a:r>
              <a:rPr lang="en-IN" sz="3200" dirty="0" smtClean="0">
                <a:latin typeface="Rockwell" panose="02060603020205020403" pitchFamily="18" charset="0"/>
                <a:cs typeface="Times New Roman" panose="02020603050405020304" pitchFamily="18" charset="0"/>
              </a:rPr>
              <a:t>CNS diseases</a:t>
            </a:r>
            <a:r>
              <a:rPr lang="en-IN" sz="3200" dirty="0">
                <a:latin typeface="Rockwell" panose="02060603020205020403" pitchFamily="18" charset="0"/>
                <a:cs typeface="Times New Roman" panose="02020603050405020304" pitchFamily="18" charset="0"/>
              </a:rPr>
              <a:t>, or anoxic brain </a:t>
            </a:r>
            <a:r>
              <a:rPr lang="en-IN" sz="3200" dirty="0" smtClean="0">
                <a:latin typeface="Rockwell" panose="02060603020205020403" pitchFamily="18" charset="0"/>
                <a:cs typeface="Times New Roman" panose="02020603050405020304" pitchFamily="18" charset="0"/>
              </a:rPr>
              <a:t>injury.</a:t>
            </a:r>
            <a:endParaRPr lang="en-IN" sz="3200" dirty="0">
              <a:latin typeface="Rockwell" panose="02060603020205020403" pitchFamily="18" charset="0"/>
              <a:cs typeface="Times New Roman" panose="02020603050405020304" pitchFamily="18" charset="0"/>
            </a:endParaRPr>
          </a:p>
        </p:txBody>
      </p:sp>
    </p:spTree>
    <p:extLst>
      <p:ext uri="{BB962C8B-B14F-4D97-AF65-F5344CB8AC3E}">
        <p14:creationId xmlns:p14="http://schemas.microsoft.com/office/powerpoint/2010/main" val="9557513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088906" cy="6617196"/>
          </a:xfrm>
          <a:prstGeom prst="rect">
            <a:avLst/>
          </a:prstGeom>
        </p:spPr>
        <p:txBody>
          <a:bodyPr wrap="square">
            <a:spAutoFit/>
          </a:bodyPr>
          <a:lstStyle/>
          <a:p>
            <a:r>
              <a:rPr lang="en-IN" sz="3600" b="1" dirty="0">
                <a:solidFill>
                  <a:srgbClr val="FFFF00"/>
                </a:solidFill>
                <a:latin typeface="Times New Roman" panose="02020603050405020304" pitchFamily="18" charset="0"/>
                <a:cs typeface="Times New Roman" panose="02020603050405020304" pitchFamily="18" charset="0"/>
              </a:rPr>
              <a:t>Generalized, Tonic-Clonic Seizures </a:t>
            </a:r>
            <a:r>
              <a:rPr lang="en-IN" sz="3600" b="1" dirty="0" smtClean="0">
                <a:solidFill>
                  <a:srgbClr val="FFFF00"/>
                </a:solidFill>
                <a:latin typeface="Times New Roman" panose="02020603050405020304" pitchFamily="18" charset="0"/>
                <a:cs typeface="Times New Roman" panose="02020603050405020304" pitchFamily="18" charset="0"/>
              </a:rPr>
              <a:t>(Grand Mal)</a:t>
            </a:r>
          </a:p>
          <a:p>
            <a:endParaRPr lang="en-IN" sz="3600" b="1" dirty="0" smtClean="0">
              <a:solidFill>
                <a:srgbClr val="FFFF00"/>
              </a:solidFill>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Ø"/>
            </a:pPr>
            <a:r>
              <a:rPr lang="en-IN" sz="3200" dirty="0" smtClean="0">
                <a:latin typeface="Rockwell" panose="02060603020205020403" pitchFamily="18" charset="0"/>
                <a:cs typeface="Times New Roman" panose="02020603050405020304" pitchFamily="18" charset="0"/>
              </a:rPr>
              <a:t>Main seizure type in 10% of all persons with epilepsy.</a:t>
            </a:r>
          </a:p>
          <a:p>
            <a:pPr marL="457200" indent="-457200" algn="just">
              <a:buFont typeface="Wingdings" panose="05000000000000000000" pitchFamily="2" charset="2"/>
              <a:buChar char="Ø"/>
            </a:pPr>
            <a:r>
              <a:rPr lang="en-IN" sz="3200" dirty="0" smtClean="0">
                <a:latin typeface="Rockwell" panose="02060603020205020403" pitchFamily="18" charset="0"/>
                <a:cs typeface="Times New Roman" panose="02020603050405020304" pitchFamily="18" charset="0"/>
              </a:rPr>
              <a:t>The seizure usually begins abruptly without warning, although some patients describe vague premonitory symptoms in the hours leading up to the seizure. </a:t>
            </a:r>
          </a:p>
          <a:p>
            <a:pPr marL="457200" indent="-457200" algn="just">
              <a:buFont typeface="Wingdings" panose="05000000000000000000" pitchFamily="2" charset="2"/>
              <a:buChar char="Ø"/>
            </a:pPr>
            <a:r>
              <a:rPr lang="en-IN" sz="3200" dirty="0" smtClean="0">
                <a:latin typeface="Rockwell" panose="02060603020205020403" pitchFamily="18" charset="0"/>
                <a:cs typeface="Times New Roman" panose="02020603050405020304" pitchFamily="18" charset="0"/>
              </a:rPr>
              <a:t>The initial phase of the seizure is usually tonic contraction of muscles throughout the body, accounting for a number of the classic features of the event. </a:t>
            </a:r>
          </a:p>
          <a:p>
            <a:pPr marL="457200" lvl="0" indent="-457200" algn="just">
              <a:buFont typeface="Wingdings" panose="05000000000000000000" pitchFamily="2" charset="2"/>
              <a:buChar char="Ø"/>
            </a:pPr>
            <a:r>
              <a:rPr lang="en-IN" sz="3200" dirty="0" smtClean="0">
                <a:latin typeface="Rockwell" panose="02060603020205020403" pitchFamily="18" charset="0"/>
                <a:cs typeface="Times New Roman" panose="02020603050405020304" pitchFamily="18" charset="0"/>
              </a:rPr>
              <a:t>Tonic contraction of the muscles of expiration and the larynx at the onset will produce a loud moan or “ictal cry.”</a:t>
            </a:r>
            <a:r>
              <a:rPr lang="en-IN" sz="3200" dirty="0" smtClean="0">
                <a:solidFill>
                  <a:prstClr val="white"/>
                </a:solidFill>
                <a:latin typeface="Rockwell" panose="02060603020205020403" pitchFamily="18" charset="0"/>
                <a:cs typeface="Times New Roman" panose="02020603050405020304" pitchFamily="18" charset="0"/>
              </a:rPr>
              <a:t> </a:t>
            </a:r>
          </a:p>
          <a:p>
            <a:pPr marL="457200" lvl="0" indent="-457200" algn="just">
              <a:buFont typeface="Wingdings" panose="05000000000000000000" pitchFamily="2" charset="2"/>
              <a:buChar char="Ø"/>
            </a:pPr>
            <a:r>
              <a:rPr lang="en-IN" sz="3200" dirty="0" smtClean="0">
                <a:solidFill>
                  <a:prstClr val="white"/>
                </a:solidFill>
                <a:latin typeface="Rockwell" panose="02060603020205020403" pitchFamily="18" charset="0"/>
                <a:cs typeface="Times New Roman" panose="02020603050405020304" pitchFamily="18" charset="0"/>
              </a:rPr>
              <a:t>Respirations are impaired, secretions pool in the oropharynx, and cyanosis develops.</a:t>
            </a:r>
            <a:endParaRPr lang="en-IN" sz="3200" dirty="0">
              <a:latin typeface="Rockwell" panose="02060603020205020403" pitchFamily="18" charset="0"/>
              <a:cs typeface="Times New Roman" panose="02020603050405020304" pitchFamily="18" charset="0"/>
            </a:endParaRPr>
          </a:p>
        </p:txBody>
      </p:sp>
    </p:spTree>
    <p:extLst>
      <p:ext uri="{BB962C8B-B14F-4D97-AF65-F5344CB8AC3E}">
        <p14:creationId xmlns:p14="http://schemas.microsoft.com/office/powerpoint/2010/main" val="11316786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7235"/>
            <a:ext cx="12192000" cy="6494085"/>
          </a:xfrm>
          <a:prstGeom prst="rect">
            <a:avLst/>
          </a:prstGeom>
        </p:spPr>
        <p:txBody>
          <a:bodyPr wrap="square">
            <a:spAutoFit/>
          </a:bodyPr>
          <a:lstStyle/>
          <a:p>
            <a:pPr lvl="0" algn="just"/>
            <a:r>
              <a:rPr lang="en-IN" sz="3600" dirty="0">
                <a:solidFill>
                  <a:srgbClr val="FFFF00"/>
                </a:solidFill>
                <a:latin typeface="Times New Roman" panose="02020603050405020304" pitchFamily="18" charset="0"/>
                <a:cs typeface="Times New Roman" panose="02020603050405020304" pitchFamily="18" charset="0"/>
              </a:rPr>
              <a:t>Generalized, Tonic-</a:t>
            </a:r>
            <a:r>
              <a:rPr lang="en-IN" sz="3600" dirty="0" err="1">
                <a:solidFill>
                  <a:srgbClr val="FFFF00"/>
                </a:solidFill>
                <a:latin typeface="Times New Roman" panose="02020603050405020304" pitchFamily="18" charset="0"/>
                <a:cs typeface="Times New Roman" panose="02020603050405020304" pitchFamily="18" charset="0"/>
              </a:rPr>
              <a:t>Clonic</a:t>
            </a:r>
            <a:r>
              <a:rPr lang="en-IN" sz="3600" dirty="0">
                <a:solidFill>
                  <a:srgbClr val="FFFF00"/>
                </a:solidFill>
                <a:latin typeface="Times New Roman" panose="02020603050405020304" pitchFamily="18" charset="0"/>
                <a:cs typeface="Times New Roman" panose="02020603050405020304" pitchFamily="18" charset="0"/>
              </a:rPr>
              <a:t> </a:t>
            </a:r>
            <a:r>
              <a:rPr lang="en-IN" sz="3600" dirty="0" smtClean="0">
                <a:solidFill>
                  <a:srgbClr val="FFFF00"/>
                </a:solidFill>
                <a:latin typeface="Times New Roman" panose="02020603050405020304" pitchFamily="18" charset="0"/>
                <a:cs typeface="Times New Roman" panose="02020603050405020304" pitchFamily="18" charset="0"/>
              </a:rPr>
              <a:t>Seizures (</a:t>
            </a:r>
            <a:r>
              <a:rPr lang="en-IN" sz="3600" dirty="0" err="1" smtClean="0">
                <a:solidFill>
                  <a:srgbClr val="FFFF00"/>
                </a:solidFill>
                <a:latin typeface="Times New Roman" panose="02020603050405020304" pitchFamily="18" charset="0"/>
                <a:cs typeface="Times New Roman" panose="02020603050405020304" pitchFamily="18" charset="0"/>
              </a:rPr>
              <a:t>con’t</a:t>
            </a:r>
            <a:r>
              <a:rPr lang="en-IN" sz="3600" dirty="0" smtClean="0">
                <a:solidFill>
                  <a:srgbClr val="FFFF00"/>
                </a:solidFill>
                <a:latin typeface="Times New Roman" panose="02020603050405020304" pitchFamily="18" charset="0"/>
                <a:cs typeface="Times New Roman" panose="02020603050405020304" pitchFamily="18" charset="0"/>
              </a:rPr>
              <a:t>)</a:t>
            </a:r>
            <a:endParaRPr lang="en-IN" sz="3600" dirty="0" smtClean="0">
              <a:solidFill>
                <a:prstClr val="white"/>
              </a:solidFill>
              <a:latin typeface="Times New Roman" panose="02020603050405020304" pitchFamily="18" charset="0"/>
              <a:cs typeface="Times New Roman" panose="02020603050405020304" pitchFamily="18" charset="0"/>
            </a:endParaRPr>
          </a:p>
          <a:p>
            <a:pPr lvl="0" algn="just"/>
            <a:endParaRPr lang="en-IN" sz="3200" dirty="0">
              <a:solidFill>
                <a:prstClr val="white"/>
              </a:solidFill>
              <a:latin typeface="Times New Roman" panose="02020603050405020304" pitchFamily="18" charset="0"/>
              <a:cs typeface="Times New Roman" panose="02020603050405020304" pitchFamily="18" charset="0"/>
            </a:endParaRPr>
          </a:p>
          <a:p>
            <a:pPr marL="457200" lvl="0" indent="-457200" algn="just">
              <a:buFont typeface="Wingdings" panose="05000000000000000000" pitchFamily="2" charset="2"/>
              <a:buChar char="Ø"/>
            </a:pPr>
            <a:r>
              <a:rPr lang="en-IN" sz="3200" dirty="0" smtClean="0">
                <a:solidFill>
                  <a:prstClr val="white"/>
                </a:solidFill>
                <a:latin typeface="Times New Roman" panose="02020603050405020304" pitchFamily="18" charset="0"/>
                <a:cs typeface="Times New Roman" panose="02020603050405020304" pitchFamily="18" charset="0"/>
              </a:rPr>
              <a:t>Contraction </a:t>
            </a:r>
            <a:r>
              <a:rPr lang="en-IN" sz="3200" dirty="0">
                <a:solidFill>
                  <a:prstClr val="white"/>
                </a:solidFill>
                <a:latin typeface="Times New Roman" panose="02020603050405020304" pitchFamily="18" charset="0"/>
                <a:cs typeface="Times New Roman" panose="02020603050405020304" pitchFamily="18" charset="0"/>
              </a:rPr>
              <a:t>of the jaw muscles may cause biting of the tongue. </a:t>
            </a:r>
          </a:p>
          <a:p>
            <a:pPr marL="457200" lvl="0" indent="-457200" algn="just">
              <a:buFont typeface="Wingdings" panose="05000000000000000000" pitchFamily="2" charset="2"/>
              <a:buChar char="Ø"/>
            </a:pPr>
            <a:r>
              <a:rPr lang="en-IN" sz="3200" dirty="0" smtClean="0">
                <a:solidFill>
                  <a:prstClr val="white"/>
                </a:solidFill>
                <a:latin typeface="Times New Roman" panose="02020603050405020304" pitchFamily="18" charset="0"/>
                <a:cs typeface="Times New Roman" panose="02020603050405020304" pitchFamily="18" charset="0"/>
              </a:rPr>
              <a:t>A </a:t>
            </a:r>
            <a:r>
              <a:rPr lang="en-IN" sz="3200" dirty="0">
                <a:solidFill>
                  <a:prstClr val="white"/>
                </a:solidFill>
                <a:latin typeface="Times New Roman" panose="02020603050405020304" pitchFamily="18" charset="0"/>
                <a:cs typeface="Times New Roman" panose="02020603050405020304" pitchFamily="18" charset="0"/>
              </a:rPr>
              <a:t>marked enhancement of sympathetic tone leads to increases in heart rate, blood pressure, and pupillary size. </a:t>
            </a:r>
            <a:endParaRPr lang="en-IN" sz="3200" dirty="0" smtClean="0">
              <a:solidFill>
                <a:prstClr val="white"/>
              </a:solidFill>
              <a:latin typeface="Times New Roman" panose="02020603050405020304" pitchFamily="18" charset="0"/>
              <a:cs typeface="Times New Roman" panose="02020603050405020304" pitchFamily="18" charset="0"/>
            </a:endParaRPr>
          </a:p>
          <a:p>
            <a:pPr marL="457200" lvl="0" indent="-457200" algn="just">
              <a:buFont typeface="Wingdings" panose="05000000000000000000" pitchFamily="2" charset="2"/>
              <a:buChar char="Ø"/>
            </a:pPr>
            <a:r>
              <a:rPr lang="en-IN" sz="3200" dirty="0" smtClean="0">
                <a:solidFill>
                  <a:prstClr val="white"/>
                </a:solidFill>
                <a:latin typeface="Times New Roman" panose="02020603050405020304" pitchFamily="18" charset="0"/>
                <a:cs typeface="Times New Roman" panose="02020603050405020304" pitchFamily="18" charset="0"/>
              </a:rPr>
              <a:t>After </a:t>
            </a:r>
            <a:r>
              <a:rPr lang="en-IN" sz="3200" dirty="0">
                <a:solidFill>
                  <a:prstClr val="white"/>
                </a:solidFill>
                <a:latin typeface="Times New Roman" panose="02020603050405020304" pitchFamily="18" charset="0"/>
                <a:cs typeface="Times New Roman" panose="02020603050405020304" pitchFamily="18" charset="0"/>
              </a:rPr>
              <a:t>10–20 s, the tonic phase of the seizure typically evolves into the </a:t>
            </a:r>
            <a:r>
              <a:rPr lang="en-IN" sz="3200" dirty="0" err="1">
                <a:solidFill>
                  <a:prstClr val="white"/>
                </a:solidFill>
                <a:latin typeface="Times New Roman" panose="02020603050405020304" pitchFamily="18" charset="0"/>
                <a:cs typeface="Times New Roman" panose="02020603050405020304" pitchFamily="18" charset="0"/>
              </a:rPr>
              <a:t>clonic</a:t>
            </a:r>
            <a:r>
              <a:rPr lang="en-IN" sz="3200" dirty="0">
                <a:solidFill>
                  <a:prstClr val="white"/>
                </a:solidFill>
                <a:latin typeface="Times New Roman" panose="02020603050405020304" pitchFamily="18" charset="0"/>
                <a:cs typeface="Times New Roman" panose="02020603050405020304" pitchFamily="18" charset="0"/>
              </a:rPr>
              <a:t> phase, produced by the superimposition of periods of muscle relaxation on the tonic muscle contraction. </a:t>
            </a:r>
            <a:endParaRPr lang="en-IN" sz="3200" dirty="0" smtClean="0">
              <a:solidFill>
                <a:prstClr val="white"/>
              </a:solidFill>
              <a:latin typeface="Times New Roman" panose="02020603050405020304" pitchFamily="18" charset="0"/>
              <a:cs typeface="Times New Roman" panose="02020603050405020304" pitchFamily="18" charset="0"/>
            </a:endParaRPr>
          </a:p>
          <a:p>
            <a:pPr marL="457200" lvl="0" indent="-457200" algn="just">
              <a:buFont typeface="Wingdings" panose="05000000000000000000" pitchFamily="2" charset="2"/>
              <a:buChar char="Ø"/>
            </a:pPr>
            <a:r>
              <a:rPr lang="en-IN" sz="3200" dirty="0" smtClean="0">
                <a:solidFill>
                  <a:prstClr val="white"/>
                </a:solidFill>
                <a:latin typeface="Times New Roman" panose="02020603050405020304" pitchFamily="18" charset="0"/>
                <a:cs typeface="Times New Roman" panose="02020603050405020304" pitchFamily="18" charset="0"/>
              </a:rPr>
              <a:t>After </a:t>
            </a:r>
            <a:r>
              <a:rPr lang="en-IN" sz="3200" dirty="0">
                <a:solidFill>
                  <a:prstClr val="white"/>
                </a:solidFill>
                <a:latin typeface="Times New Roman" panose="02020603050405020304" pitchFamily="18" charset="0"/>
                <a:cs typeface="Times New Roman" panose="02020603050405020304" pitchFamily="18" charset="0"/>
              </a:rPr>
              <a:t>15 to 45 seconds, </a:t>
            </a:r>
            <a:r>
              <a:rPr lang="en-IN" sz="3200" dirty="0" smtClean="0">
                <a:solidFill>
                  <a:prstClr val="white"/>
                </a:solidFill>
                <a:latin typeface="Times New Roman" panose="02020603050405020304" pitchFamily="18" charset="0"/>
                <a:cs typeface="Times New Roman" panose="02020603050405020304" pitchFamily="18" charset="0"/>
              </a:rPr>
              <a:t>the tonic </a:t>
            </a:r>
            <a:r>
              <a:rPr lang="en-IN" sz="3200" dirty="0">
                <a:solidFill>
                  <a:prstClr val="white"/>
                </a:solidFill>
                <a:latin typeface="Times New Roman" panose="02020603050405020304" pitchFamily="18" charset="0"/>
                <a:cs typeface="Times New Roman" panose="02020603050405020304" pitchFamily="18" charset="0"/>
              </a:rPr>
              <a:t>activity gives way to </a:t>
            </a:r>
            <a:r>
              <a:rPr lang="en-IN" sz="3200" dirty="0" err="1">
                <a:solidFill>
                  <a:prstClr val="white"/>
                </a:solidFill>
                <a:latin typeface="Times New Roman" panose="02020603050405020304" pitchFamily="18" charset="0"/>
                <a:cs typeface="Times New Roman" panose="02020603050405020304" pitchFamily="18" charset="0"/>
              </a:rPr>
              <a:t>clonic</a:t>
            </a:r>
            <a:r>
              <a:rPr lang="en-IN" sz="3200" dirty="0">
                <a:solidFill>
                  <a:prstClr val="white"/>
                </a:solidFill>
                <a:latin typeface="Times New Roman" panose="02020603050405020304" pitchFamily="18" charset="0"/>
                <a:cs typeface="Times New Roman" panose="02020603050405020304" pitchFamily="18" charset="0"/>
              </a:rPr>
              <a:t>, rhythmic, sometimes asymmetrical </a:t>
            </a:r>
            <a:r>
              <a:rPr lang="en-IN" sz="3200" dirty="0" smtClean="0">
                <a:solidFill>
                  <a:prstClr val="white"/>
                </a:solidFill>
                <a:latin typeface="Times New Roman" panose="02020603050405020304" pitchFamily="18" charset="0"/>
                <a:cs typeface="Times New Roman" panose="02020603050405020304" pitchFamily="18" charset="0"/>
              </a:rPr>
              <a:t>jerking of </a:t>
            </a:r>
            <a:r>
              <a:rPr lang="en-IN" sz="3200" dirty="0">
                <a:solidFill>
                  <a:prstClr val="white"/>
                </a:solidFill>
                <a:latin typeface="Times New Roman" panose="02020603050405020304" pitchFamily="18" charset="0"/>
                <a:cs typeface="Times New Roman" panose="02020603050405020304" pitchFamily="18" charset="0"/>
              </a:rPr>
              <a:t>all four extremities </a:t>
            </a:r>
          </a:p>
          <a:p>
            <a:pPr marL="457200" lvl="0" indent="-457200" algn="just">
              <a:buFont typeface="Wingdings" panose="05000000000000000000" pitchFamily="2" charset="2"/>
              <a:buChar char="Ø"/>
            </a:pPr>
            <a:r>
              <a:rPr lang="en-IN" sz="3200" dirty="0" smtClean="0">
                <a:solidFill>
                  <a:prstClr val="white"/>
                </a:solidFill>
                <a:latin typeface="Times New Roman" panose="02020603050405020304" pitchFamily="18" charset="0"/>
                <a:cs typeface="Times New Roman" panose="02020603050405020304" pitchFamily="18" charset="0"/>
              </a:rPr>
              <a:t>The </a:t>
            </a:r>
            <a:r>
              <a:rPr lang="en-IN" sz="3200" dirty="0">
                <a:solidFill>
                  <a:prstClr val="white"/>
                </a:solidFill>
                <a:latin typeface="Times New Roman" panose="02020603050405020304" pitchFamily="18" charset="0"/>
                <a:cs typeface="Times New Roman" panose="02020603050405020304" pitchFamily="18" charset="0"/>
              </a:rPr>
              <a:t>periods of relaxation progressively increase until the end of the ictal phase, which usually lasts no more than 1 min. </a:t>
            </a:r>
          </a:p>
          <a:p>
            <a:pPr lvl="0" algn="just"/>
            <a:r>
              <a:rPr lang="en-IN" sz="3200" dirty="0" smtClean="0">
                <a:solidFill>
                  <a:prstClr val="white"/>
                </a:solidFill>
                <a:latin typeface="Times New Roman" panose="02020603050405020304" pitchFamily="18" charset="0"/>
                <a:cs typeface="Times New Roman" panose="02020603050405020304" pitchFamily="18" charset="0"/>
              </a:rPr>
              <a:t>	</a:t>
            </a:r>
            <a:endParaRPr lang="en-IN" sz="3200" dirty="0">
              <a:solidFill>
                <a:prstClr val="white"/>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3210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37129"/>
            <a:ext cx="12192000" cy="4524315"/>
          </a:xfrm>
          <a:prstGeom prst="rect">
            <a:avLst/>
          </a:prstGeom>
        </p:spPr>
        <p:txBody>
          <a:bodyPr wrap="square">
            <a:spAutoFit/>
          </a:bodyPr>
          <a:lstStyle/>
          <a:p>
            <a:pPr marL="457200" lvl="0" indent="-457200" algn="just">
              <a:buFont typeface="Wingdings" panose="05000000000000000000" pitchFamily="2" charset="2"/>
              <a:buChar char="Ø"/>
            </a:pPr>
            <a:r>
              <a:rPr lang="en-IN" sz="3200" dirty="0" smtClean="0">
                <a:solidFill>
                  <a:prstClr val="white"/>
                </a:solidFill>
                <a:latin typeface="Rockwell" panose="02060603020205020403" pitchFamily="18" charset="0"/>
                <a:cs typeface="Times New Roman" panose="02020603050405020304" pitchFamily="18" charset="0"/>
              </a:rPr>
              <a:t>The </a:t>
            </a:r>
            <a:r>
              <a:rPr lang="en-IN" sz="3200" dirty="0">
                <a:solidFill>
                  <a:prstClr val="white"/>
                </a:solidFill>
                <a:latin typeface="Rockwell" panose="02060603020205020403" pitchFamily="18" charset="0"/>
                <a:cs typeface="Times New Roman" panose="02020603050405020304" pitchFamily="18" charset="0"/>
              </a:rPr>
              <a:t>postictal phase is characterized by unresponsiveness, muscular flaccidity, and excessive salivation that can cause </a:t>
            </a:r>
            <a:r>
              <a:rPr lang="en-IN" sz="3200" dirty="0" err="1">
                <a:solidFill>
                  <a:prstClr val="white"/>
                </a:solidFill>
                <a:latin typeface="Rockwell" panose="02060603020205020403" pitchFamily="18" charset="0"/>
                <a:cs typeface="Times New Roman" panose="02020603050405020304" pitchFamily="18" charset="0"/>
              </a:rPr>
              <a:t>stridorous</a:t>
            </a:r>
            <a:r>
              <a:rPr lang="en-IN" sz="3200" dirty="0">
                <a:solidFill>
                  <a:prstClr val="white"/>
                </a:solidFill>
                <a:latin typeface="Rockwell" panose="02060603020205020403" pitchFamily="18" charset="0"/>
                <a:cs typeface="Times New Roman" panose="02020603050405020304" pitchFamily="18" charset="0"/>
              </a:rPr>
              <a:t> breathing and partial airway obstruction. </a:t>
            </a:r>
            <a:endParaRPr lang="en-IN" sz="3200" dirty="0" smtClean="0">
              <a:solidFill>
                <a:prstClr val="white"/>
              </a:solidFill>
              <a:latin typeface="Rockwell" panose="02060603020205020403" pitchFamily="18" charset="0"/>
              <a:cs typeface="Times New Roman" panose="02020603050405020304" pitchFamily="18" charset="0"/>
            </a:endParaRPr>
          </a:p>
          <a:p>
            <a:pPr marL="457200" lvl="0" indent="-457200" algn="just">
              <a:buFont typeface="Wingdings" panose="05000000000000000000" pitchFamily="2" charset="2"/>
              <a:buChar char="Ø"/>
            </a:pPr>
            <a:r>
              <a:rPr lang="en-IN" sz="3200" dirty="0" smtClean="0">
                <a:solidFill>
                  <a:prstClr val="white"/>
                </a:solidFill>
                <a:latin typeface="Rockwell" panose="02060603020205020403" pitchFamily="18" charset="0"/>
                <a:cs typeface="Times New Roman" panose="02020603050405020304" pitchFamily="18" charset="0"/>
              </a:rPr>
              <a:t>Bladder </a:t>
            </a:r>
            <a:r>
              <a:rPr lang="en-IN" sz="3200" dirty="0">
                <a:solidFill>
                  <a:prstClr val="white"/>
                </a:solidFill>
                <a:latin typeface="Rockwell" panose="02060603020205020403" pitchFamily="18" charset="0"/>
                <a:cs typeface="Times New Roman" panose="02020603050405020304" pitchFamily="18" charset="0"/>
              </a:rPr>
              <a:t>or bowel incontinence may occur at this point. </a:t>
            </a:r>
          </a:p>
          <a:p>
            <a:pPr marL="457200" lvl="0" indent="-457200" algn="just">
              <a:buFont typeface="Wingdings" panose="05000000000000000000" pitchFamily="2" charset="2"/>
              <a:buChar char="Ø"/>
            </a:pPr>
            <a:r>
              <a:rPr lang="en-IN" sz="3200" dirty="0" smtClean="0">
                <a:solidFill>
                  <a:prstClr val="white"/>
                </a:solidFill>
                <a:latin typeface="Rockwell" panose="02060603020205020403" pitchFamily="18" charset="0"/>
                <a:cs typeface="Times New Roman" panose="02020603050405020304" pitchFamily="18" charset="0"/>
              </a:rPr>
              <a:t>Patients </a:t>
            </a:r>
            <a:r>
              <a:rPr lang="en-IN" sz="3200" dirty="0">
                <a:solidFill>
                  <a:prstClr val="white"/>
                </a:solidFill>
                <a:latin typeface="Rockwell" panose="02060603020205020403" pitchFamily="18" charset="0"/>
                <a:cs typeface="Times New Roman" panose="02020603050405020304" pitchFamily="18" charset="0"/>
              </a:rPr>
              <a:t>gradually regain consciousness over minutes to hours, and during this transition, there is typically a period of </a:t>
            </a:r>
            <a:r>
              <a:rPr lang="en-IN" sz="3200" dirty="0" smtClean="0">
                <a:solidFill>
                  <a:prstClr val="white"/>
                </a:solidFill>
                <a:latin typeface="Rockwell" panose="02060603020205020403" pitchFamily="18" charset="0"/>
                <a:cs typeface="Times New Roman" panose="02020603050405020304" pitchFamily="18" charset="0"/>
              </a:rPr>
              <a:t>postictal confusion</a:t>
            </a:r>
            <a:r>
              <a:rPr lang="en-IN" sz="3200" dirty="0">
                <a:solidFill>
                  <a:prstClr val="white"/>
                </a:solidFill>
                <a:latin typeface="Rockwell" panose="02060603020205020403" pitchFamily="18" charset="0"/>
                <a:cs typeface="Times New Roman" panose="02020603050405020304" pitchFamily="18" charset="0"/>
              </a:rPr>
              <a:t>. </a:t>
            </a:r>
          </a:p>
          <a:p>
            <a:pPr marL="457200" lvl="0" indent="-457200" algn="just">
              <a:buFont typeface="Wingdings" panose="05000000000000000000" pitchFamily="2" charset="2"/>
              <a:buChar char="Ø"/>
            </a:pPr>
            <a:r>
              <a:rPr lang="en-IN" sz="3200" dirty="0" smtClean="0">
                <a:solidFill>
                  <a:prstClr val="white"/>
                </a:solidFill>
                <a:latin typeface="Rockwell" panose="02060603020205020403" pitchFamily="18" charset="0"/>
                <a:cs typeface="Times New Roman" panose="02020603050405020304" pitchFamily="18" charset="0"/>
              </a:rPr>
              <a:t>Patients </a:t>
            </a:r>
            <a:r>
              <a:rPr lang="en-IN" sz="3200" dirty="0">
                <a:solidFill>
                  <a:prstClr val="white"/>
                </a:solidFill>
                <a:latin typeface="Rockwell" panose="02060603020205020403" pitchFamily="18" charset="0"/>
                <a:cs typeface="Times New Roman" panose="02020603050405020304" pitchFamily="18" charset="0"/>
              </a:rPr>
              <a:t>subsequently complain of headache, fatigue, and muscle ache that can last for many hours. </a:t>
            </a:r>
          </a:p>
        </p:txBody>
      </p:sp>
      <p:sp>
        <p:nvSpPr>
          <p:cNvPr id="3" name="Rectangle 2"/>
          <p:cNvSpPr/>
          <p:nvPr/>
        </p:nvSpPr>
        <p:spPr>
          <a:xfrm>
            <a:off x="170329" y="159911"/>
            <a:ext cx="8960224" cy="646331"/>
          </a:xfrm>
          <a:prstGeom prst="rect">
            <a:avLst/>
          </a:prstGeom>
        </p:spPr>
        <p:txBody>
          <a:bodyPr wrap="square">
            <a:spAutoFit/>
          </a:bodyPr>
          <a:lstStyle/>
          <a:p>
            <a:pPr lvl="0" algn="just"/>
            <a:r>
              <a:rPr lang="en-IN" sz="3600" dirty="0">
                <a:solidFill>
                  <a:srgbClr val="FFFF00"/>
                </a:solidFill>
                <a:latin typeface="Times New Roman" panose="02020603050405020304" pitchFamily="18" charset="0"/>
                <a:cs typeface="Times New Roman" panose="02020603050405020304" pitchFamily="18" charset="0"/>
              </a:rPr>
              <a:t>Generalized, Tonic-</a:t>
            </a:r>
            <a:r>
              <a:rPr lang="en-IN" sz="3600" dirty="0" err="1">
                <a:solidFill>
                  <a:srgbClr val="FFFF00"/>
                </a:solidFill>
                <a:latin typeface="Times New Roman" panose="02020603050405020304" pitchFamily="18" charset="0"/>
                <a:cs typeface="Times New Roman" panose="02020603050405020304" pitchFamily="18" charset="0"/>
              </a:rPr>
              <a:t>Clonic</a:t>
            </a:r>
            <a:r>
              <a:rPr lang="en-IN" sz="3600" dirty="0">
                <a:solidFill>
                  <a:srgbClr val="FFFF00"/>
                </a:solidFill>
                <a:latin typeface="Times New Roman" panose="02020603050405020304" pitchFamily="18" charset="0"/>
                <a:cs typeface="Times New Roman" panose="02020603050405020304" pitchFamily="18" charset="0"/>
              </a:rPr>
              <a:t> Seizures (</a:t>
            </a:r>
            <a:r>
              <a:rPr lang="en-IN" sz="3600" dirty="0" err="1">
                <a:solidFill>
                  <a:srgbClr val="FFFF00"/>
                </a:solidFill>
                <a:latin typeface="Times New Roman" panose="02020603050405020304" pitchFamily="18" charset="0"/>
                <a:cs typeface="Times New Roman" panose="02020603050405020304" pitchFamily="18" charset="0"/>
              </a:rPr>
              <a:t>con’t</a:t>
            </a:r>
            <a:r>
              <a:rPr lang="en-IN" sz="3600" dirty="0">
                <a:solidFill>
                  <a:srgbClr val="FFFF00"/>
                </a:solidFill>
                <a:latin typeface="Times New Roman" panose="02020603050405020304" pitchFamily="18" charset="0"/>
                <a:cs typeface="Times New Roman" panose="02020603050405020304" pitchFamily="18" charset="0"/>
              </a:rPr>
              <a:t>)</a:t>
            </a:r>
            <a:endParaRPr lang="en-IN" sz="3600" dirty="0">
              <a:solidFill>
                <a:prstClr val="white"/>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44130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46331"/>
            <a:ext cx="5580529" cy="6093976"/>
          </a:xfrm>
          <a:prstGeom prst="rect">
            <a:avLst/>
          </a:prstGeom>
        </p:spPr>
        <p:txBody>
          <a:bodyPr wrap="square">
            <a:spAutoFit/>
          </a:bodyPr>
          <a:lstStyle/>
          <a:p>
            <a:pPr marL="457200" indent="-457200" algn="just">
              <a:buFont typeface="Wingdings" panose="05000000000000000000" pitchFamily="2" charset="2"/>
              <a:buChar char="Ø"/>
            </a:pPr>
            <a:r>
              <a:rPr lang="en-IN" sz="3000" dirty="0" smtClean="0">
                <a:latin typeface="Rockwell" panose="02060603020205020403" pitchFamily="18" charset="0"/>
                <a:cs typeface="Times New Roman" panose="02020603050405020304" pitchFamily="18" charset="0"/>
              </a:rPr>
              <a:t>The </a:t>
            </a:r>
            <a:r>
              <a:rPr lang="en-IN" sz="3000" dirty="0">
                <a:latin typeface="Rockwell" panose="02060603020205020403" pitchFamily="18" charset="0"/>
                <a:cs typeface="Times New Roman" panose="02020603050405020304" pitchFamily="18" charset="0"/>
              </a:rPr>
              <a:t>EEG during the tonic phase of the seizure shows a </a:t>
            </a:r>
            <a:r>
              <a:rPr lang="en-IN" sz="3000" dirty="0" smtClean="0">
                <a:latin typeface="Rockwell" panose="02060603020205020403" pitchFamily="18" charset="0"/>
                <a:cs typeface="Times New Roman" panose="02020603050405020304" pitchFamily="18" charset="0"/>
              </a:rPr>
              <a:t>progressive increase </a:t>
            </a:r>
            <a:r>
              <a:rPr lang="en-IN" sz="3000" dirty="0">
                <a:latin typeface="Rockwell" panose="02060603020205020403" pitchFamily="18" charset="0"/>
                <a:cs typeface="Times New Roman" panose="02020603050405020304" pitchFamily="18" charset="0"/>
              </a:rPr>
              <a:t>in generalized low-voltage fast activity, followed by </a:t>
            </a:r>
            <a:r>
              <a:rPr lang="en-IN" sz="3000" dirty="0" smtClean="0">
                <a:latin typeface="Rockwell" panose="02060603020205020403" pitchFamily="18" charset="0"/>
                <a:cs typeface="Times New Roman" panose="02020603050405020304" pitchFamily="18" charset="0"/>
              </a:rPr>
              <a:t>generalized high-amplitude</a:t>
            </a:r>
            <a:r>
              <a:rPr lang="en-IN" sz="3000" dirty="0">
                <a:latin typeface="Rockwell" panose="02060603020205020403" pitchFamily="18" charset="0"/>
                <a:cs typeface="Times New Roman" panose="02020603050405020304" pitchFamily="18" charset="0"/>
              </a:rPr>
              <a:t>, </a:t>
            </a:r>
            <a:r>
              <a:rPr lang="en-IN" sz="3000" dirty="0" err="1">
                <a:latin typeface="Rockwell" panose="02060603020205020403" pitchFamily="18" charset="0"/>
                <a:cs typeface="Times New Roman" panose="02020603050405020304" pitchFamily="18" charset="0"/>
              </a:rPr>
              <a:t>polyspike</a:t>
            </a:r>
            <a:r>
              <a:rPr lang="en-IN" sz="3000" dirty="0">
                <a:latin typeface="Rockwell" panose="02060603020205020403" pitchFamily="18" charset="0"/>
                <a:cs typeface="Times New Roman" panose="02020603050405020304" pitchFamily="18" charset="0"/>
              </a:rPr>
              <a:t> discharges. </a:t>
            </a:r>
          </a:p>
          <a:p>
            <a:pPr marL="457200" indent="-457200" algn="just">
              <a:buFont typeface="Wingdings" panose="05000000000000000000" pitchFamily="2" charset="2"/>
              <a:buChar char="Ø"/>
            </a:pPr>
            <a:r>
              <a:rPr lang="en-IN" sz="3000" dirty="0" smtClean="0">
                <a:latin typeface="Rockwell" panose="02060603020205020403" pitchFamily="18" charset="0"/>
                <a:cs typeface="Times New Roman" panose="02020603050405020304" pitchFamily="18" charset="0"/>
              </a:rPr>
              <a:t>In </a:t>
            </a:r>
            <a:r>
              <a:rPr lang="en-IN" sz="3000" dirty="0">
                <a:latin typeface="Rockwell" panose="02060603020205020403" pitchFamily="18" charset="0"/>
                <a:cs typeface="Times New Roman" panose="02020603050405020304" pitchFamily="18" charset="0"/>
              </a:rPr>
              <a:t>the </a:t>
            </a:r>
            <a:r>
              <a:rPr lang="en-IN" sz="3000" dirty="0" err="1">
                <a:latin typeface="Rockwell" panose="02060603020205020403" pitchFamily="18" charset="0"/>
                <a:cs typeface="Times New Roman" panose="02020603050405020304" pitchFamily="18" charset="0"/>
              </a:rPr>
              <a:t>clonic</a:t>
            </a:r>
            <a:r>
              <a:rPr lang="en-IN" sz="3000" dirty="0">
                <a:latin typeface="Rockwell" panose="02060603020205020403" pitchFamily="18" charset="0"/>
                <a:cs typeface="Times New Roman" panose="02020603050405020304" pitchFamily="18" charset="0"/>
              </a:rPr>
              <a:t> phase, </a:t>
            </a:r>
            <a:r>
              <a:rPr lang="en-IN" sz="3000" dirty="0" smtClean="0">
                <a:latin typeface="Rockwell" panose="02060603020205020403" pitchFamily="18" charset="0"/>
                <a:cs typeface="Times New Roman" panose="02020603050405020304" pitchFamily="18" charset="0"/>
              </a:rPr>
              <a:t>the high-amplitude </a:t>
            </a:r>
            <a:r>
              <a:rPr lang="en-IN" sz="3000" dirty="0">
                <a:latin typeface="Rockwell" panose="02060603020205020403" pitchFamily="18" charset="0"/>
                <a:cs typeface="Times New Roman" panose="02020603050405020304" pitchFamily="18" charset="0"/>
              </a:rPr>
              <a:t>activity is typically interrupted by slow waves to </a:t>
            </a:r>
            <a:r>
              <a:rPr lang="en-IN" sz="3000" dirty="0" smtClean="0">
                <a:latin typeface="Rockwell" panose="02060603020205020403" pitchFamily="18" charset="0"/>
                <a:cs typeface="Times New Roman" panose="02020603050405020304" pitchFamily="18" charset="0"/>
              </a:rPr>
              <a:t>create a </a:t>
            </a:r>
            <a:r>
              <a:rPr lang="en-IN" sz="3000" dirty="0">
                <a:latin typeface="Rockwell" panose="02060603020205020403" pitchFamily="18" charset="0"/>
                <a:cs typeface="Times New Roman" panose="02020603050405020304" pitchFamily="18" charset="0"/>
              </a:rPr>
              <a:t>spike-and-wave pattern.</a:t>
            </a:r>
          </a:p>
        </p:txBody>
      </p:sp>
      <p:sp>
        <p:nvSpPr>
          <p:cNvPr id="3" name="Rectangle 2"/>
          <p:cNvSpPr/>
          <p:nvPr/>
        </p:nvSpPr>
        <p:spPr>
          <a:xfrm>
            <a:off x="0" y="0"/>
            <a:ext cx="9363635" cy="646331"/>
          </a:xfrm>
          <a:prstGeom prst="rect">
            <a:avLst/>
          </a:prstGeom>
        </p:spPr>
        <p:txBody>
          <a:bodyPr wrap="square">
            <a:spAutoFit/>
          </a:bodyPr>
          <a:lstStyle/>
          <a:p>
            <a:pPr lvl="0" algn="just"/>
            <a:r>
              <a:rPr lang="en-IN" sz="3600" dirty="0">
                <a:solidFill>
                  <a:srgbClr val="FFFF00"/>
                </a:solidFill>
                <a:latin typeface="Times New Roman" panose="02020603050405020304" pitchFamily="18" charset="0"/>
                <a:cs typeface="Times New Roman" panose="02020603050405020304" pitchFamily="18" charset="0"/>
              </a:rPr>
              <a:t>Generalized, Tonic-</a:t>
            </a:r>
            <a:r>
              <a:rPr lang="en-IN" sz="3600" dirty="0" err="1">
                <a:solidFill>
                  <a:srgbClr val="FFFF00"/>
                </a:solidFill>
                <a:latin typeface="Times New Roman" panose="02020603050405020304" pitchFamily="18" charset="0"/>
                <a:cs typeface="Times New Roman" panose="02020603050405020304" pitchFamily="18" charset="0"/>
              </a:rPr>
              <a:t>Clonic</a:t>
            </a:r>
            <a:r>
              <a:rPr lang="en-IN" sz="3600" dirty="0">
                <a:solidFill>
                  <a:srgbClr val="FFFF00"/>
                </a:solidFill>
                <a:latin typeface="Times New Roman" panose="02020603050405020304" pitchFamily="18" charset="0"/>
                <a:cs typeface="Times New Roman" panose="02020603050405020304" pitchFamily="18" charset="0"/>
              </a:rPr>
              <a:t> Seizures (</a:t>
            </a:r>
            <a:r>
              <a:rPr lang="en-IN" sz="3600" dirty="0" err="1">
                <a:solidFill>
                  <a:srgbClr val="FFFF00"/>
                </a:solidFill>
                <a:latin typeface="Times New Roman" panose="02020603050405020304" pitchFamily="18" charset="0"/>
                <a:cs typeface="Times New Roman" panose="02020603050405020304" pitchFamily="18" charset="0"/>
              </a:rPr>
              <a:t>con’t</a:t>
            </a:r>
            <a:r>
              <a:rPr lang="en-IN" sz="3600" dirty="0">
                <a:solidFill>
                  <a:srgbClr val="FFFF00"/>
                </a:solidFill>
                <a:latin typeface="Times New Roman" panose="02020603050405020304" pitchFamily="18" charset="0"/>
                <a:cs typeface="Times New Roman" panose="02020603050405020304" pitchFamily="18" charset="0"/>
              </a:rPr>
              <a:t>)</a:t>
            </a:r>
            <a:endParaRPr lang="en-IN" sz="3600" dirty="0">
              <a:solidFill>
                <a:prstClr val="white"/>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82234" y="1262281"/>
            <a:ext cx="6409765" cy="3524872"/>
          </a:xfrm>
          <a:prstGeom prst="rect">
            <a:avLst/>
          </a:prstGeom>
        </p:spPr>
      </p:pic>
    </p:spTree>
    <p:extLst>
      <p:ext uri="{BB962C8B-B14F-4D97-AF65-F5344CB8AC3E}">
        <p14:creationId xmlns:p14="http://schemas.microsoft.com/office/powerpoint/2010/main" val="36864582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17089"/>
            <a:ext cx="12192000" cy="4708981"/>
          </a:xfrm>
          <a:prstGeom prst="rect">
            <a:avLst/>
          </a:prstGeom>
        </p:spPr>
        <p:txBody>
          <a:bodyPr wrap="square">
            <a:spAutoFit/>
          </a:bodyPr>
          <a:lstStyle/>
          <a:p>
            <a:pPr algn="just"/>
            <a:r>
              <a:rPr lang="en-IN" sz="3000" dirty="0" smtClean="0">
                <a:latin typeface="Rockwell" panose="02060603020205020403" pitchFamily="18" charset="0"/>
                <a:cs typeface="Times New Roman" panose="02020603050405020304" pitchFamily="18" charset="0"/>
              </a:rPr>
              <a:t>EVENT STOPS; </a:t>
            </a:r>
          </a:p>
          <a:p>
            <a:pPr marL="457200" indent="-457200" algn="just">
              <a:buFont typeface="Wingdings" panose="05000000000000000000" pitchFamily="2" charset="2"/>
              <a:buChar char="Ø"/>
            </a:pPr>
            <a:r>
              <a:rPr lang="en-IN" sz="3000" dirty="0" smtClean="0">
                <a:latin typeface="Rockwell" panose="02060603020205020403" pitchFamily="18" charset="0"/>
                <a:cs typeface="Times New Roman" panose="02020603050405020304" pitchFamily="18" charset="0"/>
              </a:rPr>
              <a:t>The patient is </a:t>
            </a:r>
            <a:r>
              <a:rPr lang="en-IN" sz="3000" dirty="0" err="1" smtClean="0">
                <a:latin typeface="Rockwell" panose="02060603020205020403" pitchFamily="18" charset="0"/>
                <a:cs typeface="Times New Roman" panose="02020603050405020304" pitchFamily="18" charset="0"/>
              </a:rPr>
              <a:t>apneic</a:t>
            </a:r>
            <a:r>
              <a:rPr lang="en-IN" sz="3000" dirty="0" smtClean="0">
                <a:latin typeface="Rockwell" panose="02060603020205020403" pitchFamily="18" charset="0"/>
                <a:cs typeface="Times New Roman" panose="02020603050405020304" pitchFamily="18" charset="0"/>
              </a:rPr>
              <a:t>, comatose, and diaphoretic, but breathing with stridor and gasping begins within 60 seconds. </a:t>
            </a:r>
          </a:p>
          <a:p>
            <a:pPr marL="457200" indent="-457200" algn="just">
              <a:buFont typeface="Wingdings" panose="05000000000000000000" pitchFamily="2" charset="2"/>
              <a:buChar char="Ø"/>
            </a:pPr>
            <a:r>
              <a:rPr lang="en-IN" sz="3000" dirty="0" smtClean="0">
                <a:latin typeface="Rockwell" panose="02060603020205020403" pitchFamily="18" charset="0"/>
                <a:cs typeface="Times New Roman" panose="02020603050405020304" pitchFamily="18" charset="0"/>
              </a:rPr>
              <a:t>Patients who have generalized tonic-</a:t>
            </a:r>
            <a:r>
              <a:rPr lang="en-IN" sz="3000" dirty="0" err="1" smtClean="0">
                <a:latin typeface="Rockwell" panose="02060603020205020403" pitchFamily="18" charset="0"/>
                <a:cs typeface="Times New Roman" panose="02020603050405020304" pitchFamily="18" charset="0"/>
              </a:rPr>
              <a:t>clonic</a:t>
            </a:r>
            <a:r>
              <a:rPr lang="en-IN" sz="3000" dirty="0" smtClean="0">
                <a:latin typeface="Rockwell" panose="02060603020205020403" pitchFamily="18" charset="0"/>
                <a:cs typeface="Times New Roman" panose="02020603050405020304" pitchFamily="18" charset="0"/>
              </a:rPr>
              <a:t> seizures in public often prompt bystanders to initiate resuscitation efforts, although such patients begin spontaneous respiration within 1 minute or so. </a:t>
            </a:r>
          </a:p>
          <a:p>
            <a:pPr marL="457200" indent="-457200" algn="just">
              <a:buFont typeface="Wingdings" panose="05000000000000000000" pitchFamily="2" charset="2"/>
              <a:buChar char="Ø"/>
            </a:pPr>
            <a:r>
              <a:rPr lang="en-IN" sz="3000" dirty="0" smtClean="0">
                <a:latin typeface="Rockwell" panose="02060603020205020403" pitchFamily="18" charset="0"/>
                <a:cs typeface="Times New Roman" panose="02020603050405020304" pitchFamily="18" charset="0"/>
              </a:rPr>
              <a:t>Postictal stupor persists for a variable length of time. </a:t>
            </a:r>
          </a:p>
          <a:p>
            <a:pPr marL="457200" indent="-457200" algn="just">
              <a:buFont typeface="Wingdings" panose="05000000000000000000" pitchFamily="2" charset="2"/>
              <a:buChar char="Ø"/>
            </a:pPr>
            <a:r>
              <a:rPr lang="en-IN" sz="3000" dirty="0" smtClean="0">
                <a:latin typeface="Rockwell" panose="02060603020205020403" pitchFamily="18" charset="0"/>
                <a:cs typeface="Times New Roman" panose="02020603050405020304" pitchFamily="18" charset="0"/>
              </a:rPr>
              <a:t>The patient generally sleeps for 2 to 8 hours and then complains of severe headache, sore muscles, a bitten tongue, and the inability to concentrate for a day or more.</a:t>
            </a:r>
            <a:endParaRPr lang="en-IN" sz="3000" dirty="0">
              <a:latin typeface="Rockwell" panose="02060603020205020403" pitchFamily="18" charset="0"/>
              <a:cs typeface="Times New Roman" panose="02020603050405020304" pitchFamily="18" charset="0"/>
            </a:endParaRPr>
          </a:p>
        </p:txBody>
      </p:sp>
      <p:sp>
        <p:nvSpPr>
          <p:cNvPr id="3" name="Rectangle 2"/>
          <p:cNvSpPr/>
          <p:nvPr/>
        </p:nvSpPr>
        <p:spPr>
          <a:xfrm>
            <a:off x="156882" y="0"/>
            <a:ext cx="9498106" cy="646331"/>
          </a:xfrm>
          <a:prstGeom prst="rect">
            <a:avLst/>
          </a:prstGeom>
        </p:spPr>
        <p:txBody>
          <a:bodyPr wrap="square">
            <a:spAutoFit/>
          </a:bodyPr>
          <a:lstStyle/>
          <a:p>
            <a:pPr lvl="0" algn="just"/>
            <a:r>
              <a:rPr lang="en-IN" sz="3600" dirty="0">
                <a:solidFill>
                  <a:srgbClr val="FFFF00"/>
                </a:solidFill>
                <a:latin typeface="Times New Roman" panose="02020603050405020304" pitchFamily="18" charset="0"/>
                <a:cs typeface="Times New Roman" panose="02020603050405020304" pitchFamily="18" charset="0"/>
              </a:rPr>
              <a:t>Generalized, Tonic-</a:t>
            </a:r>
            <a:r>
              <a:rPr lang="en-IN" sz="3600" dirty="0" err="1">
                <a:solidFill>
                  <a:srgbClr val="FFFF00"/>
                </a:solidFill>
                <a:latin typeface="Times New Roman" panose="02020603050405020304" pitchFamily="18" charset="0"/>
                <a:cs typeface="Times New Roman" panose="02020603050405020304" pitchFamily="18" charset="0"/>
              </a:rPr>
              <a:t>Clonic</a:t>
            </a:r>
            <a:r>
              <a:rPr lang="en-IN" sz="3600" dirty="0">
                <a:solidFill>
                  <a:srgbClr val="FFFF00"/>
                </a:solidFill>
                <a:latin typeface="Times New Roman" panose="02020603050405020304" pitchFamily="18" charset="0"/>
                <a:cs typeface="Times New Roman" panose="02020603050405020304" pitchFamily="18" charset="0"/>
              </a:rPr>
              <a:t> Seizures (</a:t>
            </a:r>
            <a:r>
              <a:rPr lang="en-IN" sz="3600" dirty="0" err="1">
                <a:solidFill>
                  <a:srgbClr val="FFFF00"/>
                </a:solidFill>
                <a:latin typeface="Times New Roman" panose="02020603050405020304" pitchFamily="18" charset="0"/>
                <a:cs typeface="Times New Roman" panose="02020603050405020304" pitchFamily="18" charset="0"/>
              </a:rPr>
              <a:t>con’t</a:t>
            </a:r>
            <a:r>
              <a:rPr lang="en-IN" sz="3600" dirty="0">
                <a:solidFill>
                  <a:srgbClr val="FFFF00"/>
                </a:solidFill>
                <a:latin typeface="Times New Roman" panose="02020603050405020304" pitchFamily="18" charset="0"/>
                <a:cs typeface="Times New Roman" panose="02020603050405020304" pitchFamily="18" charset="0"/>
              </a:rPr>
              <a:t>)</a:t>
            </a:r>
            <a:endParaRPr lang="en-IN" sz="3600" dirty="0">
              <a:solidFill>
                <a:prstClr val="white"/>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39011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0305" y="1385047"/>
            <a:ext cx="11497235" cy="4031873"/>
          </a:xfrm>
          <a:prstGeom prst="rect">
            <a:avLst/>
          </a:prstGeom>
        </p:spPr>
        <p:txBody>
          <a:bodyPr wrap="square">
            <a:spAutoFit/>
          </a:bodyPr>
          <a:lstStyle/>
          <a:p>
            <a:pPr algn="just"/>
            <a:r>
              <a:rPr lang="en-IN" sz="3200" dirty="0" smtClean="0">
                <a:latin typeface="Times New Roman" panose="02020603050405020304" pitchFamily="18" charset="0"/>
                <a:cs typeface="Times New Roman" panose="02020603050405020304" pitchFamily="18" charset="0"/>
              </a:rPr>
              <a:t>	A </a:t>
            </a:r>
            <a:r>
              <a:rPr lang="en-IN" sz="3200" i="1" dirty="0">
                <a:latin typeface="Times New Roman" panose="02020603050405020304" pitchFamily="18" charset="0"/>
                <a:cs typeface="Times New Roman" panose="02020603050405020304" pitchFamily="18" charset="0"/>
              </a:rPr>
              <a:t>seizure </a:t>
            </a:r>
            <a:r>
              <a:rPr lang="en-IN" sz="3200" dirty="0" smtClean="0">
                <a:latin typeface="Times New Roman" panose="02020603050405020304" pitchFamily="18" charset="0"/>
                <a:cs typeface="Times New Roman" panose="02020603050405020304" pitchFamily="18" charset="0"/>
              </a:rPr>
              <a:t>is </a:t>
            </a:r>
            <a:r>
              <a:rPr lang="en-IN" sz="3200" dirty="0">
                <a:latin typeface="Times New Roman" panose="02020603050405020304" pitchFamily="18" charset="0"/>
                <a:cs typeface="Times New Roman" panose="02020603050405020304" pitchFamily="18" charset="0"/>
              </a:rPr>
              <a:t>a </a:t>
            </a:r>
            <a:r>
              <a:rPr lang="en-IN" sz="3200" dirty="0" smtClean="0">
                <a:latin typeface="Times New Roman" panose="02020603050405020304" pitchFamily="18" charset="0"/>
                <a:cs typeface="Times New Roman" panose="02020603050405020304" pitchFamily="18" charset="0"/>
              </a:rPr>
              <a:t>paroxysmal event </a:t>
            </a:r>
            <a:r>
              <a:rPr lang="en-IN" sz="3200" dirty="0">
                <a:latin typeface="Times New Roman" panose="02020603050405020304" pitchFamily="18" charset="0"/>
                <a:cs typeface="Times New Roman" panose="02020603050405020304" pitchFamily="18" charset="0"/>
              </a:rPr>
              <a:t>due to abnormal, excessive, hypersynchronous </a:t>
            </a:r>
            <a:r>
              <a:rPr lang="en-IN" sz="3200" dirty="0" smtClean="0">
                <a:latin typeface="Times New Roman" panose="02020603050405020304" pitchFamily="18" charset="0"/>
                <a:cs typeface="Times New Roman" panose="02020603050405020304" pitchFamily="18" charset="0"/>
              </a:rPr>
              <a:t>discharges from </a:t>
            </a:r>
            <a:r>
              <a:rPr lang="en-IN" sz="3200" dirty="0">
                <a:latin typeface="Times New Roman" panose="02020603050405020304" pitchFamily="18" charset="0"/>
                <a:cs typeface="Times New Roman" panose="02020603050405020304" pitchFamily="18" charset="0"/>
              </a:rPr>
              <a:t>an aggregate of central nervous system (CNS) neurons. </a:t>
            </a:r>
            <a:endParaRPr lang="en-IN" sz="3200" dirty="0" smtClean="0">
              <a:latin typeface="Times New Roman" panose="02020603050405020304" pitchFamily="18" charset="0"/>
              <a:cs typeface="Times New Roman" panose="02020603050405020304" pitchFamily="18" charset="0"/>
            </a:endParaRPr>
          </a:p>
          <a:p>
            <a:pPr algn="just"/>
            <a:endParaRPr lang="en-IN" sz="3200" dirty="0" smtClean="0">
              <a:latin typeface="Times New Roman" panose="02020603050405020304" pitchFamily="18" charset="0"/>
              <a:cs typeface="Times New Roman" panose="02020603050405020304" pitchFamily="18" charset="0"/>
            </a:endParaRPr>
          </a:p>
          <a:p>
            <a:pPr algn="just"/>
            <a:r>
              <a:rPr lang="en-IN" sz="3200" dirty="0" smtClean="0">
                <a:latin typeface="Times New Roman" panose="02020603050405020304" pitchFamily="18" charset="0"/>
                <a:cs typeface="Times New Roman" panose="02020603050405020304" pitchFamily="18" charset="0"/>
              </a:rPr>
              <a:t>	Depending on </a:t>
            </a:r>
            <a:r>
              <a:rPr lang="en-IN" sz="3200" dirty="0">
                <a:latin typeface="Times New Roman" panose="02020603050405020304" pitchFamily="18" charset="0"/>
                <a:cs typeface="Times New Roman" panose="02020603050405020304" pitchFamily="18" charset="0"/>
              </a:rPr>
              <a:t>the distribution of discharges, this abnormal CNS </a:t>
            </a:r>
            <a:r>
              <a:rPr lang="en-IN" sz="3200" dirty="0" smtClean="0">
                <a:latin typeface="Times New Roman" panose="02020603050405020304" pitchFamily="18" charset="0"/>
                <a:cs typeface="Times New Roman" panose="02020603050405020304" pitchFamily="18" charset="0"/>
              </a:rPr>
              <a:t>activity can have </a:t>
            </a:r>
            <a:r>
              <a:rPr lang="en-IN" sz="3200" dirty="0">
                <a:latin typeface="Times New Roman" panose="02020603050405020304" pitchFamily="18" charset="0"/>
                <a:cs typeface="Times New Roman" panose="02020603050405020304" pitchFamily="18" charset="0"/>
              </a:rPr>
              <a:t>various manifestations, ranging from dramatic convulsive </a:t>
            </a:r>
            <a:r>
              <a:rPr lang="en-IN" sz="3200" dirty="0" smtClean="0">
                <a:latin typeface="Times New Roman" panose="02020603050405020304" pitchFamily="18" charset="0"/>
                <a:cs typeface="Times New Roman" panose="02020603050405020304" pitchFamily="18" charset="0"/>
              </a:rPr>
              <a:t>activity to experiential </a:t>
            </a:r>
            <a:r>
              <a:rPr lang="en-IN" sz="3200" dirty="0">
                <a:latin typeface="Times New Roman" panose="02020603050405020304" pitchFamily="18" charset="0"/>
                <a:cs typeface="Times New Roman" panose="02020603050405020304" pitchFamily="18" charset="0"/>
              </a:rPr>
              <a:t>phenomena not readily discernible by an observer.</a:t>
            </a:r>
          </a:p>
        </p:txBody>
      </p:sp>
    </p:spTree>
    <p:extLst>
      <p:ext uri="{BB962C8B-B14F-4D97-AF65-F5344CB8AC3E}">
        <p14:creationId xmlns:p14="http://schemas.microsoft.com/office/powerpoint/2010/main" val="41594362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471" y="551329"/>
            <a:ext cx="12057529" cy="5201424"/>
          </a:xfrm>
          <a:prstGeom prst="rect">
            <a:avLst/>
          </a:prstGeom>
        </p:spPr>
        <p:txBody>
          <a:bodyPr wrap="square">
            <a:spAutoFit/>
          </a:bodyPr>
          <a:lstStyle/>
          <a:p>
            <a:r>
              <a:rPr lang="en-IN" sz="3200" b="1" dirty="0">
                <a:solidFill>
                  <a:srgbClr val="FFFF00"/>
                </a:solidFill>
                <a:latin typeface="Rockwell" panose="02060603020205020403" pitchFamily="18" charset="0"/>
                <a:cs typeface="Times New Roman" panose="02020603050405020304" pitchFamily="18" charset="0"/>
              </a:rPr>
              <a:t>FEATURES OF </a:t>
            </a:r>
            <a:r>
              <a:rPr lang="en-IN" sz="3200" b="1" dirty="0" err="1">
                <a:solidFill>
                  <a:srgbClr val="FFFF00"/>
                </a:solidFill>
                <a:latin typeface="Rockwell" panose="02060603020205020403" pitchFamily="18" charset="0"/>
                <a:cs typeface="Times New Roman" panose="02020603050405020304" pitchFamily="18" charset="0"/>
              </a:rPr>
              <a:t>GTCS</a:t>
            </a:r>
            <a:endParaRPr lang="en-IN" sz="3200" b="1" dirty="0">
              <a:solidFill>
                <a:srgbClr val="FFFF00"/>
              </a:solidFill>
              <a:latin typeface="Rockwell" panose="02060603020205020403" pitchFamily="18" charset="0"/>
              <a:cs typeface="Times New Roman" panose="02020603050405020304" pitchFamily="18" charset="0"/>
            </a:endParaRPr>
          </a:p>
          <a:p>
            <a:pPr algn="just"/>
            <a:endParaRPr lang="en-IN" sz="3000" dirty="0" smtClean="0">
              <a:latin typeface="Rockwell" panose="02060603020205020403" pitchFamily="18" charset="0"/>
              <a:cs typeface="Times New Roman" panose="02020603050405020304" pitchFamily="18" charset="0"/>
            </a:endParaRPr>
          </a:p>
          <a:p>
            <a:pPr algn="just"/>
            <a:r>
              <a:rPr lang="en-IN" sz="3000" dirty="0" smtClean="0">
                <a:latin typeface="Rockwell" panose="02060603020205020403" pitchFamily="18" charset="0"/>
                <a:cs typeface="Times New Roman" panose="02020603050405020304" pitchFamily="18" charset="0"/>
              </a:rPr>
              <a:t>Clinical </a:t>
            </a:r>
            <a:r>
              <a:rPr lang="en-IN" sz="3000" dirty="0">
                <a:latin typeface="Rockwell" panose="02060603020205020403" pitchFamily="18" charset="0"/>
                <a:cs typeface="Times New Roman" panose="02020603050405020304" pitchFamily="18" charset="0"/>
              </a:rPr>
              <a:t>stages of grand mal seizure (</a:t>
            </a:r>
            <a:r>
              <a:rPr lang="en-IN" sz="3000" dirty="0" smtClean="0">
                <a:latin typeface="Rockwell" panose="02060603020205020403" pitchFamily="18" charset="0"/>
                <a:cs typeface="Times New Roman" panose="02020603050405020304" pitchFamily="18" charset="0"/>
              </a:rPr>
              <a:t>tonic/</a:t>
            </a:r>
            <a:r>
              <a:rPr lang="en-IN" sz="3000" dirty="0" err="1" smtClean="0">
                <a:latin typeface="Rockwell" panose="02060603020205020403" pitchFamily="18" charset="0"/>
                <a:cs typeface="Times New Roman" panose="02020603050405020304" pitchFamily="18" charset="0"/>
              </a:rPr>
              <a:t>clonic</a:t>
            </a:r>
            <a:r>
              <a:rPr lang="en-IN" sz="3000" dirty="0" smtClean="0">
                <a:latin typeface="Rockwell" panose="02060603020205020403" pitchFamily="18" charset="0"/>
                <a:cs typeface="Times New Roman" panose="02020603050405020304" pitchFamily="18" charset="0"/>
              </a:rPr>
              <a:t> seizure</a:t>
            </a:r>
            <a:r>
              <a:rPr lang="en-IN" sz="3000" dirty="0">
                <a:latin typeface="Rockwell" panose="02060603020205020403" pitchFamily="18" charset="0"/>
                <a:cs typeface="Times New Roman" panose="02020603050405020304" pitchFamily="18" charset="0"/>
              </a:rPr>
              <a:t>) are as follows :</a:t>
            </a:r>
          </a:p>
          <a:p>
            <a:pPr algn="just"/>
            <a:r>
              <a:rPr lang="en-IN" sz="3000" dirty="0">
                <a:solidFill>
                  <a:srgbClr val="FFFF00"/>
                </a:solidFill>
                <a:latin typeface="Rockwell" panose="02060603020205020403" pitchFamily="18" charset="0"/>
                <a:cs typeface="Times New Roman" panose="02020603050405020304" pitchFamily="18" charset="0"/>
              </a:rPr>
              <a:t>a. Stage of aura.</a:t>
            </a:r>
          </a:p>
          <a:p>
            <a:pPr algn="just"/>
            <a:r>
              <a:rPr lang="en-IN" sz="3000" dirty="0">
                <a:solidFill>
                  <a:srgbClr val="FFFF00"/>
                </a:solidFill>
                <a:latin typeface="Rockwell" panose="02060603020205020403" pitchFamily="18" charset="0"/>
                <a:cs typeface="Times New Roman" panose="02020603050405020304" pitchFamily="18" charset="0"/>
              </a:rPr>
              <a:t>b. Stage of cry and fall with loss of consciousness.</a:t>
            </a:r>
          </a:p>
          <a:p>
            <a:pPr algn="just"/>
            <a:r>
              <a:rPr lang="en-IN" sz="3000" dirty="0">
                <a:solidFill>
                  <a:srgbClr val="FFFF00"/>
                </a:solidFill>
                <a:latin typeface="Rockwell" panose="02060603020205020403" pitchFamily="18" charset="0"/>
                <a:cs typeface="Times New Roman" panose="02020603050405020304" pitchFamily="18" charset="0"/>
              </a:rPr>
              <a:t>c. Tonic phase.</a:t>
            </a:r>
          </a:p>
          <a:p>
            <a:pPr algn="just"/>
            <a:r>
              <a:rPr lang="en-IN" sz="3000" dirty="0">
                <a:solidFill>
                  <a:srgbClr val="FFFF00"/>
                </a:solidFill>
                <a:latin typeface="Rockwell" panose="02060603020205020403" pitchFamily="18" charset="0"/>
                <a:cs typeface="Times New Roman" panose="02020603050405020304" pitchFamily="18" charset="0"/>
              </a:rPr>
              <a:t>d. </a:t>
            </a:r>
            <a:r>
              <a:rPr lang="en-IN" sz="3000" dirty="0" err="1" smtClean="0">
                <a:solidFill>
                  <a:srgbClr val="FFFF00"/>
                </a:solidFill>
                <a:latin typeface="Rockwell" panose="02060603020205020403" pitchFamily="18" charset="0"/>
                <a:cs typeface="Times New Roman" panose="02020603050405020304" pitchFamily="18" charset="0"/>
              </a:rPr>
              <a:t>Clonic</a:t>
            </a:r>
            <a:r>
              <a:rPr lang="en-IN" sz="3000" dirty="0" smtClean="0">
                <a:solidFill>
                  <a:srgbClr val="FFFF00"/>
                </a:solidFill>
                <a:latin typeface="Rockwell" panose="02060603020205020403" pitchFamily="18" charset="0"/>
                <a:cs typeface="Times New Roman" panose="02020603050405020304" pitchFamily="18" charset="0"/>
              </a:rPr>
              <a:t> </a:t>
            </a:r>
            <a:r>
              <a:rPr lang="en-IN" sz="3000" dirty="0">
                <a:solidFill>
                  <a:srgbClr val="FFFF00"/>
                </a:solidFill>
                <a:latin typeface="Rockwell" panose="02060603020205020403" pitchFamily="18" charset="0"/>
                <a:cs typeface="Times New Roman" panose="02020603050405020304" pitchFamily="18" charset="0"/>
              </a:rPr>
              <a:t>phase.</a:t>
            </a:r>
          </a:p>
          <a:p>
            <a:pPr algn="just"/>
            <a:r>
              <a:rPr lang="en-IN" sz="3000" dirty="0">
                <a:solidFill>
                  <a:srgbClr val="FFFF00"/>
                </a:solidFill>
                <a:latin typeface="Rockwell" panose="02060603020205020403" pitchFamily="18" charset="0"/>
                <a:cs typeface="Times New Roman" panose="02020603050405020304" pitchFamily="18" charset="0"/>
              </a:rPr>
              <a:t>e. Stage of recovery and </a:t>
            </a:r>
            <a:r>
              <a:rPr lang="en-IN" sz="3000" dirty="0" err="1">
                <a:solidFill>
                  <a:srgbClr val="FFFF00"/>
                </a:solidFill>
                <a:latin typeface="Rockwell" panose="02060603020205020403" pitchFamily="18" charset="0"/>
                <a:cs typeface="Times New Roman" panose="02020603050405020304" pitchFamily="18" charset="0"/>
              </a:rPr>
              <a:t>postepileptic</a:t>
            </a:r>
            <a:r>
              <a:rPr lang="en-IN" sz="3000" dirty="0">
                <a:solidFill>
                  <a:srgbClr val="FFFF00"/>
                </a:solidFill>
                <a:latin typeface="Rockwell" panose="02060603020205020403" pitchFamily="18" charset="0"/>
                <a:cs typeface="Times New Roman" panose="02020603050405020304" pitchFamily="18" charset="0"/>
              </a:rPr>
              <a:t> automatism </a:t>
            </a:r>
            <a:r>
              <a:rPr lang="en-IN" sz="3000" dirty="0" smtClean="0">
                <a:solidFill>
                  <a:srgbClr val="FFFF00"/>
                </a:solidFill>
                <a:latin typeface="Rockwell" panose="02060603020205020403" pitchFamily="18" charset="0"/>
                <a:cs typeface="Times New Roman" panose="02020603050405020304" pitchFamily="18" charset="0"/>
              </a:rPr>
              <a:t>or Todd’s 		paralysis</a:t>
            </a:r>
            <a:r>
              <a:rPr lang="en-IN" sz="3000" dirty="0">
                <a:solidFill>
                  <a:srgbClr val="FFFF00"/>
                </a:solidFill>
                <a:latin typeface="Rockwell" panose="02060603020205020403" pitchFamily="18" charset="0"/>
                <a:cs typeface="Times New Roman" panose="02020603050405020304" pitchFamily="18" charset="0"/>
              </a:rPr>
              <a:t>.</a:t>
            </a:r>
          </a:p>
          <a:p>
            <a:pPr algn="just"/>
            <a:r>
              <a:rPr lang="en-IN" sz="3000" dirty="0">
                <a:solidFill>
                  <a:srgbClr val="FFFF00"/>
                </a:solidFill>
                <a:latin typeface="Rockwell" panose="02060603020205020403" pitchFamily="18" charset="0"/>
                <a:cs typeface="Times New Roman" panose="02020603050405020304" pitchFamily="18" charset="0"/>
              </a:rPr>
              <a:t>f. </a:t>
            </a:r>
            <a:r>
              <a:rPr lang="en-IN" sz="3000" dirty="0" err="1">
                <a:solidFill>
                  <a:srgbClr val="FFFF00"/>
                </a:solidFill>
                <a:latin typeface="Rockwell" panose="02060603020205020403" pitchFamily="18" charset="0"/>
                <a:cs typeface="Times New Roman" panose="02020603050405020304" pitchFamily="18" charset="0"/>
              </a:rPr>
              <a:t>Postepileptic</a:t>
            </a:r>
            <a:r>
              <a:rPr lang="en-IN" sz="3000" dirty="0">
                <a:solidFill>
                  <a:srgbClr val="FFFF00"/>
                </a:solidFill>
                <a:latin typeface="Rockwell" panose="02060603020205020403" pitchFamily="18" charset="0"/>
                <a:cs typeface="Times New Roman" panose="02020603050405020304" pitchFamily="18" charset="0"/>
              </a:rPr>
              <a:t> sleep.</a:t>
            </a:r>
          </a:p>
        </p:txBody>
      </p:sp>
    </p:spTree>
    <p:extLst>
      <p:ext uri="{BB962C8B-B14F-4D97-AF65-F5344CB8AC3E}">
        <p14:creationId xmlns:p14="http://schemas.microsoft.com/office/powerpoint/2010/main" val="23556091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27048"/>
            <a:ext cx="12192000" cy="6093976"/>
          </a:xfrm>
          <a:prstGeom prst="rect">
            <a:avLst/>
          </a:prstGeom>
        </p:spPr>
        <p:txBody>
          <a:bodyPr wrap="square">
            <a:spAutoFit/>
          </a:bodyPr>
          <a:lstStyle/>
          <a:p>
            <a:pPr marL="514350" indent="-514350" algn="just">
              <a:buAutoNum type="arabicPeriod"/>
            </a:pPr>
            <a:r>
              <a:rPr lang="en-IN" sz="3000" b="1" dirty="0" smtClean="0">
                <a:solidFill>
                  <a:srgbClr val="FFFF00"/>
                </a:solidFill>
                <a:latin typeface="Rockwell" panose="02060603020205020403" pitchFamily="18" charset="0"/>
                <a:cs typeface="Times New Roman" panose="02020603050405020304" pitchFamily="18" charset="0"/>
              </a:rPr>
              <a:t>Stage </a:t>
            </a:r>
            <a:r>
              <a:rPr lang="en-IN" sz="3000" b="1" dirty="0">
                <a:solidFill>
                  <a:srgbClr val="FFFF00"/>
                </a:solidFill>
                <a:latin typeface="Rockwell" panose="02060603020205020403" pitchFamily="18" charset="0"/>
                <a:cs typeface="Times New Roman" panose="02020603050405020304" pitchFamily="18" charset="0"/>
              </a:rPr>
              <a:t>of </a:t>
            </a:r>
            <a:r>
              <a:rPr lang="en-IN" sz="3000" b="1" dirty="0" smtClean="0">
                <a:solidFill>
                  <a:srgbClr val="FFFF00"/>
                </a:solidFill>
                <a:latin typeface="Rockwell" panose="02060603020205020403" pitchFamily="18" charset="0"/>
                <a:cs typeface="Times New Roman" panose="02020603050405020304" pitchFamily="18" charset="0"/>
              </a:rPr>
              <a:t>aura</a:t>
            </a:r>
            <a:endParaRPr lang="en-IN" sz="3000" dirty="0" smtClean="0">
              <a:latin typeface="Rockwell" panose="02060603020205020403" pitchFamily="18" charset="0"/>
              <a:cs typeface="Times New Roman" panose="02020603050405020304" pitchFamily="18" charset="0"/>
            </a:endParaRPr>
          </a:p>
          <a:p>
            <a:pPr algn="just"/>
            <a:r>
              <a:rPr lang="en-IN" sz="3000" dirty="0" smtClean="0">
                <a:latin typeface="Rockwell" panose="02060603020205020403" pitchFamily="18" charset="0"/>
                <a:cs typeface="Times New Roman" panose="02020603050405020304" pitchFamily="18" charset="0"/>
              </a:rPr>
              <a:t>Some </a:t>
            </a:r>
            <a:r>
              <a:rPr lang="en-IN" sz="3000" dirty="0">
                <a:latin typeface="Rockwell" panose="02060603020205020403" pitchFamily="18" charset="0"/>
                <a:cs typeface="Times New Roman" panose="02020603050405020304" pitchFamily="18" charset="0"/>
              </a:rPr>
              <a:t>patient complain a </a:t>
            </a:r>
            <a:r>
              <a:rPr lang="en-IN" sz="3000" dirty="0" smtClean="0">
                <a:latin typeface="Rockwell" panose="02060603020205020403" pitchFamily="18" charset="0"/>
                <a:cs typeface="Times New Roman" panose="02020603050405020304" pitchFamily="18" charset="0"/>
              </a:rPr>
              <a:t>vague premonitory </a:t>
            </a:r>
            <a:r>
              <a:rPr lang="en-IN" sz="3000" dirty="0">
                <a:latin typeface="Rockwell" panose="02060603020205020403" pitchFamily="18" charset="0"/>
                <a:cs typeface="Times New Roman" panose="02020603050405020304" pitchFamily="18" charset="0"/>
              </a:rPr>
              <a:t>symptom called aura which may </a:t>
            </a:r>
            <a:r>
              <a:rPr lang="en-IN" sz="3000" dirty="0" smtClean="0">
                <a:latin typeface="Rockwell" panose="02060603020205020403" pitchFamily="18" charset="0"/>
                <a:cs typeface="Times New Roman" panose="02020603050405020304" pitchFamily="18" charset="0"/>
              </a:rPr>
              <a:t>be like </a:t>
            </a:r>
            <a:r>
              <a:rPr lang="en-IN" sz="3000" dirty="0">
                <a:latin typeface="Rockwell" panose="02060603020205020403" pitchFamily="18" charset="0"/>
                <a:cs typeface="Times New Roman" panose="02020603050405020304" pitchFamily="18" charset="0"/>
              </a:rPr>
              <a:t>higher cortical disturbances, hearing or </a:t>
            </a:r>
            <a:r>
              <a:rPr lang="en-IN" sz="3000" dirty="0" smtClean="0">
                <a:latin typeface="Rockwell" panose="02060603020205020403" pitchFamily="18" charset="0"/>
                <a:cs typeface="Times New Roman" panose="02020603050405020304" pitchFamily="18" charset="0"/>
              </a:rPr>
              <a:t>visual hallucination </a:t>
            </a:r>
            <a:r>
              <a:rPr lang="en-IN" sz="3000" dirty="0">
                <a:latin typeface="Rockwell" panose="02060603020205020403" pitchFamily="18" charset="0"/>
                <a:cs typeface="Times New Roman" panose="02020603050405020304" pitchFamily="18" charset="0"/>
              </a:rPr>
              <a:t>and flashes of light</a:t>
            </a:r>
            <a:r>
              <a:rPr lang="en-IN" sz="3000" dirty="0" smtClean="0">
                <a:latin typeface="Rockwell" panose="02060603020205020403" pitchFamily="18" charset="0"/>
                <a:cs typeface="Times New Roman" panose="02020603050405020304" pitchFamily="18" charset="0"/>
              </a:rPr>
              <a:t>.</a:t>
            </a:r>
            <a:endParaRPr lang="en-IN" sz="3000" dirty="0">
              <a:latin typeface="Rockwell" panose="02060603020205020403" pitchFamily="18" charset="0"/>
              <a:cs typeface="Times New Roman" panose="02020603050405020304" pitchFamily="18" charset="0"/>
            </a:endParaRPr>
          </a:p>
          <a:p>
            <a:pPr algn="just"/>
            <a:r>
              <a:rPr lang="en-IN" sz="3000" b="1" dirty="0" smtClean="0">
                <a:solidFill>
                  <a:srgbClr val="FFFF00"/>
                </a:solidFill>
                <a:latin typeface="Rockwell" panose="02060603020205020403" pitchFamily="18" charset="0"/>
                <a:cs typeface="Times New Roman" panose="02020603050405020304" pitchFamily="18" charset="0"/>
              </a:rPr>
              <a:t>2. Stage </a:t>
            </a:r>
            <a:r>
              <a:rPr lang="en-IN" sz="3000" b="1" dirty="0">
                <a:solidFill>
                  <a:srgbClr val="FFFF00"/>
                </a:solidFill>
                <a:latin typeface="Rockwell" panose="02060603020205020403" pitchFamily="18" charset="0"/>
                <a:cs typeface="Times New Roman" panose="02020603050405020304" pitchFamily="18" charset="0"/>
              </a:rPr>
              <a:t>of cry and </a:t>
            </a:r>
            <a:r>
              <a:rPr lang="en-IN" sz="3000" b="1" dirty="0" smtClean="0">
                <a:solidFill>
                  <a:srgbClr val="FFFF00"/>
                </a:solidFill>
                <a:latin typeface="Rockwell" panose="02060603020205020403" pitchFamily="18" charset="0"/>
                <a:cs typeface="Times New Roman" panose="02020603050405020304" pitchFamily="18" charset="0"/>
              </a:rPr>
              <a:t>fall </a:t>
            </a:r>
            <a:endParaRPr lang="en-IN" sz="3000" dirty="0">
              <a:latin typeface="Rockwell" panose="02060603020205020403" pitchFamily="18" charset="0"/>
              <a:cs typeface="Times New Roman" panose="02020603050405020304" pitchFamily="18" charset="0"/>
            </a:endParaRPr>
          </a:p>
          <a:p>
            <a:pPr algn="just"/>
            <a:r>
              <a:rPr lang="en-IN" sz="3000" dirty="0" smtClean="0">
                <a:latin typeface="Rockwell" panose="02060603020205020403" pitchFamily="18" charset="0"/>
                <a:cs typeface="Times New Roman" panose="02020603050405020304" pitchFamily="18" charset="0"/>
              </a:rPr>
              <a:t>Patient </a:t>
            </a:r>
            <a:r>
              <a:rPr lang="en-IN" sz="3000" dirty="0">
                <a:latin typeface="Rockwell" panose="02060603020205020403" pitchFamily="18" charset="0"/>
                <a:cs typeface="Times New Roman" panose="02020603050405020304" pitchFamily="18" charset="0"/>
              </a:rPr>
              <a:t>become unconscious </a:t>
            </a:r>
            <a:r>
              <a:rPr lang="en-IN" sz="3000" dirty="0" smtClean="0">
                <a:latin typeface="Rockwell" panose="02060603020205020403" pitchFamily="18" charset="0"/>
                <a:cs typeface="Times New Roman" panose="02020603050405020304" pitchFamily="18" charset="0"/>
              </a:rPr>
              <a:t>with loss </a:t>
            </a:r>
            <a:r>
              <a:rPr lang="en-IN" sz="3000" dirty="0">
                <a:latin typeface="Rockwell" panose="02060603020205020403" pitchFamily="18" charset="0"/>
                <a:cs typeface="Times New Roman" panose="02020603050405020304" pitchFamily="18" charset="0"/>
              </a:rPr>
              <a:t>postural control and fall occurs. Tonic </a:t>
            </a:r>
            <a:r>
              <a:rPr lang="en-IN" sz="3000" dirty="0" smtClean="0">
                <a:latin typeface="Rockwell" panose="02060603020205020403" pitchFamily="18" charset="0"/>
                <a:cs typeface="Times New Roman" panose="02020603050405020304" pitchFamily="18" charset="0"/>
              </a:rPr>
              <a:t>contraction of </a:t>
            </a:r>
            <a:r>
              <a:rPr lang="en-IN" sz="3000" dirty="0">
                <a:latin typeface="Rockwell" panose="02060603020205020403" pitchFamily="18" charset="0"/>
                <a:cs typeface="Times New Roman" panose="02020603050405020304" pitchFamily="18" charset="0"/>
              </a:rPr>
              <a:t>respiratory muscle starts in this stage cause </a:t>
            </a:r>
            <a:r>
              <a:rPr lang="en-IN" sz="3000" dirty="0" smtClean="0">
                <a:latin typeface="Rockwell" panose="02060603020205020403" pitchFamily="18" charset="0"/>
                <a:cs typeface="Times New Roman" panose="02020603050405020304" pitchFamily="18" charset="0"/>
              </a:rPr>
              <a:t>prolong expiration </a:t>
            </a:r>
            <a:r>
              <a:rPr lang="en-IN" sz="3000" dirty="0">
                <a:latin typeface="Rockwell" panose="02060603020205020403" pitchFamily="18" charset="0"/>
                <a:cs typeface="Times New Roman" panose="02020603050405020304" pitchFamily="18" charset="0"/>
              </a:rPr>
              <a:t>and produce the epileptic cry</a:t>
            </a:r>
            <a:r>
              <a:rPr lang="en-IN" sz="3000" dirty="0" smtClean="0">
                <a:latin typeface="Rockwell" panose="02060603020205020403" pitchFamily="18" charset="0"/>
                <a:cs typeface="Times New Roman" panose="02020603050405020304" pitchFamily="18" charset="0"/>
              </a:rPr>
              <a:t>.</a:t>
            </a:r>
          </a:p>
          <a:p>
            <a:pPr lvl="0" algn="just"/>
            <a:r>
              <a:rPr lang="en-IN" sz="3000" b="1" dirty="0">
                <a:solidFill>
                  <a:srgbClr val="FFFF00"/>
                </a:solidFill>
                <a:latin typeface="Rockwell" panose="02060603020205020403" pitchFamily="18" charset="0"/>
                <a:cs typeface="Times New Roman" panose="02020603050405020304" pitchFamily="18" charset="0"/>
              </a:rPr>
              <a:t>3. </a:t>
            </a:r>
            <a:r>
              <a:rPr lang="en-IN" sz="3000" b="1" dirty="0" err="1">
                <a:solidFill>
                  <a:srgbClr val="FFFF00"/>
                </a:solidFill>
                <a:latin typeface="Rockwell" panose="02060603020205020403" pitchFamily="18" charset="0"/>
                <a:cs typeface="Times New Roman" panose="02020603050405020304" pitchFamily="18" charset="0"/>
              </a:rPr>
              <a:t>Ictal</a:t>
            </a:r>
            <a:r>
              <a:rPr lang="en-IN" sz="3000" b="1" dirty="0">
                <a:solidFill>
                  <a:srgbClr val="FFFF00"/>
                </a:solidFill>
                <a:latin typeface="Rockwell" panose="02060603020205020403" pitchFamily="18" charset="0"/>
                <a:cs typeface="Times New Roman" panose="02020603050405020304" pitchFamily="18" charset="0"/>
              </a:rPr>
              <a:t> phase</a:t>
            </a:r>
            <a:endParaRPr lang="en-IN" sz="3000" dirty="0">
              <a:solidFill>
                <a:srgbClr val="FFFF00"/>
              </a:solidFill>
              <a:latin typeface="Rockwell" panose="02060603020205020403" pitchFamily="18" charset="0"/>
              <a:cs typeface="Times New Roman" panose="02020603050405020304" pitchFamily="18" charset="0"/>
            </a:endParaRPr>
          </a:p>
          <a:p>
            <a:pPr lvl="0" algn="just"/>
            <a:r>
              <a:rPr lang="en-IN" sz="3000" dirty="0">
                <a:solidFill>
                  <a:srgbClr val="FFFF00"/>
                </a:solidFill>
                <a:latin typeface="Rockwell" panose="02060603020205020403" pitchFamily="18" charset="0"/>
                <a:cs typeface="Times New Roman" panose="02020603050405020304" pitchFamily="18" charset="0"/>
              </a:rPr>
              <a:t>Tonic phase </a:t>
            </a:r>
            <a:r>
              <a:rPr lang="en-IN" sz="3000" dirty="0">
                <a:solidFill>
                  <a:prstClr val="white"/>
                </a:solidFill>
                <a:latin typeface="Rockwell" panose="02060603020205020403" pitchFamily="18" charset="0"/>
                <a:cs typeface="Times New Roman" panose="02020603050405020304" pitchFamily="18" charset="0"/>
              </a:rPr>
              <a:t>—This phase persists for only 10–20 seconds, </a:t>
            </a:r>
            <a:r>
              <a:rPr lang="en-IN" sz="3000" dirty="0" err="1">
                <a:solidFill>
                  <a:prstClr val="white"/>
                </a:solidFill>
                <a:latin typeface="Rockwell" panose="02060603020205020403" pitchFamily="18" charset="0"/>
                <a:cs typeface="Times New Roman" panose="02020603050405020304" pitchFamily="18" charset="0"/>
              </a:rPr>
              <a:t>Ictal</a:t>
            </a:r>
            <a:r>
              <a:rPr lang="en-IN" sz="3000" dirty="0">
                <a:solidFill>
                  <a:prstClr val="white"/>
                </a:solidFill>
                <a:latin typeface="Rockwell" panose="02060603020205020403" pitchFamily="18" charset="0"/>
                <a:cs typeface="Times New Roman" panose="02020603050405020304" pitchFamily="18" charset="0"/>
              </a:rPr>
              <a:t> cry (due to simultaneous tonic contraction of laryngeal and respiratory muscles), Impaired respiration, Biting of tongue, Hypertension, Tachycardia, Dilated pupil are seen in this phase</a:t>
            </a:r>
            <a:r>
              <a:rPr lang="en-IN" sz="3000" dirty="0" smtClean="0">
                <a:solidFill>
                  <a:prstClr val="white"/>
                </a:solidFill>
                <a:latin typeface="Rockwell" panose="02060603020205020403" pitchFamily="18" charset="0"/>
                <a:cs typeface="Times New Roman" panose="02020603050405020304" pitchFamily="18" charset="0"/>
              </a:rPr>
              <a:t>.</a:t>
            </a:r>
            <a:endParaRPr lang="en-IN" sz="3000" dirty="0">
              <a:solidFill>
                <a:prstClr val="white"/>
              </a:solidFill>
              <a:latin typeface="Rockwell" panose="02060603020205020403" pitchFamily="18" charset="0"/>
              <a:cs typeface="Times New Roman" panose="02020603050405020304" pitchFamily="18" charset="0"/>
            </a:endParaRPr>
          </a:p>
        </p:txBody>
      </p:sp>
    </p:spTree>
    <p:extLst>
      <p:ext uri="{BB962C8B-B14F-4D97-AF65-F5344CB8AC3E}">
        <p14:creationId xmlns:p14="http://schemas.microsoft.com/office/powerpoint/2010/main" val="15761469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2359"/>
            <a:ext cx="12192000" cy="6555641"/>
          </a:xfrm>
          <a:prstGeom prst="rect">
            <a:avLst/>
          </a:prstGeom>
        </p:spPr>
        <p:txBody>
          <a:bodyPr wrap="square">
            <a:spAutoFit/>
          </a:bodyPr>
          <a:lstStyle/>
          <a:p>
            <a:pPr lvl="0" algn="just"/>
            <a:r>
              <a:rPr lang="en-IN" sz="3000" b="1" dirty="0">
                <a:solidFill>
                  <a:srgbClr val="FFFF00"/>
                </a:solidFill>
                <a:latin typeface="Rockwell" panose="02060603020205020403" pitchFamily="18" charset="0"/>
                <a:cs typeface="Times New Roman" panose="02020603050405020304" pitchFamily="18" charset="0"/>
              </a:rPr>
              <a:t>Clonic phase </a:t>
            </a:r>
            <a:endParaRPr lang="en-IN" sz="3000" b="1" dirty="0">
              <a:solidFill>
                <a:prstClr val="white"/>
              </a:solidFill>
              <a:latin typeface="Rockwell" panose="02060603020205020403" pitchFamily="18" charset="0"/>
              <a:cs typeface="Times New Roman" panose="02020603050405020304" pitchFamily="18" charset="0"/>
            </a:endParaRPr>
          </a:p>
          <a:p>
            <a:pPr lvl="0" algn="just"/>
            <a:r>
              <a:rPr lang="en-IN" sz="3000" dirty="0" smtClean="0">
                <a:solidFill>
                  <a:prstClr val="white"/>
                </a:solidFill>
                <a:latin typeface="Rockwell" panose="02060603020205020403" pitchFamily="18" charset="0"/>
                <a:cs typeface="Times New Roman" panose="02020603050405020304" pitchFamily="18" charset="0"/>
              </a:rPr>
              <a:t>In </a:t>
            </a:r>
            <a:r>
              <a:rPr lang="en-IN" sz="3000" dirty="0">
                <a:solidFill>
                  <a:prstClr val="white"/>
                </a:solidFill>
                <a:latin typeface="Rockwell" panose="02060603020205020403" pitchFamily="18" charset="0"/>
                <a:cs typeface="Times New Roman" panose="02020603050405020304" pitchFamily="18" charset="0"/>
              </a:rPr>
              <a:t>this phase there </a:t>
            </a:r>
            <a:r>
              <a:rPr lang="en-IN" sz="3000" dirty="0" smtClean="0">
                <a:solidFill>
                  <a:prstClr val="white"/>
                </a:solidFill>
                <a:latin typeface="Rockwell" panose="02060603020205020403" pitchFamily="18" charset="0"/>
                <a:cs typeface="Times New Roman" panose="02020603050405020304" pitchFamily="18" charset="0"/>
              </a:rPr>
              <a:t>is- Superimposition </a:t>
            </a:r>
            <a:r>
              <a:rPr lang="en-IN" sz="3000" dirty="0">
                <a:solidFill>
                  <a:prstClr val="white"/>
                </a:solidFill>
                <a:latin typeface="Rockwell" panose="02060603020205020403" pitchFamily="18" charset="0"/>
                <a:cs typeface="Times New Roman" panose="02020603050405020304" pitchFamily="18" charset="0"/>
              </a:rPr>
              <a:t>of muscle relaxation </a:t>
            </a:r>
            <a:r>
              <a:rPr lang="en-IN" sz="3000" dirty="0" smtClean="0">
                <a:solidFill>
                  <a:prstClr val="white"/>
                </a:solidFill>
                <a:latin typeface="Rockwell" panose="02060603020205020403" pitchFamily="18" charset="0"/>
                <a:cs typeface="Times New Roman" panose="02020603050405020304" pitchFamily="18" charset="0"/>
              </a:rPr>
              <a:t>period in </a:t>
            </a:r>
            <a:r>
              <a:rPr lang="en-IN" sz="3000" dirty="0">
                <a:solidFill>
                  <a:prstClr val="white"/>
                </a:solidFill>
                <a:latin typeface="Rockwell" panose="02060603020205020403" pitchFamily="18" charset="0"/>
                <a:cs typeface="Times New Roman" panose="02020603050405020304" pitchFamily="18" charset="0"/>
              </a:rPr>
              <a:t>between tonic muscle contraction. Period </a:t>
            </a:r>
            <a:r>
              <a:rPr lang="en-IN" sz="3000" dirty="0" smtClean="0">
                <a:solidFill>
                  <a:prstClr val="white"/>
                </a:solidFill>
                <a:latin typeface="Rockwell" panose="02060603020205020403" pitchFamily="18" charset="0"/>
                <a:cs typeface="Times New Roman" panose="02020603050405020304" pitchFamily="18" charset="0"/>
              </a:rPr>
              <a:t>of relaxation </a:t>
            </a:r>
            <a:r>
              <a:rPr lang="en-IN" sz="3000" dirty="0">
                <a:solidFill>
                  <a:prstClr val="white"/>
                </a:solidFill>
                <a:latin typeface="Rockwell" panose="02060603020205020403" pitchFamily="18" charset="0"/>
                <a:cs typeface="Times New Roman" panose="02020603050405020304" pitchFamily="18" charset="0"/>
              </a:rPr>
              <a:t>progressively increases until the </a:t>
            </a:r>
            <a:r>
              <a:rPr lang="en-IN" sz="3000" dirty="0" smtClean="0">
                <a:solidFill>
                  <a:prstClr val="white"/>
                </a:solidFill>
                <a:latin typeface="Rockwell" panose="02060603020205020403" pitchFamily="18" charset="0"/>
                <a:cs typeface="Times New Roman" panose="02020603050405020304" pitchFamily="18" charset="0"/>
              </a:rPr>
              <a:t>end of </a:t>
            </a:r>
            <a:r>
              <a:rPr lang="en-IN" sz="3000" dirty="0">
                <a:solidFill>
                  <a:prstClr val="white"/>
                </a:solidFill>
                <a:latin typeface="Rockwell" panose="02060603020205020403" pitchFamily="18" charset="0"/>
                <a:cs typeface="Times New Roman" panose="02020603050405020304" pitchFamily="18" charset="0"/>
              </a:rPr>
              <a:t>ictal phase, usually not more than 1 minute</a:t>
            </a:r>
            <a:r>
              <a:rPr lang="en-IN" sz="3000" dirty="0" smtClean="0">
                <a:solidFill>
                  <a:prstClr val="white"/>
                </a:solidFill>
                <a:latin typeface="Rockwell" panose="02060603020205020403" pitchFamily="18" charset="0"/>
                <a:cs typeface="Times New Roman" panose="02020603050405020304" pitchFamily="18" charset="0"/>
              </a:rPr>
              <a:t>.</a:t>
            </a:r>
          </a:p>
          <a:p>
            <a:pPr lvl="0" algn="just"/>
            <a:r>
              <a:rPr lang="en-IN" sz="3000" b="1" dirty="0" smtClean="0">
                <a:solidFill>
                  <a:srgbClr val="FFFF00"/>
                </a:solidFill>
                <a:latin typeface="Rockwell" panose="02060603020205020403" pitchFamily="18" charset="0"/>
                <a:cs typeface="Times New Roman" panose="02020603050405020304" pitchFamily="18" charset="0"/>
              </a:rPr>
              <a:t>4. postictal period </a:t>
            </a:r>
            <a:endParaRPr lang="en-IN" sz="3000" dirty="0">
              <a:solidFill>
                <a:srgbClr val="FFFF00"/>
              </a:solidFill>
              <a:latin typeface="Rockwell" panose="02060603020205020403" pitchFamily="18" charset="0"/>
              <a:cs typeface="Times New Roman" panose="02020603050405020304" pitchFamily="18" charset="0"/>
            </a:endParaRPr>
          </a:p>
          <a:p>
            <a:pPr lvl="0" algn="just"/>
            <a:r>
              <a:rPr lang="en-IN" sz="3000" dirty="0" smtClean="0">
                <a:solidFill>
                  <a:prstClr val="white"/>
                </a:solidFill>
                <a:latin typeface="Rockwell" panose="02060603020205020403" pitchFamily="18" charset="0"/>
                <a:cs typeface="Times New Roman" panose="02020603050405020304" pitchFamily="18" charset="0"/>
              </a:rPr>
              <a:t>Characterized by: Unresponsiveness </a:t>
            </a:r>
            <a:r>
              <a:rPr lang="en-IN" sz="3000" dirty="0">
                <a:solidFill>
                  <a:prstClr val="white"/>
                </a:solidFill>
                <a:latin typeface="Rockwell" panose="02060603020205020403" pitchFamily="18" charset="0"/>
                <a:cs typeface="Times New Roman" panose="02020603050405020304" pitchFamily="18" charset="0"/>
              </a:rPr>
              <a:t>with muscle </a:t>
            </a:r>
            <a:r>
              <a:rPr lang="en-IN" sz="3000" dirty="0" smtClean="0">
                <a:solidFill>
                  <a:prstClr val="white"/>
                </a:solidFill>
                <a:latin typeface="Rockwell" panose="02060603020205020403" pitchFamily="18" charset="0"/>
                <a:cs typeface="Times New Roman" panose="02020603050405020304" pitchFamily="18" charset="0"/>
              </a:rPr>
              <a:t>flaccidity, Excessive salivation, </a:t>
            </a:r>
            <a:r>
              <a:rPr lang="en-IN" sz="3000" dirty="0" err="1" smtClean="0">
                <a:solidFill>
                  <a:prstClr val="white"/>
                </a:solidFill>
                <a:latin typeface="Rockwell" panose="02060603020205020403" pitchFamily="18" charset="0"/>
                <a:cs typeface="Times New Roman" panose="02020603050405020304" pitchFamily="18" charset="0"/>
              </a:rPr>
              <a:t>Stridorous</a:t>
            </a:r>
            <a:r>
              <a:rPr lang="en-IN" sz="3000" dirty="0" smtClean="0">
                <a:solidFill>
                  <a:prstClr val="white"/>
                </a:solidFill>
                <a:latin typeface="Rockwell" panose="02060603020205020403" pitchFamily="18" charset="0"/>
                <a:cs typeface="Times New Roman" panose="02020603050405020304" pitchFamily="18" charset="0"/>
              </a:rPr>
              <a:t> breathing, Bladder </a:t>
            </a:r>
            <a:r>
              <a:rPr lang="en-IN" sz="3000" dirty="0">
                <a:solidFill>
                  <a:prstClr val="white"/>
                </a:solidFill>
                <a:latin typeface="Rockwell" panose="02060603020205020403" pitchFamily="18" charset="0"/>
                <a:cs typeface="Times New Roman" panose="02020603050405020304" pitchFamily="18" charset="0"/>
              </a:rPr>
              <a:t>and bowel incontinence</a:t>
            </a:r>
            <a:r>
              <a:rPr lang="en-IN" sz="3000" dirty="0" smtClean="0">
                <a:solidFill>
                  <a:prstClr val="white"/>
                </a:solidFill>
                <a:latin typeface="Rockwell" panose="02060603020205020403" pitchFamily="18" charset="0"/>
                <a:cs typeface="Times New Roman" panose="02020603050405020304" pitchFamily="18" charset="0"/>
              </a:rPr>
              <a:t>.</a:t>
            </a:r>
          </a:p>
          <a:p>
            <a:pPr lvl="0"/>
            <a:r>
              <a:rPr lang="en-IN" sz="3000" b="1" dirty="0">
                <a:solidFill>
                  <a:srgbClr val="FFFF00"/>
                </a:solidFill>
                <a:latin typeface="Rockwell" panose="02060603020205020403" pitchFamily="18" charset="0"/>
                <a:cs typeface="Times New Roman" panose="02020603050405020304" pitchFamily="18" charset="0"/>
              </a:rPr>
              <a:t>5. Postictal confusion </a:t>
            </a:r>
          </a:p>
          <a:p>
            <a:pPr lvl="0" algn="just"/>
            <a:r>
              <a:rPr lang="en-IN" sz="3000" dirty="0" smtClean="0">
                <a:solidFill>
                  <a:prstClr val="white"/>
                </a:solidFill>
                <a:latin typeface="Rockwell" panose="02060603020205020403" pitchFamily="18" charset="0"/>
                <a:cs typeface="Times New Roman" panose="02020603050405020304" pitchFamily="18" charset="0"/>
              </a:rPr>
              <a:t>May </a:t>
            </a:r>
            <a:r>
              <a:rPr lang="en-IN" sz="3000" dirty="0">
                <a:solidFill>
                  <a:prstClr val="white"/>
                </a:solidFill>
                <a:latin typeface="Rockwell" panose="02060603020205020403" pitchFamily="18" charset="0"/>
                <a:cs typeface="Times New Roman" panose="02020603050405020304" pitchFamily="18" charset="0"/>
              </a:rPr>
              <a:t>persists for minute to hours. Patient complains of headache, fatigue and muscle ache with impaired consciousness. Duration of this phase </a:t>
            </a:r>
            <a:r>
              <a:rPr lang="en-IN" sz="3000" dirty="0" smtClean="0">
                <a:solidFill>
                  <a:prstClr val="white"/>
                </a:solidFill>
                <a:latin typeface="Rockwell" panose="02060603020205020403" pitchFamily="18" charset="0"/>
                <a:cs typeface="Times New Roman" panose="02020603050405020304" pitchFamily="18" charset="0"/>
              </a:rPr>
              <a:t>may </a:t>
            </a:r>
            <a:r>
              <a:rPr lang="en-IN" sz="3000" dirty="0">
                <a:solidFill>
                  <a:prstClr val="white"/>
                </a:solidFill>
                <a:latin typeface="Rockwell" panose="02060603020205020403" pitchFamily="18" charset="0"/>
                <a:cs typeface="Times New Roman" panose="02020603050405020304" pitchFamily="18" charset="0"/>
              </a:rPr>
              <a:t>increase in: Prolonged seizure, Underlying CNS disease, Alcoholic cerebral atrophy</a:t>
            </a:r>
            <a:r>
              <a:rPr lang="en-IN" sz="3000" dirty="0" smtClean="0">
                <a:solidFill>
                  <a:prstClr val="white"/>
                </a:solidFill>
                <a:latin typeface="Rockwell" panose="02060603020205020403" pitchFamily="18" charset="0"/>
                <a:cs typeface="Times New Roman" panose="02020603050405020304" pitchFamily="18" charset="0"/>
              </a:rPr>
              <a:t>.</a:t>
            </a:r>
            <a:endParaRPr lang="en-IN" sz="3000" dirty="0">
              <a:solidFill>
                <a:prstClr val="white"/>
              </a:solidFill>
              <a:latin typeface="Rockwell" panose="02060603020205020403" pitchFamily="18" charset="0"/>
              <a:cs typeface="Times New Roman" panose="02020603050405020304" pitchFamily="18" charset="0"/>
            </a:endParaRPr>
          </a:p>
        </p:txBody>
      </p:sp>
    </p:spTree>
    <p:extLst>
      <p:ext uri="{BB962C8B-B14F-4D97-AF65-F5344CB8AC3E}">
        <p14:creationId xmlns:p14="http://schemas.microsoft.com/office/powerpoint/2010/main" val="32667046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5201424"/>
          </a:xfrm>
          <a:prstGeom prst="rect">
            <a:avLst/>
          </a:prstGeom>
        </p:spPr>
        <p:txBody>
          <a:bodyPr wrap="square">
            <a:spAutoFit/>
          </a:bodyPr>
          <a:lstStyle/>
          <a:p>
            <a:r>
              <a:rPr lang="en-IN" sz="3200" b="1" dirty="0">
                <a:solidFill>
                  <a:srgbClr val="FFFF00"/>
                </a:solidFill>
                <a:latin typeface="Rockwell" panose="02060603020205020403" pitchFamily="18" charset="0"/>
                <a:cs typeface="Times New Roman" panose="02020603050405020304" pitchFamily="18" charset="0"/>
              </a:rPr>
              <a:t>LENNOX-</a:t>
            </a:r>
            <a:r>
              <a:rPr lang="en-IN" sz="3200" b="1" dirty="0" err="1">
                <a:solidFill>
                  <a:srgbClr val="FFFF00"/>
                </a:solidFill>
                <a:latin typeface="Rockwell" panose="02060603020205020403" pitchFamily="18" charset="0"/>
                <a:cs typeface="Times New Roman" panose="02020603050405020304" pitchFamily="18" charset="0"/>
              </a:rPr>
              <a:t>GASTAUT</a:t>
            </a:r>
            <a:r>
              <a:rPr lang="en-IN" sz="3200" b="1" dirty="0">
                <a:solidFill>
                  <a:srgbClr val="FFFF00"/>
                </a:solidFill>
                <a:latin typeface="Rockwell" panose="02060603020205020403" pitchFamily="18" charset="0"/>
                <a:cs typeface="Times New Roman" panose="02020603050405020304" pitchFamily="18" charset="0"/>
              </a:rPr>
              <a:t> SYNDROME</a:t>
            </a:r>
          </a:p>
          <a:p>
            <a:pPr marL="571500" indent="-571500" algn="just">
              <a:buFont typeface="Wingdings" panose="05000000000000000000" pitchFamily="2" charset="2"/>
              <a:buChar char="Ø"/>
            </a:pPr>
            <a:r>
              <a:rPr lang="en-IN" sz="3000" dirty="0" smtClean="0">
                <a:latin typeface="Rockwell" panose="02060603020205020403" pitchFamily="18" charset="0"/>
                <a:cs typeface="Times New Roman" panose="02020603050405020304" pitchFamily="18" charset="0"/>
              </a:rPr>
              <a:t>Recurrent seizures (epilepsy) that begin in early life.</a:t>
            </a:r>
          </a:p>
          <a:p>
            <a:pPr marL="571500" indent="-571500" algn="just">
              <a:buFont typeface="Wingdings" panose="05000000000000000000" pitchFamily="2" charset="2"/>
              <a:buChar char="Ø"/>
            </a:pPr>
            <a:r>
              <a:rPr lang="en-IN" sz="3000" dirty="0" smtClean="0">
                <a:latin typeface="Rockwell" panose="02060603020205020403" pitchFamily="18" charset="0"/>
                <a:cs typeface="Times New Roman" panose="02020603050405020304" pitchFamily="18" charset="0"/>
              </a:rPr>
              <a:t>children  3-5 age.</a:t>
            </a:r>
          </a:p>
          <a:p>
            <a:pPr marL="571500" indent="-571500" algn="just">
              <a:buFont typeface="Wingdings" panose="05000000000000000000" pitchFamily="2" charset="2"/>
              <a:buChar char="Ø"/>
            </a:pPr>
            <a:r>
              <a:rPr lang="en-IN" sz="3000" dirty="0" smtClean="0">
                <a:latin typeface="Rockwell" panose="02060603020205020403" pitchFamily="18" charset="0"/>
                <a:cs typeface="Times New Roman" panose="02020603050405020304" pitchFamily="18" charset="0"/>
              </a:rPr>
              <a:t>Occur during sleep/ on waking cause sudden fall. </a:t>
            </a:r>
          </a:p>
          <a:p>
            <a:pPr algn="just"/>
            <a:endParaRPr lang="en-IN" sz="3000" dirty="0" smtClean="0">
              <a:latin typeface="Rockwell" panose="02060603020205020403" pitchFamily="18" charset="0"/>
              <a:cs typeface="Times New Roman" panose="02020603050405020304" pitchFamily="18" charset="0"/>
            </a:endParaRPr>
          </a:p>
          <a:p>
            <a:pPr algn="just"/>
            <a:r>
              <a:rPr lang="en-IN" sz="3000" dirty="0" smtClean="0">
                <a:solidFill>
                  <a:srgbClr val="FFFF00"/>
                </a:solidFill>
                <a:latin typeface="Rockwell" panose="02060603020205020403" pitchFamily="18" charset="0"/>
                <a:cs typeface="Times New Roman" panose="02020603050405020304" pitchFamily="18" charset="0"/>
              </a:rPr>
              <a:t>defined </a:t>
            </a:r>
            <a:r>
              <a:rPr lang="en-IN" sz="3000" dirty="0">
                <a:latin typeface="Rockwell" panose="02060603020205020403" pitchFamily="18" charset="0"/>
                <a:cs typeface="Times New Roman" panose="02020603050405020304" pitchFamily="18" charset="0"/>
              </a:rPr>
              <a:t>by </a:t>
            </a:r>
            <a:r>
              <a:rPr lang="en-IN" sz="3000" dirty="0" smtClean="0">
                <a:latin typeface="Rockwell" panose="02060603020205020403" pitchFamily="18" charset="0"/>
                <a:cs typeface="Times New Roman" panose="02020603050405020304" pitchFamily="18" charset="0"/>
              </a:rPr>
              <a:t>the following </a:t>
            </a:r>
            <a:r>
              <a:rPr lang="en-IN" sz="3000" dirty="0">
                <a:latin typeface="Rockwell" panose="02060603020205020403" pitchFamily="18" charset="0"/>
                <a:cs typeface="Times New Roman" panose="02020603050405020304" pitchFamily="18" charset="0"/>
              </a:rPr>
              <a:t>triad: </a:t>
            </a:r>
            <a:endParaRPr lang="en-IN" sz="3000" dirty="0" smtClean="0">
              <a:latin typeface="Rockwell" panose="02060603020205020403" pitchFamily="18" charset="0"/>
              <a:cs typeface="Times New Roman" panose="02020603050405020304" pitchFamily="18" charset="0"/>
            </a:endParaRPr>
          </a:p>
          <a:p>
            <a:r>
              <a:rPr lang="en-IN" sz="3000" dirty="0" smtClean="0">
                <a:latin typeface="Rockwell" panose="02060603020205020403" pitchFamily="18" charset="0"/>
                <a:cs typeface="Times New Roman" panose="02020603050405020304" pitchFamily="18" charset="0"/>
              </a:rPr>
              <a:t>(</a:t>
            </a:r>
            <a:r>
              <a:rPr lang="en-IN" sz="3000" dirty="0">
                <a:latin typeface="Rockwell" panose="02060603020205020403" pitchFamily="18" charset="0"/>
                <a:cs typeface="Times New Roman" panose="02020603050405020304" pitchFamily="18" charset="0"/>
              </a:rPr>
              <a:t>1) multiple seizure types (usually including </a:t>
            </a:r>
            <a:r>
              <a:rPr lang="en-IN" sz="3000" dirty="0" smtClean="0">
                <a:latin typeface="Rockwell" panose="02060603020205020403" pitchFamily="18" charset="0"/>
                <a:cs typeface="Times New Roman" panose="02020603050405020304" pitchFamily="18" charset="0"/>
              </a:rPr>
              <a:t>generalized 	tonic -</a:t>
            </a:r>
            <a:r>
              <a:rPr lang="en-IN" sz="3000" dirty="0" err="1" smtClean="0">
                <a:latin typeface="Rockwell" panose="02060603020205020403" pitchFamily="18" charset="0"/>
                <a:cs typeface="Times New Roman" panose="02020603050405020304" pitchFamily="18" charset="0"/>
              </a:rPr>
              <a:t>clonic</a:t>
            </a:r>
            <a:r>
              <a:rPr lang="en-IN" sz="3000" dirty="0">
                <a:latin typeface="Rockwell" panose="02060603020205020403" pitchFamily="18" charset="0"/>
                <a:cs typeface="Times New Roman" panose="02020603050405020304" pitchFamily="18" charset="0"/>
              </a:rPr>
              <a:t>, atonic, and atypical absence seizures); </a:t>
            </a:r>
            <a:endParaRPr lang="en-IN" sz="3000" dirty="0" smtClean="0">
              <a:latin typeface="Rockwell" panose="02060603020205020403" pitchFamily="18" charset="0"/>
              <a:cs typeface="Times New Roman" panose="02020603050405020304" pitchFamily="18" charset="0"/>
            </a:endParaRPr>
          </a:p>
          <a:p>
            <a:r>
              <a:rPr lang="en-IN" sz="3000" dirty="0" smtClean="0">
                <a:latin typeface="Rockwell" panose="02060603020205020403" pitchFamily="18" charset="0"/>
                <a:cs typeface="Times New Roman" panose="02020603050405020304" pitchFamily="18" charset="0"/>
              </a:rPr>
              <a:t>(</a:t>
            </a:r>
            <a:r>
              <a:rPr lang="en-IN" sz="3000" dirty="0">
                <a:latin typeface="Rockwell" panose="02060603020205020403" pitchFamily="18" charset="0"/>
                <a:cs typeface="Times New Roman" panose="02020603050405020304" pitchFamily="18" charset="0"/>
              </a:rPr>
              <a:t>2) an </a:t>
            </a:r>
            <a:r>
              <a:rPr lang="en-IN" sz="3000" dirty="0" smtClean="0">
                <a:latin typeface="Rockwell" panose="02060603020205020403" pitchFamily="18" charset="0"/>
                <a:cs typeface="Times New Roman" panose="02020603050405020304" pitchFamily="18" charset="0"/>
              </a:rPr>
              <a:t>EEG showing </a:t>
            </a:r>
            <a:r>
              <a:rPr lang="en-IN" sz="3000" dirty="0">
                <a:latin typeface="Rockwell" panose="02060603020205020403" pitchFamily="18" charset="0"/>
                <a:cs typeface="Times New Roman" panose="02020603050405020304" pitchFamily="18" charset="0"/>
              </a:rPr>
              <a:t>slow (&lt;3 Hz) spike-and-wave discharges </a:t>
            </a:r>
            <a:r>
              <a:rPr lang="en-IN" sz="3000" dirty="0" smtClean="0">
                <a:latin typeface="Rockwell" panose="02060603020205020403" pitchFamily="18" charset="0"/>
                <a:cs typeface="Times New Roman" panose="02020603050405020304" pitchFamily="18" charset="0"/>
              </a:rPr>
              <a:t>and </a:t>
            </a:r>
            <a:r>
              <a:rPr lang="en-IN" sz="3000" dirty="0">
                <a:latin typeface="Rockwell" panose="02060603020205020403" pitchFamily="18" charset="0"/>
                <a:cs typeface="Times New Roman" panose="02020603050405020304" pitchFamily="18" charset="0"/>
              </a:rPr>
              <a:t>a variety </a:t>
            </a:r>
            <a:r>
              <a:rPr lang="en-IN" sz="3000" dirty="0" smtClean="0">
                <a:latin typeface="Rockwell" panose="02060603020205020403" pitchFamily="18" charset="0"/>
                <a:cs typeface="Times New Roman" panose="02020603050405020304" pitchFamily="18" charset="0"/>
              </a:rPr>
              <a:t>of other </a:t>
            </a:r>
            <a:r>
              <a:rPr lang="en-IN" sz="3000" dirty="0">
                <a:latin typeface="Rockwell" panose="02060603020205020403" pitchFamily="18" charset="0"/>
                <a:cs typeface="Times New Roman" panose="02020603050405020304" pitchFamily="18" charset="0"/>
              </a:rPr>
              <a:t>abnormalities; </a:t>
            </a:r>
            <a:endParaRPr lang="en-IN" sz="3000" dirty="0" smtClean="0">
              <a:latin typeface="Rockwell" panose="02060603020205020403" pitchFamily="18" charset="0"/>
              <a:cs typeface="Times New Roman" panose="02020603050405020304" pitchFamily="18" charset="0"/>
            </a:endParaRPr>
          </a:p>
          <a:p>
            <a:r>
              <a:rPr lang="en-IN" sz="3000" dirty="0" smtClean="0">
                <a:latin typeface="Rockwell" panose="02060603020205020403" pitchFamily="18" charset="0"/>
                <a:cs typeface="Times New Roman" panose="02020603050405020304" pitchFamily="18" charset="0"/>
              </a:rPr>
              <a:t> </a:t>
            </a:r>
            <a:r>
              <a:rPr lang="en-IN" sz="3000" dirty="0">
                <a:latin typeface="Rockwell" panose="02060603020205020403" pitchFamily="18" charset="0"/>
                <a:cs typeface="Times New Roman" panose="02020603050405020304" pitchFamily="18" charset="0"/>
              </a:rPr>
              <a:t>(3) impaired cognitive function in most </a:t>
            </a:r>
            <a:r>
              <a:rPr lang="en-IN" sz="3000" dirty="0" smtClean="0">
                <a:latin typeface="Rockwell" panose="02060603020205020403" pitchFamily="18" charset="0"/>
                <a:cs typeface="Times New Roman" panose="02020603050405020304" pitchFamily="18" charset="0"/>
              </a:rPr>
              <a:t>(but not </a:t>
            </a:r>
            <a:r>
              <a:rPr lang="en-IN" sz="3000" dirty="0">
                <a:latin typeface="Rockwell" panose="02060603020205020403" pitchFamily="18" charset="0"/>
                <a:cs typeface="Times New Roman" panose="02020603050405020304" pitchFamily="18" charset="0"/>
              </a:rPr>
              <a:t>all cases</a:t>
            </a:r>
            <a:r>
              <a:rPr lang="en-IN" sz="3000" dirty="0" smtClean="0">
                <a:latin typeface="Rockwell" panose="02060603020205020403" pitchFamily="18" charset="0"/>
                <a:cs typeface="Times New Roman" panose="02020603050405020304" pitchFamily="18" charset="0"/>
              </a:rPr>
              <a:t>.)</a:t>
            </a:r>
            <a:endParaRPr lang="en-IN" sz="3000" dirty="0">
              <a:latin typeface="Rockwell" panose="02060603020205020403" pitchFamily="18" charset="0"/>
              <a:cs typeface="Times New Roman" panose="02020603050405020304" pitchFamily="18" charset="0"/>
            </a:endParaRPr>
          </a:p>
        </p:txBody>
      </p:sp>
    </p:spTree>
    <p:extLst>
      <p:ext uri="{BB962C8B-B14F-4D97-AF65-F5344CB8AC3E}">
        <p14:creationId xmlns:p14="http://schemas.microsoft.com/office/powerpoint/2010/main" val="4258091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456579" cy="553998"/>
          </a:xfrm>
          <a:prstGeom prst="rect">
            <a:avLst/>
          </a:prstGeom>
        </p:spPr>
        <p:txBody>
          <a:bodyPr wrap="square">
            <a:spAutoFit/>
          </a:bodyPr>
          <a:lstStyle/>
          <a:p>
            <a:r>
              <a:rPr lang="en-IN" sz="3000" b="1" u="sng" dirty="0">
                <a:solidFill>
                  <a:srgbClr val="FFFF00"/>
                </a:solidFill>
                <a:latin typeface="Times New Roman" panose="02020603050405020304" pitchFamily="18" charset="0"/>
                <a:cs typeface="Times New Roman" panose="02020603050405020304" pitchFamily="18" charset="0"/>
              </a:rPr>
              <a:t>STATUS EPILEPTICUS</a:t>
            </a:r>
          </a:p>
        </p:txBody>
      </p:sp>
      <p:sp>
        <p:nvSpPr>
          <p:cNvPr id="3" name="Rectangle 2"/>
          <p:cNvSpPr/>
          <p:nvPr/>
        </p:nvSpPr>
        <p:spPr>
          <a:xfrm>
            <a:off x="175599" y="671691"/>
            <a:ext cx="11919419" cy="5170646"/>
          </a:xfrm>
          <a:prstGeom prst="rect">
            <a:avLst/>
          </a:prstGeom>
        </p:spPr>
        <p:txBody>
          <a:bodyPr wrap="square">
            <a:spAutoFit/>
          </a:bodyPr>
          <a:lstStyle/>
          <a:p>
            <a:pPr algn="just"/>
            <a:r>
              <a:rPr lang="en-IN" sz="3000" dirty="0" smtClean="0">
                <a:latin typeface="Rockwell" panose="02060603020205020403" pitchFamily="18" charset="0"/>
                <a:cs typeface="Times New Roman" panose="02020603050405020304" pitchFamily="18" charset="0"/>
              </a:rPr>
              <a:t>Numerous subtypes, including </a:t>
            </a:r>
          </a:p>
          <a:p>
            <a:pPr marL="571500" indent="-571500" algn="just">
              <a:buFont typeface="Wingdings" panose="05000000000000000000" pitchFamily="2" charset="2"/>
              <a:buChar char="Ø"/>
            </a:pPr>
            <a:r>
              <a:rPr lang="en-IN" sz="3000" dirty="0" smtClean="0">
                <a:latin typeface="Rockwell" panose="02060603020205020403" pitchFamily="18" charset="0"/>
                <a:cs typeface="Times New Roman" panose="02020603050405020304" pitchFamily="18" charset="0"/>
              </a:rPr>
              <a:t>Generalized convulsive status epilepticus (</a:t>
            </a:r>
            <a:r>
              <a:rPr lang="en-IN" sz="3000" dirty="0">
                <a:latin typeface="Rockwell" panose="02060603020205020403" pitchFamily="18" charset="0"/>
                <a:cs typeface="Times New Roman" panose="02020603050405020304" pitchFamily="18" charset="0"/>
              </a:rPr>
              <a:t>GCSE) </a:t>
            </a:r>
            <a:r>
              <a:rPr lang="en-IN" sz="3000" i="1" dirty="0">
                <a:latin typeface="Rockwell" panose="02060603020205020403" pitchFamily="18" charset="0"/>
                <a:cs typeface="Times New Roman" panose="02020603050405020304" pitchFamily="18" charset="0"/>
              </a:rPr>
              <a:t>(e.g., persistent, generalized </a:t>
            </a:r>
            <a:r>
              <a:rPr lang="en-IN" sz="3000" i="1" dirty="0" smtClean="0">
                <a:latin typeface="Rockwell" panose="02060603020205020403" pitchFamily="18" charset="0"/>
                <a:cs typeface="Times New Roman" panose="02020603050405020304" pitchFamily="18" charset="0"/>
              </a:rPr>
              <a:t>electrographic seizures</a:t>
            </a:r>
            <a:r>
              <a:rPr lang="en-IN" sz="3000" i="1" dirty="0">
                <a:latin typeface="Rockwell" panose="02060603020205020403" pitchFamily="18" charset="0"/>
                <a:cs typeface="Times New Roman" panose="02020603050405020304" pitchFamily="18" charset="0"/>
              </a:rPr>
              <a:t>, coma, and tonic-</a:t>
            </a:r>
            <a:r>
              <a:rPr lang="en-IN" sz="3000" i="1" dirty="0" err="1">
                <a:latin typeface="Rockwell" panose="02060603020205020403" pitchFamily="18" charset="0"/>
                <a:cs typeface="Times New Roman" panose="02020603050405020304" pitchFamily="18" charset="0"/>
              </a:rPr>
              <a:t>clonic</a:t>
            </a:r>
            <a:r>
              <a:rPr lang="en-IN" sz="3000" i="1" dirty="0">
                <a:latin typeface="Rockwell" panose="02060603020205020403" pitchFamily="18" charset="0"/>
                <a:cs typeface="Times New Roman" panose="02020603050405020304" pitchFamily="18" charset="0"/>
              </a:rPr>
              <a:t> movements) </a:t>
            </a:r>
            <a:endParaRPr lang="en-IN" sz="3000" i="1" dirty="0" smtClean="0">
              <a:latin typeface="Rockwell" panose="02060603020205020403" pitchFamily="18" charset="0"/>
              <a:cs typeface="Times New Roman" panose="02020603050405020304" pitchFamily="18" charset="0"/>
            </a:endParaRPr>
          </a:p>
          <a:p>
            <a:pPr marL="571500" indent="-571500" algn="just">
              <a:buFont typeface="Wingdings" panose="05000000000000000000" pitchFamily="2" charset="2"/>
              <a:buChar char="Ø"/>
            </a:pPr>
            <a:r>
              <a:rPr lang="en-IN" sz="3000" dirty="0" smtClean="0">
                <a:latin typeface="Rockwell" panose="02060603020205020403" pitchFamily="18" charset="0"/>
                <a:cs typeface="Times New Roman" panose="02020603050405020304" pitchFamily="18" charset="0"/>
              </a:rPr>
              <a:t> </a:t>
            </a:r>
            <a:r>
              <a:rPr lang="en-IN" sz="3000" dirty="0" err="1" smtClean="0">
                <a:latin typeface="Rockwell" panose="02060603020205020403" pitchFamily="18" charset="0"/>
                <a:cs typeface="Times New Roman" panose="02020603050405020304" pitchFamily="18" charset="0"/>
              </a:rPr>
              <a:t>Nonconvulsive</a:t>
            </a:r>
            <a:r>
              <a:rPr lang="en-IN" sz="3000" dirty="0" smtClean="0">
                <a:latin typeface="Rockwell" panose="02060603020205020403" pitchFamily="18" charset="0"/>
                <a:cs typeface="Times New Roman" panose="02020603050405020304" pitchFamily="18" charset="0"/>
              </a:rPr>
              <a:t> status epilepticus </a:t>
            </a:r>
            <a:r>
              <a:rPr lang="en-IN" sz="3000" i="1" dirty="0" smtClean="0">
                <a:latin typeface="Rockwell" panose="02060603020205020403" pitchFamily="18" charset="0"/>
                <a:cs typeface="Times New Roman" panose="02020603050405020304" pitchFamily="18" charset="0"/>
              </a:rPr>
              <a:t>(</a:t>
            </a:r>
            <a:r>
              <a:rPr lang="en-IN" sz="3000" i="1" dirty="0">
                <a:latin typeface="Rockwell" panose="02060603020205020403" pitchFamily="18" charset="0"/>
                <a:cs typeface="Times New Roman" panose="02020603050405020304" pitchFamily="18" charset="0"/>
              </a:rPr>
              <a:t>e.g., persistent absence seizures or focal seizures </a:t>
            </a:r>
            <a:r>
              <a:rPr lang="en-IN" sz="3000" i="1" dirty="0" smtClean="0">
                <a:latin typeface="Rockwell" panose="02060603020205020403" pitchFamily="18" charset="0"/>
                <a:cs typeface="Times New Roman" panose="02020603050405020304" pitchFamily="18" charset="0"/>
              </a:rPr>
              <a:t>with confusion </a:t>
            </a:r>
            <a:r>
              <a:rPr lang="en-IN" sz="3000" i="1" dirty="0">
                <a:latin typeface="Rockwell" panose="02060603020205020403" pitchFamily="18" charset="0"/>
                <a:cs typeface="Times New Roman" panose="02020603050405020304" pitchFamily="18" charset="0"/>
              </a:rPr>
              <a:t>or partially impaired consciousness, and minimal </a:t>
            </a:r>
            <a:r>
              <a:rPr lang="en-IN" sz="3000" i="1" dirty="0" smtClean="0">
                <a:latin typeface="Rockwell" panose="02060603020205020403" pitchFamily="18" charset="0"/>
                <a:cs typeface="Times New Roman" panose="02020603050405020304" pitchFamily="18" charset="0"/>
              </a:rPr>
              <a:t>motor abnormalities</a:t>
            </a:r>
            <a:r>
              <a:rPr lang="en-IN" sz="3000" i="1" dirty="0">
                <a:latin typeface="Rockwell" panose="02060603020205020403" pitchFamily="18" charset="0"/>
                <a:cs typeface="Times New Roman" panose="02020603050405020304" pitchFamily="18" charset="0"/>
              </a:rPr>
              <a:t>). </a:t>
            </a:r>
            <a:endParaRPr lang="en-IN" sz="3000" i="1" dirty="0" smtClean="0">
              <a:latin typeface="Rockwell" panose="02060603020205020403" pitchFamily="18" charset="0"/>
              <a:cs typeface="Times New Roman" panose="02020603050405020304" pitchFamily="18" charset="0"/>
            </a:endParaRPr>
          </a:p>
          <a:p>
            <a:pPr marL="457200" indent="-457200" algn="just">
              <a:buFont typeface="Wingdings" panose="05000000000000000000" pitchFamily="2" charset="2"/>
              <a:buChar char="Ø"/>
            </a:pPr>
            <a:r>
              <a:rPr lang="en-IN" sz="3000" dirty="0" smtClean="0">
                <a:latin typeface="Rockwell" panose="02060603020205020403" pitchFamily="18" charset="0"/>
                <a:cs typeface="Times New Roman" panose="02020603050405020304" pitchFamily="18" charset="0"/>
              </a:rPr>
              <a:t>Traditionally been specified as 15–30 min. </a:t>
            </a:r>
          </a:p>
          <a:p>
            <a:pPr marL="457200" indent="-457200" algn="just">
              <a:buFont typeface="Wingdings" panose="05000000000000000000" pitchFamily="2" charset="2"/>
              <a:buChar char="Ø"/>
            </a:pPr>
            <a:r>
              <a:rPr lang="en-IN" sz="3000" dirty="0" smtClean="0">
                <a:latin typeface="Rockwell" panose="02060603020205020403" pitchFamily="18" charset="0"/>
                <a:cs typeface="Times New Roman" panose="02020603050405020304" pitchFamily="18" charset="0"/>
              </a:rPr>
              <a:t>More practical definition is to consider status epilepticus as a situation in which the duration of seizures prompts the acute use of anticonvulsant  therapy. </a:t>
            </a:r>
            <a:endParaRPr lang="en-IN" sz="3000" dirty="0">
              <a:latin typeface="Rockwell" panose="02060603020205020403" pitchFamily="18" charset="0"/>
              <a:cs typeface="Times New Roman" panose="02020603050405020304" pitchFamily="18" charset="0"/>
            </a:endParaRPr>
          </a:p>
        </p:txBody>
      </p:sp>
    </p:spTree>
    <p:extLst>
      <p:ext uri="{BB962C8B-B14F-4D97-AF65-F5344CB8AC3E}">
        <p14:creationId xmlns:p14="http://schemas.microsoft.com/office/powerpoint/2010/main" val="26532177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39092"/>
            <a:ext cx="12192000" cy="3323987"/>
          </a:xfrm>
          <a:prstGeom prst="rect">
            <a:avLst/>
          </a:prstGeom>
        </p:spPr>
        <p:txBody>
          <a:bodyPr wrap="square">
            <a:spAutoFit/>
          </a:bodyPr>
          <a:lstStyle/>
          <a:p>
            <a:pPr marL="457200" indent="-457200" algn="just">
              <a:buFont typeface="Wingdings" panose="05000000000000000000" pitchFamily="2" charset="2"/>
              <a:buChar char="Ø"/>
            </a:pPr>
            <a:r>
              <a:rPr lang="en-IN" sz="3000" i="1" dirty="0">
                <a:latin typeface="Times New Roman" panose="02020603050405020304" pitchFamily="18" charset="0"/>
                <a:cs typeface="Times New Roman" panose="02020603050405020304" pitchFamily="18" charset="0"/>
              </a:rPr>
              <a:t>GCSE is an emergency and must be treated immediately</a:t>
            </a:r>
            <a:r>
              <a:rPr lang="en-IN" sz="3000" dirty="0">
                <a:latin typeface="Times New Roman" panose="02020603050405020304" pitchFamily="18" charset="0"/>
                <a:cs typeface="Times New Roman" panose="02020603050405020304" pitchFamily="18" charset="0"/>
              </a:rPr>
              <a:t>, </a:t>
            </a:r>
            <a:r>
              <a:rPr lang="en-IN" sz="3000" dirty="0" smtClean="0">
                <a:latin typeface="Times New Roman" panose="02020603050405020304" pitchFamily="18" charset="0"/>
                <a:cs typeface="Times New Roman" panose="02020603050405020304" pitchFamily="18" charset="0"/>
              </a:rPr>
              <a:t>because cardiorespiratory </a:t>
            </a:r>
            <a:r>
              <a:rPr lang="en-IN" sz="3000" dirty="0">
                <a:latin typeface="Times New Roman" panose="02020603050405020304" pitchFamily="18" charset="0"/>
                <a:cs typeface="Times New Roman" panose="02020603050405020304" pitchFamily="18" charset="0"/>
              </a:rPr>
              <a:t>dysfunction, hyperthermia, and metabolic </a:t>
            </a:r>
            <a:r>
              <a:rPr lang="en-IN" sz="3000" dirty="0" smtClean="0">
                <a:latin typeface="Times New Roman" panose="02020603050405020304" pitchFamily="18" charset="0"/>
                <a:cs typeface="Times New Roman" panose="02020603050405020304" pitchFamily="18" charset="0"/>
              </a:rPr>
              <a:t>derangements can </a:t>
            </a:r>
            <a:r>
              <a:rPr lang="en-IN" sz="3000" dirty="0">
                <a:latin typeface="Times New Roman" panose="02020603050405020304" pitchFamily="18" charset="0"/>
                <a:cs typeface="Times New Roman" panose="02020603050405020304" pitchFamily="18" charset="0"/>
              </a:rPr>
              <a:t>develop as a consequence of prolonged seizures, and </a:t>
            </a:r>
            <a:r>
              <a:rPr lang="en-IN" sz="3000" dirty="0" smtClean="0">
                <a:latin typeface="Times New Roman" panose="02020603050405020304" pitchFamily="18" charset="0"/>
                <a:cs typeface="Times New Roman" panose="02020603050405020304" pitchFamily="18" charset="0"/>
              </a:rPr>
              <a:t>these can </a:t>
            </a:r>
            <a:r>
              <a:rPr lang="en-IN" sz="3000" dirty="0">
                <a:latin typeface="Times New Roman" panose="02020603050405020304" pitchFamily="18" charset="0"/>
                <a:cs typeface="Times New Roman" panose="02020603050405020304" pitchFamily="18" charset="0"/>
              </a:rPr>
              <a:t>lead to irreversible neuronal injury</a:t>
            </a:r>
            <a:r>
              <a:rPr lang="en-IN" sz="3000" dirty="0" smtClean="0">
                <a:latin typeface="Times New Roman" panose="02020603050405020304" pitchFamily="18" charset="0"/>
                <a:cs typeface="Times New Roman" panose="02020603050405020304" pitchFamily="18" charset="0"/>
              </a:rPr>
              <a:t>.</a:t>
            </a:r>
          </a:p>
          <a:p>
            <a:pPr algn="just"/>
            <a:r>
              <a:rPr lang="en-IN" sz="3000" dirty="0">
                <a:latin typeface="Times New Roman" panose="02020603050405020304" pitchFamily="18" charset="0"/>
                <a:cs typeface="Times New Roman" panose="02020603050405020304" pitchFamily="18" charset="0"/>
              </a:rPr>
              <a:t>The most </a:t>
            </a:r>
            <a:r>
              <a:rPr lang="en-IN" sz="3000" dirty="0" smtClean="0">
                <a:latin typeface="Times New Roman" panose="02020603050405020304" pitchFamily="18" charset="0"/>
                <a:cs typeface="Times New Roman" panose="02020603050405020304" pitchFamily="18" charset="0"/>
              </a:rPr>
              <a:t>common causes are </a:t>
            </a:r>
          </a:p>
          <a:p>
            <a:pPr algn="just"/>
            <a:r>
              <a:rPr lang="en-IN" sz="3000" i="1" dirty="0" smtClean="0">
                <a:latin typeface="Times New Roman" panose="02020603050405020304" pitchFamily="18" charset="0"/>
                <a:cs typeface="Times New Roman" panose="02020603050405020304" pitchFamily="18" charset="0"/>
              </a:rPr>
              <a:t>anticonvulsant </a:t>
            </a:r>
            <a:r>
              <a:rPr lang="en-IN" sz="3000" i="1" dirty="0">
                <a:latin typeface="Times New Roman" panose="02020603050405020304" pitchFamily="18" charset="0"/>
                <a:cs typeface="Times New Roman" panose="02020603050405020304" pitchFamily="18" charset="0"/>
              </a:rPr>
              <a:t>withdrawal or </a:t>
            </a:r>
            <a:r>
              <a:rPr lang="en-IN" sz="3000" i="1" dirty="0" smtClean="0">
                <a:latin typeface="Times New Roman" panose="02020603050405020304" pitchFamily="18" charset="0"/>
                <a:cs typeface="Times New Roman" panose="02020603050405020304" pitchFamily="18" charset="0"/>
              </a:rPr>
              <a:t>noncompliance, metabolic </a:t>
            </a:r>
            <a:r>
              <a:rPr lang="en-IN" sz="3000" i="1" dirty="0">
                <a:latin typeface="Times New Roman" panose="02020603050405020304" pitchFamily="18" charset="0"/>
                <a:cs typeface="Times New Roman" panose="02020603050405020304" pitchFamily="18" charset="0"/>
              </a:rPr>
              <a:t>disturbances, drug toxicity, CNS infection, CNS </a:t>
            </a:r>
            <a:r>
              <a:rPr lang="en-IN" sz="3000" i="1" dirty="0" err="1" smtClean="0">
                <a:latin typeface="Times New Roman" panose="02020603050405020304" pitchFamily="18" charset="0"/>
                <a:cs typeface="Times New Roman" panose="02020603050405020304" pitchFamily="18" charset="0"/>
              </a:rPr>
              <a:t>tumors</a:t>
            </a:r>
            <a:r>
              <a:rPr lang="en-IN" sz="3000" i="1" dirty="0" smtClean="0">
                <a:latin typeface="Times New Roman" panose="02020603050405020304" pitchFamily="18" charset="0"/>
                <a:cs typeface="Times New Roman" panose="02020603050405020304" pitchFamily="18" charset="0"/>
              </a:rPr>
              <a:t>, refractory </a:t>
            </a:r>
            <a:r>
              <a:rPr lang="en-IN" sz="3000" i="1" dirty="0">
                <a:latin typeface="Times New Roman" panose="02020603050405020304" pitchFamily="18" charset="0"/>
                <a:cs typeface="Times New Roman" panose="02020603050405020304" pitchFamily="18" charset="0"/>
              </a:rPr>
              <a:t>epilepsy, and head trauma.</a:t>
            </a:r>
          </a:p>
        </p:txBody>
      </p:sp>
    </p:spTree>
    <p:extLst>
      <p:ext uri="{BB962C8B-B14F-4D97-AF65-F5344CB8AC3E}">
        <p14:creationId xmlns:p14="http://schemas.microsoft.com/office/powerpoint/2010/main" val="40563324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5504"/>
            <a:ext cx="4119412" cy="553998"/>
          </a:xfrm>
          <a:prstGeom prst="rect">
            <a:avLst/>
          </a:prstGeom>
        </p:spPr>
        <p:txBody>
          <a:bodyPr wrap="square">
            <a:spAutoFit/>
          </a:bodyPr>
          <a:lstStyle/>
          <a:p>
            <a:r>
              <a:rPr lang="en-IN" sz="3000" b="1" dirty="0">
                <a:solidFill>
                  <a:srgbClr val="FFFF00"/>
                </a:solidFill>
                <a:latin typeface="Rockwell" panose="02060603020205020403" pitchFamily="18" charset="0"/>
                <a:cs typeface="Times New Roman" panose="02020603050405020304" pitchFamily="18" charset="0"/>
              </a:rPr>
              <a:t>Febrile Convulsions</a:t>
            </a:r>
            <a:endParaRPr lang="en-IN" sz="3000" dirty="0">
              <a:solidFill>
                <a:srgbClr val="FFFF00"/>
              </a:solidFill>
              <a:latin typeface="Rockwell" panose="02060603020205020403" pitchFamily="18" charset="0"/>
              <a:cs typeface="Times New Roman" panose="02020603050405020304" pitchFamily="18" charset="0"/>
            </a:endParaRPr>
          </a:p>
        </p:txBody>
      </p:sp>
      <p:sp>
        <p:nvSpPr>
          <p:cNvPr id="3" name="Rectangle 2"/>
          <p:cNvSpPr/>
          <p:nvPr/>
        </p:nvSpPr>
        <p:spPr>
          <a:xfrm>
            <a:off x="0" y="928255"/>
            <a:ext cx="12043996" cy="4247317"/>
          </a:xfrm>
          <a:prstGeom prst="rect">
            <a:avLst/>
          </a:prstGeom>
        </p:spPr>
        <p:txBody>
          <a:bodyPr wrap="square">
            <a:spAutoFit/>
          </a:bodyPr>
          <a:lstStyle/>
          <a:p>
            <a:pPr algn="just"/>
            <a:r>
              <a:rPr lang="en-IN" sz="3000" dirty="0" smtClean="0">
                <a:latin typeface="Rockwell" panose="02060603020205020403" pitchFamily="18" charset="0"/>
                <a:cs typeface="Times New Roman" panose="02020603050405020304" pitchFamily="18" charset="0"/>
              </a:rPr>
              <a:t>Defined as a brief generalised Convulsion occurring during fever in a child in the age Group of 6 months to 5 years without pre-existing or Concurrent neurological abnormalities or intracranial </a:t>
            </a:r>
            <a:r>
              <a:rPr lang="en-IN" sz="3000" dirty="0">
                <a:latin typeface="Rockwell" panose="02060603020205020403" pitchFamily="18" charset="0"/>
                <a:cs typeface="Times New Roman" panose="02020603050405020304" pitchFamily="18" charset="0"/>
              </a:rPr>
              <a:t>Infection. </a:t>
            </a:r>
            <a:endParaRPr lang="en-IN" sz="3000" dirty="0" smtClean="0">
              <a:latin typeface="Rockwell" panose="02060603020205020403" pitchFamily="18" charset="0"/>
              <a:cs typeface="Times New Roman" panose="02020603050405020304" pitchFamily="18" charset="0"/>
            </a:endParaRPr>
          </a:p>
          <a:p>
            <a:pPr marL="571500" indent="-571500" algn="just">
              <a:buFont typeface="Wingdings" panose="05000000000000000000" pitchFamily="2" charset="2"/>
              <a:buChar char="Ø"/>
            </a:pPr>
            <a:r>
              <a:rPr lang="en-IN" sz="3000" dirty="0" smtClean="0">
                <a:latin typeface="Rockwell" panose="02060603020205020403" pitchFamily="18" charset="0"/>
                <a:cs typeface="Times New Roman" panose="02020603050405020304" pitchFamily="18" charset="0"/>
              </a:rPr>
              <a:t>The age </a:t>
            </a:r>
            <a:r>
              <a:rPr lang="en-IN" sz="3000" dirty="0">
                <a:latin typeface="Rockwell" panose="02060603020205020403" pitchFamily="18" charset="0"/>
                <a:cs typeface="Times New Roman" panose="02020603050405020304" pitchFamily="18" charset="0"/>
              </a:rPr>
              <a:t>of 6 to 18 months. </a:t>
            </a:r>
            <a:endParaRPr lang="en-IN" sz="3000" dirty="0" smtClean="0">
              <a:latin typeface="Rockwell" panose="02060603020205020403" pitchFamily="18" charset="0"/>
              <a:cs typeface="Times New Roman" panose="02020603050405020304" pitchFamily="18" charset="0"/>
            </a:endParaRPr>
          </a:p>
          <a:p>
            <a:pPr marL="571500" indent="-571500" algn="just">
              <a:buFont typeface="Wingdings" panose="05000000000000000000" pitchFamily="2" charset="2"/>
              <a:buChar char="Ø"/>
            </a:pPr>
            <a:r>
              <a:rPr lang="en-IN" sz="3000" dirty="0" smtClean="0">
                <a:latin typeface="Rockwell" panose="02060603020205020403" pitchFamily="18" charset="0"/>
                <a:cs typeface="Times New Roman" panose="02020603050405020304" pitchFamily="18" charset="0"/>
              </a:rPr>
              <a:t>convulsions last </a:t>
            </a:r>
            <a:r>
              <a:rPr lang="en-IN" sz="3000" dirty="0">
                <a:latin typeface="Rockwell" panose="02060603020205020403" pitchFamily="18" charset="0"/>
                <a:cs typeface="Times New Roman" panose="02020603050405020304" pitchFamily="18" charset="0"/>
              </a:rPr>
              <a:t>for </a:t>
            </a:r>
            <a:r>
              <a:rPr lang="en-IN" sz="3000" dirty="0" smtClean="0">
                <a:latin typeface="Rockwell" panose="02060603020205020403" pitchFamily="18" charset="0"/>
                <a:cs typeface="Times New Roman" panose="02020603050405020304" pitchFamily="18" charset="0"/>
              </a:rPr>
              <a:t>a few seconds, may </a:t>
            </a:r>
            <a:r>
              <a:rPr lang="en-IN" sz="3000" dirty="0">
                <a:latin typeface="Rockwell" panose="02060603020205020403" pitchFamily="18" charset="0"/>
                <a:cs typeface="Times New Roman" panose="02020603050405020304" pitchFamily="18" charset="0"/>
              </a:rPr>
              <a:t>extend </a:t>
            </a:r>
            <a:r>
              <a:rPr lang="en-IN" sz="3000" dirty="0" err="1">
                <a:latin typeface="Rockwell" panose="02060603020205020403" pitchFamily="18" charset="0"/>
                <a:cs typeface="Times New Roman" panose="02020603050405020304" pitchFamily="18" charset="0"/>
              </a:rPr>
              <a:t>upto</a:t>
            </a:r>
            <a:r>
              <a:rPr lang="en-IN" sz="3000" dirty="0">
                <a:latin typeface="Rockwell" panose="02060603020205020403" pitchFamily="18" charset="0"/>
                <a:cs typeface="Times New Roman" panose="02020603050405020304" pitchFamily="18" charset="0"/>
              </a:rPr>
              <a:t> 15 min</a:t>
            </a:r>
            <a:r>
              <a:rPr lang="en-IN" sz="3000" dirty="0" smtClean="0">
                <a:latin typeface="Rockwell" panose="02060603020205020403" pitchFamily="18" charset="0"/>
                <a:cs typeface="Times New Roman" panose="02020603050405020304" pitchFamily="18" charset="0"/>
              </a:rPr>
              <a:t>.</a:t>
            </a:r>
          </a:p>
          <a:p>
            <a:pPr marL="571500" indent="-571500" algn="just">
              <a:buFont typeface="Wingdings" panose="05000000000000000000" pitchFamily="2" charset="2"/>
              <a:buChar char="Ø"/>
            </a:pPr>
            <a:r>
              <a:rPr lang="en-IN" sz="3000" dirty="0">
                <a:latin typeface="Rockwell" panose="02060603020205020403" pitchFamily="18" charset="0"/>
                <a:cs typeface="Times New Roman" panose="02020603050405020304" pitchFamily="18" charset="0"/>
              </a:rPr>
              <a:t>progressively diminishes with age</a:t>
            </a:r>
            <a:r>
              <a:rPr lang="en-IN" sz="3000" dirty="0" smtClean="0">
                <a:latin typeface="Rockwell" panose="02060603020205020403" pitchFamily="18" charset="0"/>
                <a:cs typeface="Times New Roman" panose="02020603050405020304" pitchFamily="18" charset="0"/>
              </a:rPr>
              <a:t>.</a:t>
            </a:r>
          </a:p>
          <a:p>
            <a:pPr marL="571500" indent="-571500" algn="just">
              <a:buFont typeface="Wingdings" panose="05000000000000000000" pitchFamily="2" charset="2"/>
              <a:buChar char="Ø"/>
            </a:pPr>
            <a:r>
              <a:rPr lang="en-IN" sz="3000" dirty="0">
                <a:latin typeface="Rockwell" panose="02060603020205020403" pitchFamily="18" charset="0"/>
                <a:cs typeface="Times New Roman" panose="02020603050405020304" pitchFamily="18" charset="0"/>
              </a:rPr>
              <a:t>family </a:t>
            </a:r>
            <a:r>
              <a:rPr lang="en-IN" sz="3000" dirty="0" smtClean="0">
                <a:latin typeface="Rockwell" panose="02060603020205020403" pitchFamily="18" charset="0"/>
                <a:cs typeface="Times New Roman" panose="02020603050405020304" pitchFamily="18" charset="0"/>
              </a:rPr>
              <a:t>history.</a:t>
            </a:r>
          </a:p>
          <a:p>
            <a:pPr marL="571500" indent="-571500" algn="just">
              <a:buFont typeface="Wingdings" panose="05000000000000000000" pitchFamily="2" charset="2"/>
              <a:buChar char="Ø"/>
            </a:pPr>
            <a:r>
              <a:rPr lang="en-IN" sz="3000" dirty="0">
                <a:latin typeface="Rockwell" panose="02060603020205020403" pitchFamily="18" charset="0"/>
                <a:cs typeface="Times New Roman" panose="02020603050405020304" pitchFamily="18" charset="0"/>
              </a:rPr>
              <a:t>when the rectal temperature rises above </a:t>
            </a:r>
            <a:r>
              <a:rPr lang="en-IN" sz="3000" dirty="0" err="1">
                <a:latin typeface="Rockwell" panose="02060603020205020403" pitchFamily="18" charset="0"/>
                <a:cs typeface="Times New Roman" panose="02020603050405020304" pitchFamily="18" charset="0"/>
              </a:rPr>
              <a:t>39°C</a:t>
            </a:r>
            <a:endParaRPr lang="en-IN" sz="3000" dirty="0">
              <a:latin typeface="Rockwell" panose="02060603020205020403" pitchFamily="18" charset="0"/>
              <a:cs typeface="Times New Roman" panose="02020603050405020304" pitchFamily="18" charset="0"/>
            </a:endParaRPr>
          </a:p>
        </p:txBody>
      </p:sp>
    </p:spTree>
    <p:extLst>
      <p:ext uri="{BB962C8B-B14F-4D97-AF65-F5344CB8AC3E}">
        <p14:creationId xmlns:p14="http://schemas.microsoft.com/office/powerpoint/2010/main" val="7973301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88474"/>
            <a:ext cx="12067309" cy="1938992"/>
          </a:xfrm>
          <a:prstGeom prst="rect">
            <a:avLst/>
          </a:prstGeom>
        </p:spPr>
        <p:txBody>
          <a:bodyPr wrap="square">
            <a:spAutoFit/>
          </a:bodyPr>
          <a:lstStyle/>
          <a:p>
            <a:pPr algn="just"/>
            <a:r>
              <a:rPr lang="en-IN" sz="3000" dirty="0" smtClean="0">
                <a:latin typeface="Times New Roman" panose="02020603050405020304" pitchFamily="18" charset="0"/>
                <a:cs typeface="Times New Roman" panose="02020603050405020304" pitchFamily="18" charset="0"/>
              </a:rPr>
              <a:t>The intellectual performance of children who had febrile convulsions does not differ from normal but prolonged or recurrent frequent febrile convulsions lead to brain damage and medial temporal sclerosis, which in later life, causes epilepsy.</a:t>
            </a:r>
            <a:endParaRPr lang="en-IN"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27476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1949"/>
            <a:ext cx="12057529" cy="3785652"/>
          </a:xfrm>
          <a:prstGeom prst="rect">
            <a:avLst/>
          </a:prstGeom>
        </p:spPr>
        <p:txBody>
          <a:bodyPr wrap="square">
            <a:spAutoFit/>
          </a:bodyPr>
          <a:lstStyle/>
          <a:p>
            <a:pPr marL="457200" indent="-457200" algn="just">
              <a:buFont typeface="Wingdings" panose="05000000000000000000" pitchFamily="2" charset="2"/>
              <a:buChar char="Ø"/>
            </a:pPr>
            <a:r>
              <a:rPr lang="en-IN" sz="3000" i="1" dirty="0">
                <a:latin typeface="Rockwell" panose="02060603020205020403" pitchFamily="18" charset="0"/>
                <a:cs typeface="Times New Roman" panose="02020603050405020304" pitchFamily="18" charset="0"/>
              </a:rPr>
              <a:t>Epilepsy </a:t>
            </a:r>
            <a:r>
              <a:rPr lang="en-IN" sz="3000" dirty="0">
                <a:latin typeface="Rockwell" panose="02060603020205020403" pitchFamily="18" charset="0"/>
                <a:cs typeface="Times New Roman" panose="02020603050405020304" pitchFamily="18" charset="0"/>
              </a:rPr>
              <a:t>describes a condition in which a </a:t>
            </a:r>
            <a:r>
              <a:rPr lang="en-IN" sz="3000" dirty="0" smtClean="0">
                <a:latin typeface="Rockwell" panose="02060603020205020403" pitchFamily="18" charset="0"/>
                <a:cs typeface="Times New Roman" panose="02020603050405020304" pitchFamily="18" charset="0"/>
              </a:rPr>
              <a:t>person has </a:t>
            </a:r>
          </a:p>
          <a:p>
            <a:pPr algn="just"/>
            <a:r>
              <a:rPr lang="en-IN" sz="3000" i="1" dirty="0" smtClean="0">
                <a:latin typeface="Rockwell" panose="02060603020205020403" pitchFamily="18" charset="0"/>
                <a:cs typeface="Times New Roman" panose="02020603050405020304" pitchFamily="18" charset="0"/>
              </a:rPr>
              <a:t>	recurrent </a:t>
            </a:r>
            <a:r>
              <a:rPr lang="en-IN" sz="3000" dirty="0">
                <a:latin typeface="Rockwell" panose="02060603020205020403" pitchFamily="18" charset="0"/>
                <a:cs typeface="Times New Roman" panose="02020603050405020304" pitchFamily="18" charset="0"/>
              </a:rPr>
              <a:t>seizures due to a chronic, underlying process. </a:t>
            </a:r>
            <a:endParaRPr lang="en-IN" sz="3000" dirty="0" smtClean="0">
              <a:latin typeface="Rockwell" panose="02060603020205020403" pitchFamily="18" charset="0"/>
              <a:cs typeface="Times New Roman" panose="02020603050405020304" pitchFamily="18" charset="0"/>
            </a:endParaRPr>
          </a:p>
          <a:p>
            <a:pPr marL="457200" indent="-457200" algn="just">
              <a:buFont typeface="Wingdings" panose="05000000000000000000" pitchFamily="2" charset="2"/>
              <a:buChar char="Ø"/>
            </a:pPr>
            <a:r>
              <a:rPr lang="en-IN" sz="3000" dirty="0" smtClean="0">
                <a:latin typeface="Rockwell" panose="02060603020205020403" pitchFamily="18" charset="0"/>
                <a:cs typeface="Times New Roman" panose="02020603050405020304" pitchFamily="18" charset="0"/>
              </a:rPr>
              <a:t>This definition implies </a:t>
            </a:r>
            <a:r>
              <a:rPr lang="en-IN" sz="3000" dirty="0">
                <a:latin typeface="Rockwell" panose="02060603020205020403" pitchFamily="18" charset="0"/>
                <a:cs typeface="Times New Roman" panose="02020603050405020304" pitchFamily="18" charset="0"/>
              </a:rPr>
              <a:t>that a person with a single seizure, or recurrent </a:t>
            </a:r>
            <a:r>
              <a:rPr lang="en-IN" sz="3000" dirty="0" smtClean="0">
                <a:latin typeface="Rockwell" panose="02060603020205020403" pitchFamily="18" charset="0"/>
                <a:cs typeface="Times New Roman" panose="02020603050405020304" pitchFamily="18" charset="0"/>
              </a:rPr>
              <a:t>seizures due </a:t>
            </a:r>
            <a:r>
              <a:rPr lang="en-IN" sz="3000" dirty="0">
                <a:latin typeface="Rockwell" panose="02060603020205020403" pitchFamily="18" charset="0"/>
                <a:cs typeface="Times New Roman" panose="02020603050405020304" pitchFamily="18" charset="0"/>
              </a:rPr>
              <a:t>to correctable or avoidable circumstances, does not </a:t>
            </a:r>
            <a:r>
              <a:rPr lang="en-IN" sz="3000" dirty="0" smtClean="0">
                <a:latin typeface="Rockwell" panose="02060603020205020403" pitchFamily="18" charset="0"/>
                <a:cs typeface="Times New Roman" panose="02020603050405020304" pitchFamily="18" charset="0"/>
              </a:rPr>
              <a:t>necessarily have </a:t>
            </a:r>
            <a:r>
              <a:rPr lang="en-IN" sz="3000" dirty="0">
                <a:latin typeface="Rockwell" panose="02060603020205020403" pitchFamily="18" charset="0"/>
                <a:cs typeface="Times New Roman" panose="02020603050405020304" pitchFamily="18" charset="0"/>
              </a:rPr>
              <a:t>epilepsy. </a:t>
            </a:r>
            <a:endParaRPr lang="en-IN" sz="3000" dirty="0" smtClean="0">
              <a:latin typeface="Rockwell" panose="02060603020205020403" pitchFamily="18" charset="0"/>
              <a:cs typeface="Times New Roman" panose="02020603050405020304" pitchFamily="18" charset="0"/>
            </a:endParaRPr>
          </a:p>
          <a:p>
            <a:pPr marL="457200" indent="-457200" algn="just">
              <a:buFont typeface="Wingdings" panose="05000000000000000000" pitchFamily="2" charset="2"/>
              <a:buChar char="Ø"/>
            </a:pPr>
            <a:r>
              <a:rPr lang="en-IN" sz="3000" dirty="0" smtClean="0">
                <a:latin typeface="Rockwell" panose="02060603020205020403" pitchFamily="18" charset="0"/>
                <a:cs typeface="Times New Roman" panose="02020603050405020304" pitchFamily="18" charset="0"/>
              </a:rPr>
              <a:t>Epilepsy </a:t>
            </a:r>
            <a:r>
              <a:rPr lang="en-IN" sz="3000" dirty="0">
                <a:latin typeface="Rockwell" panose="02060603020205020403" pitchFamily="18" charset="0"/>
                <a:cs typeface="Times New Roman" panose="02020603050405020304" pitchFamily="18" charset="0"/>
              </a:rPr>
              <a:t>refers to a clinical phenomenon rather than </a:t>
            </a:r>
            <a:r>
              <a:rPr lang="en-IN" sz="3000" dirty="0" smtClean="0">
                <a:latin typeface="Rockwell" panose="02060603020205020403" pitchFamily="18" charset="0"/>
                <a:cs typeface="Times New Roman" panose="02020603050405020304" pitchFamily="18" charset="0"/>
              </a:rPr>
              <a:t>a single </a:t>
            </a:r>
            <a:r>
              <a:rPr lang="en-IN" sz="3000" dirty="0">
                <a:latin typeface="Rockwell" panose="02060603020205020403" pitchFamily="18" charset="0"/>
                <a:cs typeface="Times New Roman" panose="02020603050405020304" pitchFamily="18" charset="0"/>
              </a:rPr>
              <a:t>disease entity, since there are many forms and causes of epilepsy</a:t>
            </a:r>
            <a:r>
              <a:rPr lang="en-IN" sz="3000" dirty="0" smtClean="0">
                <a:latin typeface="Rockwell" panose="02060603020205020403" pitchFamily="18" charset="0"/>
                <a:cs typeface="Times New Roman" panose="02020603050405020304" pitchFamily="18" charset="0"/>
              </a:rPr>
              <a:t>.</a:t>
            </a:r>
            <a:endParaRPr lang="en-IN" sz="3000" dirty="0">
              <a:latin typeface="Rockwell" panose="02060603020205020403" pitchFamily="18" charset="0"/>
              <a:cs typeface="Times New Roman" panose="02020603050405020304" pitchFamily="18" charset="0"/>
            </a:endParaRPr>
          </a:p>
        </p:txBody>
      </p:sp>
      <p:sp>
        <p:nvSpPr>
          <p:cNvPr id="4" name="Rectangle 3"/>
          <p:cNvSpPr/>
          <p:nvPr/>
        </p:nvSpPr>
        <p:spPr>
          <a:xfrm>
            <a:off x="0" y="3907601"/>
            <a:ext cx="12192000" cy="2862322"/>
          </a:xfrm>
          <a:prstGeom prst="rect">
            <a:avLst/>
          </a:prstGeom>
        </p:spPr>
        <p:txBody>
          <a:bodyPr wrap="square">
            <a:spAutoFit/>
          </a:bodyPr>
          <a:lstStyle/>
          <a:p>
            <a:pPr lvl="0" algn="ctr"/>
            <a:r>
              <a:rPr lang="en-IN" sz="3000" b="1" dirty="0">
                <a:solidFill>
                  <a:srgbClr val="FFFF00"/>
                </a:solidFill>
                <a:latin typeface="Rockwell" panose="02060603020205020403" pitchFamily="18" charset="0"/>
                <a:cs typeface="Times New Roman" panose="02020603050405020304" pitchFamily="18" charset="0"/>
              </a:rPr>
              <a:t>CLASSIFICATION OF SEIZURES</a:t>
            </a:r>
          </a:p>
          <a:p>
            <a:pPr marL="457200" indent="-457200" algn="just">
              <a:buFont typeface="Wingdings" panose="05000000000000000000" pitchFamily="2" charset="2"/>
              <a:buChar char="Ø"/>
            </a:pPr>
            <a:r>
              <a:rPr lang="en-IN" sz="3000" dirty="0">
                <a:latin typeface="Rockwell" panose="02060603020205020403" pitchFamily="18" charset="0"/>
                <a:cs typeface="Times New Roman" panose="02020603050405020304" pitchFamily="18" charset="0"/>
              </a:rPr>
              <a:t>International </a:t>
            </a:r>
            <a:r>
              <a:rPr lang="en-IN" sz="3000" dirty="0" smtClean="0">
                <a:latin typeface="Rockwell" panose="02060603020205020403" pitchFamily="18" charset="0"/>
                <a:cs typeface="Times New Roman" panose="02020603050405020304" pitchFamily="18" charset="0"/>
              </a:rPr>
              <a:t>Classification of </a:t>
            </a:r>
            <a:r>
              <a:rPr lang="en-IN" sz="3000" dirty="0">
                <a:latin typeface="Rockwell" panose="02060603020205020403" pitchFamily="18" charset="0"/>
                <a:cs typeface="Times New Roman" panose="02020603050405020304" pitchFamily="18" charset="0"/>
              </a:rPr>
              <a:t>Epileptic Seizures </a:t>
            </a:r>
            <a:r>
              <a:rPr lang="en-IN" sz="3000" dirty="0" smtClean="0">
                <a:latin typeface="Rockwell" panose="02060603020205020403" pitchFamily="18" charset="0"/>
                <a:cs typeface="Times New Roman" panose="02020603050405020304" pitchFamily="18" charset="0"/>
              </a:rPr>
              <a:t>that </a:t>
            </a:r>
            <a:r>
              <a:rPr lang="en-IN" sz="3000" dirty="0" smtClean="0">
                <a:solidFill>
                  <a:prstClr val="white"/>
                </a:solidFill>
                <a:latin typeface="Rockwell" panose="02060603020205020403" pitchFamily="18" charset="0"/>
                <a:cs typeface="Times New Roman" panose="02020603050405020304" pitchFamily="18" charset="0"/>
              </a:rPr>
              <a:t>System </a:t>
            </a:r>
            <a:r>
              <a:rPr lang="en-IN" sz="3000" dirty="0">
                <a:solidFill>
                  <a:prstClr val="white"/>
                </a:solidFill>
                <a:latin typeface="Rockwell" panose="02060603020205020403" pitchFamily="18" charset="0"/>
                <a:cs typeface="Times New Roman" panose="02020603050405020304" pitchFamily="18" charset="0"/>
              </a:rPr>
              <a:t>is based on the clinical features </a:t>
            </a:r>
            <a:r>
              <a:rPr lang="en-IN" sz="3000" dirty="0" err="1">
                <a:solidFill>
                  <a:prstClr val="white"/>
                </a:solidFill>
                <a:latin typeface="Rockwell" panose="02060603020205020403" pitchFamily="18" charset="0"/>
                <a:cs typeface="Times New Roman" panose="02020603050405020304" pitchFamily="18" charset="0"/>
              </a:rPr>
              <a:t>ofseizures</a:t>
            </a:r>
            <a:r>
              <a:rPr lang="en-IN" sz="3000" dirty="0">
                <a:solidFill>
                  <a:prstClr val="white"/>
                </a:solidFill>
                <a:latin typeface="Rockwell" panose="02060603020205020403" pitchFamily="18" charset="0"/>
                <a:cs typeface="Times New Roman" panose="02020603050405020304" pitchFamily="18" charset="0"/>
              </a:rPr>
              <a:t> and </a:t>
            </a:r>
            <a:r>
              <a:rPr lang="en-IN" sz="3000" dirty="0" smtClean="0">
                <a:solidFill>
                  <a:prstClr val="white"/>
                </a:solidFill>
                <a:latin typeface="Rockwell" panose="02060603020205020403" pitchFamily="18" charset="0"/>
                <a:cs typeface="Times New Roman" panose="02020603050405020304" pitchFamily="18" charset="0"/>
              </a:rPr>
              <a:t>associated </a:t>
            </a:r>
            <a:r>
              <a:rPr lang="en-IN" sz="3000" dirty="0" err="1" smtClean="0">
                <a:solidFill>
                  <a:prstClr val="white"/>
                </a:solidFill>
                <a:latin typeface="Rockwell" panose="02060603020205020403" pitchFamily="18" charset="0"/>
                <a:cs typeface="Times New Roman" panose="02020603050405020304" pitchFamily="18" charset="0"/>
              </a:rPr>
              <a:t>electroencephalo</a:t>
            </a:r>
            <a:r>
              <a:rPr lang="en-IN" sz="3000" dirty="0" smtClean="0">
                <a:solidFill>
                  <a:prstClr val="white"/>
                </a:solidFill>
                <a:latin typeface="Rockwell" panose="02060603020205020403" pitchFamily="18" charset="0"/>
                <a:cs typeface="Times New Roman" panose="02020603050405020304" pitchFamily="18" charset="0"/>
              </a:rPr>
              <a:t>-graphic </a:t>
            </a:r>
            <a:r>
              <a:rPr lang="en-IN" sz="3000" dirty="0">
                <a:solidFill>
                  <a:prstClr val="white"/>
                </a:solidFill>
                <a:latin typeface="Rockwell" panose="02060603020205020403" pitchFamily="18" charset="0"/>
                <a:cs typeface="Times New Roman" panose="02020603050405020304" pitchFamily="18" charset="0"/>
              </a:rPr>
              <a:t>findings. </a:t>
            </a:r>
            <a:endParaRPr lang="en-IN" sz="3000" dirty="0" smtClean="0">
              <a:solidFill>
                <a:prstClr val="white"/>
              </a:solidFill>
              <a:latin typeface="Rockwell" panose="02060603020205020403" pitchFamily="18" charset="0"/>
              <a:cs typeface="Times New Roman" panose="02020603050405020304" pitchFamily="18" charset="0"/>
            </a:endParaRPr>
          </a:p>
          <a:p>
            <a:pPr marL="457200" indent="-457200" algn="just">
              <a:buFont typeface="Wingdings" panose="05000000000000000000" pitchFamily="2" charset="2"/>
              <a:buChar char="Ø"/>
            </a:pPr>
            <a:r>
              <a:rPr lang="en-IN" sz="3000" dirty="0" smtClean="0">
                <a:solidFill>
                  <a:prstClr val="white"/>
                </a:solidFill>
                <a:latin typeface="Rockwell" panose="02060603020205020403" pitchFamily="18" charset="0"/>
                <a:cs typeface="Times New Roman" panose="02020603050405020304" pitchFamily="18" charset="0"/>
              </a:rPr>
              <a:t>Other </a:t>
            </a:r>
            <a:r>
              <a:rPr lang="en-IN" sz="3000" dirty="0">
                <a:solidFill>
                  <a:prstClr val="white"/>
                </a:solidFill>
                <a:latin typeface="Rockwell" panose="02060603020205020403" pitchFamily="18" charset="0"/>
                <a:cs typeface="Times New Roman" panose="02020603050405020304" pitchFamily="18" charset="0"/>
              </a:rPr>
              <a:t>potentially </a:t>
            </a:r>
            <a:r>
              <a:rPr lang="en-IN" sz="3000" dirty="0" smtClean="0">
                <a:solidFill>
                  <a:prstClr val="white"/>
                </a:solidFill>
                <a:latin typeface="Rockwell" panose="02060603020205020403" pitchFamily="18" charset="0"/>
                <a:cs typeface="Times New Roman" panose="02020603050405020304" pitchFamily="18" charset="0"/>
              </a:rPr>
              <a:t>distinctive features </a:t>
            </a:r>
            <a:r>
              <a:rPr lang="en-IN" sz="3000" dirty="0">
                <a:solidFill>
                  <a:prstClr val="white"/>
                </a:solidFill>
                <a:latin typeface="Rockwell" panose="02060603020205020403" pitchFamily="18" charset="0"/>
                <a:cs typeface="Times New Roman" panose="02020603050405020304" pitchFamily="18" charset="0"/>
              </a:rPr>
              <a:t>such as </a:t>
            </a:r>
            <a:r>
              <a:rPr lang="en-IN" sz="3000" dirty="0" err="1">
                <a:solidFill>
                  <a:prstClr val="white"/>
                </a:solidFill>
                <a:latin typeface="Rockwell" panose="02060603020205020403" pitchFamily="18" charset="0"/>
                <a:cs typeface="Times New Roman" panose="02020603050405020304" pitchFamily="18" charset="0"/>
              </a:rPr>
              <a:t>etiology</a:t>
            </a:r>
            <a:r>
              <a:rPr lang="en-IN" sz="3000" dirty="0">
                <a:solidFill>
                  <a:prstClr val="white"/>
                </a:solidFill>
                <a:latin typeface="Rockwell" panose="02060603020205020403" pitchFamily="18" charset="0"/>
                <a:cs typeface="Times New Roman" panose="02020603050405020304" pitchFamily="18" charset="0"/>
              </a:rPr>
              <a:t> or cellular substrate are not considered </a:t>
            </a:r>
            <a:r>
              <a:rPr lang="en-IN" sz="3000" dirty="0" smtClean="0">
                <a:solidFill>
                  <a:prstClr val="white"/>
                </a:solidFill>
                <a:latin typeface="Rockwell" panose="02060603020205020403" pitchFamily="18" charset="0"/>
                <a:cs typeface="Times New Roman" panose="02020603050405020304" pitchFamily="18" charset="0"/>
              </a:rPr>
              <a:t>.</a:t>
            </a:r>
            <a:endParaRPr lang="en-IN" sz="3000" dirty="0">
              <a:solidFill>
                <a:prstClr val="white"/>
              </a:solidFill>
              <a:latin typeface="Rockwell" panose="02060603020205020403" pitchFamily="18" charset="0"/>
              <a:cs typeface="Times New Roman" panose="02020603050405020304" pitchFamily="18" charset="0"/>
            </a:endParaRPr>
          </a:p>
        </p:txBody>
      </p:sp>
    </p:spTree>
    <p:extLst>
      <p:ext uri="{BB962C8B-B14F-4D97-AF65-F5344CB8AC3E}">
        <p14:creationId xmlns:p14="http://schemas.microsoft.com/office/powerpoint/2010/main" val="2203022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6670623" cy="553998"/>
          </a:xfrm>
          <a:prstGeom prst="rect">
            <a:avLst/>
          </a:prstGeom>
        </p:spPr>
        <p:txBody>
          <a:bodyPr wrap="square">
            <a:spAutoFit/>
          </a:bodyPr>
          <a:lstStyle/>
          <a:p>
            <a:r>
              <a:rPr lang="en-IN" sz="3000" b="1" dirty="0">
                <a:latin typeface="Rockwell" panose="02060603020205020403" pitchFamily="18" charset="0"/>
                <a:cs typeface="Times New Roman" panose="02020603050405020304" pitchFamily="18" charset="0"/>
              </a:rPr>
              <a:t>CLASSIFICATION OF </a:t>
            </a:r>
            <a:r>
              <a:rPr lang="en-IN" sz="3000" b="1" dirty="0" smtClean="0">
                <a:latin typeface="Rockwell" panose="02060603020205020403" pitchFamily="18" charset="0"/>
                <a:cs typeface="Times New Roman" panose="02020603050405020304" pitchFamily="18" charset="0"/>
              </a:rPr>
              <a:t>SEIZURES</a:t>
            </a:r>
          </a:p>
        </p:txBody>
      </p:sp>
      <p:sp>
        <p:nvSpPr>
          <p:cNvPr id="3" name="Rectangle 2"/>
          <p:cNvSpPr/>
          <p:nvPr/>
        </p:nvSpPr>
        <p:spPr>
          <a:xfrm>
            <a:off x="0" y="658929"/>
            <a:ext cx="12192000" cy="6093976"/>
          </a:xfrm>
          <a:prstGeom prst="rect">
            <a:avLst/>
          </a:prstGeom>
        </p:spPr>
        <p:txBody>
          <a:bodyPr wrap="square">
            <a:spAutoFit/>
          </a:bodyPr>
          <a:lstStyle/>
          <a:p>
            <a:r>
              <a:rPr lang="en-IN" sz="3000" dirty="0" smtClean="0">
                <a:latin typeface="Rockwell" panose="02060603020205020403" pitchFamily="18" charset="0"/>
                <a:cs typeface="Times New Roman" panose="02020603050405020304" pitchFamily="18" charset="0"/>
              </a:rPr>
              <a:t>1</a:t>
            </a:r>
            <a:r>
              <a:rPr lang="en-IN" sz="3000" dirty="0">
                <a:latin typeface="Rockwell" panose="02060603020205020403" pitchFamily="18" charset="0"/>
                <a:cs typeface="Times New Roman" panose="02020603050405020304" pitchFamily="18" charset="0"/>
              </a:rPr>
              <a:t>. Partial seizures</a:t>
            </a:r>
          </a:p>
          <a:p>
            <a:r>
              <a:rPr lang="en-IN" sz="3000" dirty="0" smtClean="0">
                <a:solidFill>
                  <a:srgbClr val="FFFF00"/>
                </a:solidFill>
                <a:latin typeface="Rockwell" panose="02060603020205020403" pitchFamily="18" charset="0"/>
                <a:cs typeface="Times New Roman" panose="02020603050405020304" pitchFamily="18" charset="0"/>
              </a:rPr>
              <a:t>	Simple </a:t>
            </a:r>
            <a:r>
              <a:rPr lang="en-IN" sz="3000" dirty="0">
                <a:solidFill>
                  <a:srgbClr val="FFFF00"/>
                </a:solidFill>
                <a:latin typeface="Rockwell" panose="02060603020205020403" pitchFamily="18" charset="0"/>
                <a:cs typeface="Times New Roman" panose="02020603050405020304" pitchFamily="18" charset="0"/>
              </a:rPr>
              <a:t>partial seizures </a:t>
            </a:r>
            <a:r>
              <a:rPr lang="en-IN" sz="3000" dirty="0" smtClean="0">
                <a:solidFill>
                  <a:srgbClr val="FFFF00"/>
                </a:solidFill>
                <a:latin typeface="Rockwell" panose="02060603020205020403" pitchFamily="18" charset="0"/>
                <a:cs typeface="Times New Roman" panose="02020603050405020304" pitchFamily="18" charset="0"/>
              </a:rPr>
              <a:t>(motor</a:t>
            </a:r>
            <a:r>
              <a:rPr lang="en-IN" sz="3000" dirty="0">
                <a:solidFill>
                  <a:srgbClr val="FFFF00"/>
                </a:solidFill>
                <a:latin typeface="Rockwell" panose="02060603020205020403" pitchFamily="18" charset="0"/>
                <a:cs typeface="Times New Roman" panose="02020603050405020304" pitchFamily="18" charset="0"/>
              </a:rPr>
              <a:t>, sensory, autonomic, </a:t>
            </a:r>
            <a:r>
              <a:rPr lang="en-IN" sz="3000" dirty="0" smtClean="0">
                <a:solidFill>
                  <a:srgbClr val="FFFF00"/>
                </a:solidFill>
                <a:latin typeface="Rockwell" panose="02060603020205020403" pitchFamily="18" charset="0"/>
                <a:cs typeface="Times New Roman" panose="02020603050405020304" pitchFamily="18" charset="0"/>
              </a:rPr>
              <a:t>psychic signs</a:t>
            </a:r>
            <a:r>
              <a:rPr lang="en-IN" sz="3000" dirty="0">
                <a:solidFill>
                  <a:srgbClr val="FFFF00"/>
                </a:solidFill>
                <a:latin typeface="Rockwell" panose="02060603020205020403" pitchFamily="18" charset="0"/>
                <a:cs typeface="Times New Roman" panose="02020603050405020304" pitchFamily="18" charset="0"/>
              </a:rPr>
              <a:t>)</a:t>
            </a:r>
          </a:p>
          <a:p>
            <a:r>
              <a:rPr lang="en-IN" sz="3000" dirty="0" smtClean="0">
                <a:solidFill>
                  <a:srgbClr val="FFFF00"/>
                </a:solidFill>
                <a:latin typeface="Rockwell" panose="02060603020205020403" pitchFamily="18" charset="0"/>
                <a:cs typeface="Times New Roman" panose="02020603050405020304" pitchFamily="18" charset="0"/>
              </a:rPr>
              <a:t>	Complex </a:t>
            </a:r>
            <a:r>
              <a:rPr lang="en-IN" sz="3000" dirty="0">
                <a:solidFill>
                  <a:srgbClr val="FFFF00"/>
                </a:solidFill>
                <a:latin typeface="Rockwell" panose="02060603020205020403" pitchFamily="18" charset="0"/>
                <a:cs typeface="Times New Roman" panose="02020603050405020304" pitchFamily="18" charset="0"/>
              </a:rPr>
              <a:t>partial seizures</a:t>
            </a:r>
          </a:p>
          <a:p>
            <a:r>
              <a:rPr lang="en-IN" sz="3000" dirty="0" smtClean="0">
                <a:solidFill>
                  <a:srgbClr val="FFFF00"/>
                </a:solidFill>
                <a:latin typeface="Rockwell" panose="02060603020205020403" pitchFamily="18" charset="0"/>
                <a:cs typeface="Times New Roman" panose="02020603050405020304" pitchFamily="18" charset="0"/>
              </a:rPr>
              <a:t>	Partial </a:t>
            </a:r>
            <a:r>
              <a:rPr lang="en-IN" sz="3000" dirty="0">
                <a:solidFill>
                  <a:srgbClr val="FFFF00"/>
                </a:solidFill>
                <a:latin typeface="Rockwell" panose="02060603020205020403" pitchFamily="18" charset="0"/>
                <a:cs typeface="Times New Roman" panose="02020603050405020304" pitchFamily="18" charset="0"/>
              </a:rPr>
              <a:t>seizures with </a:t>
            </a:r>
            <a:r>
              <a:rPr lang="en-IN" sz="3000" dirty="0" smtClean="0">
                <a:solidFill>
                  <a:srgbClr val="FFFF00"/>
                </a:solidFill>
                <a:latin typeface="Rockwell" panose="02060603020205020403" pitchFamily="18" charset="0"/>
                <a:cs typeface="Times New Roman" panose="02020603050405020304" pitchFamily="18" charset="0"/>
              </a:rPr>
              <a:t>secondary generalization.</a:t>
            </a:r>
          </a:p>
          <a:p>
            <a:r>
              <a:rPr lang="en-IN" sz="3000" dirty="0" smtClean="0">
                <a:latin typeface="Rockwell" panose="02060603020205020403" pitchFamily="18" charset="0"/>
                <a:cs typeface="Times New Roman" panose="02020603050405020304" pitchFamily="18" charset="0"/>
              </a:rPr>
              <a:t>2</a:t>
            </a:r>
            <a:r>
              <a:rPr lang="en-IN" sz="3000" dirty="0">
                <a:latin typeface="Rockwell" panose="02060603020205020403" pitchFamily="18" charset="0"/>
                <a:cs typeface="Times New Roman" panose="02020603050405020304" pitchFamily="18" charset="0"/>
              </a:rPr>
              <a:t>. </a:t>
            </a:r>
            <a:r>
              <a:rPr lang="en-IN" sz="3000" dirty="0" smtClean="0">
                <a:latin typeface="Rockwell" panose="02060603020205020403" pitchFamily="18" charset="0"/>
                <a:cs typeface="Times New Roman" panose="02020603050405020304" pitchFamily="18" charset="0"/>
              </a:rPr>
              <a:t>Primarily generalized </a:t>
            </a:r>
            <a:r>
              <a:rPr lang="en-IN" sz="3000" dirty="0">
                <a:latin typeface="Rockwell" panose="02060603020205020403" pitchFamily="18" charset="0"/>
                <a:cs typeface="Times New Roman" panose="02020603050405020304" pitchFamily="18" charset="0"/>
              </a:rPr>
              <a:t>seizures</a:t>
            </a:r>
          </a:p>
          <a:p>
            <a:r>
              <a:rPr lang="en-IN" sz="3000" dirty="0" smtClean="0">
                <a:solidFill>
                  <a:srgbClr val="FFFF00"/>
                </a:solidFill>
                <a:latin typeface="Rockwell" panose="02060603020205020403" pitchFamily="18" charset="0"/>
                <a:cs typeface="Times New Roman" panose="02020603050405020304" pitchFamily="18" charset="0"/>
              </a:rPr>
              <a:t>	Absence </a:t>
            </a:r>
            <a:r>
              <a:rPr lang="en-IN" sz="3000" dirty="0">
                <a:solidFill>
                  <a:srgbClr val="FFFF00"/>
                </a:solidFill>
                <a:latin typeface="Rockwell" panose="02060603020205020403" pitchFamily="18" charset="0"/>
                <a:cs typeface="Times New Roman" panose="02020603050405020304" pitchFamily="18" charset="0"/>
              </a:rPr>
              <a:t>(petit mal)</a:t>
            </a:r>
          </a:p>
          <a:p>
            <a:r>
              <a:rPr lang="en-IN" sz="3000" dirty="0" smtClean="0">
                <a:solidFill>
                  <a:srgbClr val="FFFF00"/>
                </a:solidFill>
                <a:latin typeface="Rockwell" panose="02060603020205020403" pitchFamily="18" charset="0"/>
                <a:cs typeface="Times New Roman" panose="02020603050405020304" pitchFamily="18" charset="0"/>
              </a:rPr>
              <a:t>	Tonic-</a:t>
            </a:r>
            <a:r>
              <a:rPr lang="en-IN" sz="3000" dirty="0" err="1" smtClean="0">
                <a:solidFill>
                  <a:srgbClr val="FFFF00"/>
                </a:solidFill>
                <a:latin typeface="Rockwell" panose="02060603020205020403" pitchFamily="18" charset="0"/>
                <a:cs typeface="Times New Roman" panose="02020603050405020304" pitchFamily="18" charset="0"/>
              </a:rPr>
              <a:t>clonic</a:t>
            </a:r>
            <a:r>
              <a:rPr lang="en-IN" sz="3000" dirty="0" smtClean="0">
                <a:solidFill>
                  <a:srgbClr val="FFFF00"/>
                </a:solidFill>
                <a:latin typeface="Rockwell" panose="02060603020205020403" pitchFamily="18" charset="0"/>
                <a:cs typeface="Times New Roman" panose="02020603050405020304" pitchFamily="18" charset="0"/>
              </a:rPr>
              <a:t> </a:t>
            </a:r>
            <a:r>
              <a:rPr lang="en-IN" sz="3000" dirty="0">
                <a:solidFill>
                  <a:srgbClr val="FFFF00"/>
                </a:solidFill>
                <a:latin typeface="Rockwell" panose="02060603020205020403" pitchFamily="18" charset="0"/>
                <a:cs typeface="Times New Roman" panose="02020603050405020304" pitchFamily="18" charset="0"/>
              </a:rPr>
              <a:t>(grand mal)</a:t>
            </a:r>
          </a:p>
          <a:p>
            <a:r>
              <a:rPr lang="en-IN" sz="3000" dirty="0" smtClean="0">
                <a:solidFill>
                  <a:srgbClr val="FFFF00"/>
                </a:solidFill>
                <a:latin typeface="Rockwell" panose="02060603020205020403" pitchFamily="18" charset="0"/>
                <a:cs typeface="Times New Roman" panose="02020603050405020304" pitchFamily="18" charset="0"/>
              </a:rPr>
              <a:t>	Tonic</a:t>
            </a:r>
            <a:endParaRPr lang="en-IN" sz="3000" dirty="0">
              <a:solidFill>
                <a:srgbClr val="FFFF00"/>
              </a:solidFill>
              <a:latin typeface="Rockwell" panose="02060603020205020403" pitchFamily="18" charset="0"/>
              <a:cs typeface="Times New Roman" panose="02020603050405020304" pitchFamily="18" charset="0"/>
            </a:endParaRPr>
          </a:p>
          <a:p>
            <a:r>
              <a:rPr lang="en-IN" sz="3000" dirty="0" smtClean="0">
                <a:solidFill>
                  <a:srgbClr val="FFFF00"/>
                </a:solidFill>
                <a:latin typeface="Rockwell" panose="02060603020205020403" pitchFamily="18" charset="0"/>
                <a:cs typeface="Times New Roman" panose="02020603050405020304" pitchFamily="18" charset="0"/>
              </a:rPr>
              <a:t>	Atonic</a:t>
            </a:r>
            <a:endParaRPr lang="en-IN" sz="3000" dirty="0">
              <a:solidFill>
                <a:srgbClr val="FFFF00"/>
              </a:solidFill>
              <a:latin typeface="Rockwell" panose="02060603020205020403" pitchFamily="18" charset="0"/>
              <a:cs typeface="Times New Roman" panose="02020603050405020304" pitchFamily="18" charset="0"/>
            </a:endParaRPr>
          </a:p>
          <a:p>
            <a:r>
              <a:rPr lang="en-IN" sz="3000" dirty="0" smtClean="0">
                <a:solidFill>
                  <a:srgbClr val="FFFF00"/>
                </a:solidFill>
                <a:latin typeface="Rockwell" panose="02060603020205020403" pitchFamily="18" charset="0"/>
                <a:cs typeface="Times New Roman" panose="02020603050405020304" pitchFamily="18" charset="0"/>
              </a:rPr>
              <a:t>	Myoclonic</a:t>
            </a:r>
          </a:p>
          <a:p>
            <a:r>
              <a:rPr lang="en-IN" sz="3000" dirty="0" smtClean="0">
                <a:latin typeface="Rockwell" panose="02060603020205020403" pitchFamily="18" charset="0"/>
                <a:cs typeface="Times New Roman" panose="02020603050405020304" pitchFamily="18" charset="0"/>
              </a:rPr>
              <a:t>3</a:t>
            </a:r>
            <a:r>
              <a:rPr lang="en-IN" sz="3000" dirty="0">
                <a:latin typeface="Rockwell" panose="02060603020205020403" pitchFamily="18" charset="0"/>
                <a:cs typeface="Times New Roman" panose="02020603050405020304" pitchFamily="18" charset="0"/>
              </a:rPr>
              <a:t>. Unclassified seizures</a:t>
            </a:r>
          </a:p>
          <a:p>
            <a:r>
              <a:rPr lang="en-IN" sz="3000" dirty="0" smtClean="0">
                <a:solidFill>
                  <a:srgbClr val="FFFF00"/>
                </a:solidFill>
                <a:latin typeface="Rockwell" panose="02060603020205020403" pitchFamily="18" charset="0"/>
                <a:cs typeface="Times New Roman" panose="02020603050405020304" pitchFamily="18" charset="0"/>
              </a:rPr>
              <a:t>	Neonatal </a:t>
            </a:r>
            <a:r>
              <a:rPr lang="en-IN" sz="3000" dirty="0">
                <a:solidFill>
                  <a:srgbClr val="FFFF00"/>
                </a:solidFill>
                <a:latin typeface="Rockwell" panose="02060603020205020403" pitchFamily="18" charset="0"/>
                <a:cs typeface="Times New Roman" panose="02020603050405020304" pitchFamily="18" charset="0"/>
              </a:rPr>
              <a:t>seizures</a:t>
            </a:r>
          </a:p>
          <a:p>
            <a:r>
              <a:rPr lang="en-IN" sz="3000" dirty="0" smtClean="0">
                <a:solidFill>
                  <a:srgbClr val="FFFF00"/>
                </a:solidFill>
                <a:latin typeface="Rockwell" panose="02060603020205020403" pitchFamily="18" charset="0"/>
                <a:cs typeface="Times New Roman" panose="02020603050405020304" pitchFamily="18" charset="0"/>
              </a:rPr>
              <a:t>	Infantile </a:t>
            </a:r>
            <a:r>
              <a:rPr lang="en-IN" sz="3000" dirty="0">
                <a:solidFill>
                  <a:srgbClr val="FFFF00"/>
                </a:solidFill>
                <a:latin typeface="Rockwell" panose="02060603020205020403" pitchFamily="18" charset="0"/>
                <a:cs typeface="Times New Roman" panose="02020603050405020304" pitchFamily="18" charset="0"/>
              </a:rPr>
              <a:t>spasms</a:t>
            </a:r>
          </a:p>
        </p:txBody>
      </p:sp>
    </p:spTree>
    <p:extLst>
      <p:ext uri="{BB962C8B-B14F-4D97-AF65-F5344CB8AC3E}">
        <p14:creationId xmlns:p14="http://schemas.microsoft.com/office/powerpoint/2010/main" val="4092221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3716723" cy="553998"/>
          </a:xfrm>
          <a:prstGeom prst="rect">
            <a:avLst/>
          </a:prstGeom>
        </p:spPr>
        <p:txBody>
          <a:bodyPr wrap="none">
            <a:spAutoFit/>
          </a:bodyPr>
          <a:lstStyle/>
          <a:p>
            <a:r>
              <a:rPr lang="en-IN" sz="3000" b="1" dirty="0">
                <a:solidFill>
                  <a:srgbClr val="FFFFFF"/>
                </a:solidFill>
                <a:latin typeface="Rockwell" panose="02060603020205020403" pitchFamily="18" charset="0"/>
                <a:cs typeface="Times New Roman" panose="02020603050405020304" pitchFamily="18" charset="0"/>
              </a:rPr>
              <a:t>Causes of epilepsy</a:t>
            </a:r>
            <a:endParaRPr lang="en-IN" sz="3000" dirty="0">
              <a:latin typeface="Rockwell" panose="02060603020205020403" pitchFamily="18" charset="0"/>
              <a:cs typeface="Times New Roman" panose="02020603050405020304" pitchFamily="18" charset="0"/>
            </a:endParaRPr>
          </a:p>
        </p:txBody>
      </p:sp>
      <p:sp>
        <p:nvSpPr>
          <p:cNvPr id="3" name="Rectangle 2"/>
          <p:cNvSpPr/>
          <p:nvPr/>
        </p:nvSpPr>
        <p:spPr>
          <a:xfrm>
            <a:off x="0" y="553998"/>
            <a:ext cx="12192000" cy="6093976"/>
          </a:xfrm>
          <a:prstGeom prst="rect">
            <a:avLst/>
          </a:prstGeom>
        </p:spPr>
        <p:txBody>
          <a:bodyPr wrap="square">
            <a:spAutoFit/>
          </a:bodyPr>
          <a:lstStyle/>
          <a:p>
            <a:pPr marL="457200" indent="-457200" algn="just">
              <a:buFont typeface="Wingdings" panose="05000000000000000000" pitchFamily="2" charset="2"/>
              <a:buChar char="Ø"/>
            </a:pPr>
            <a:r>
              <a:rPr lang="en-IN" sz="3000" dirty="0">
                <a:latin typeface="Rockwell" panose="02060603020205020403" pitchFamily="18" charset="0"/>
                <a:cs typeface="Times New Roman" panose="02020603050405020304" pitchFamily="18" charset="0"/>
              </a:rPr>
              <a:t>Primary generalized epilepsy, e.g. </a:t>
            </a:r>
            <a:r>
              <a:rPr lang="en-IN" sz="3000" dirty="0" err="1" smtClean="0">
                <a:latin typeface="Rockwell" panose="02060603020205020403" pitchFamily="18" charset="0"/>
                <a:cs typeface="Times New Roman" panose="02020603050405020304" pitchFamily="18" charset="0"/>
              </a:rPr>
              <a:t>J.M.E</a:t>
            </a:r>
            <a:endParaRPr lang="en-IN" sz="3000" dirty="0">
              <a:latin typeface="Rockwell" panose="02060603020205020403" pitchFamily="18" charset="0"/>
              <a:cs typeface="Times New Roman" panose="02020603050405020304" pitchFamily="18" charset="0"/>
            </a:endParaRPr>
          </a:p>
          <a:p>
            <a:pPr marL="457200" indent="-457200" algn="just">
              <a:buFont typeface="Wingdings" panose="05000000000000000000" pitchFamily="2" charset="2"/>
              <a:buChar char="Ø"/>
            </a:pPr>
            <a:r>
              <a:rPr lang="en-IN" sz="3000" dirty="0" smtClean="0">
                <a:latin typeface="Rockwell" panose="02060603020205020403" pitchFamily="18" charset="0"/>
                <a:cs typeface="Times New Roman" panose="02020603050405020304" pitchFamily="18" charset="0"/>
              </a:rPr>
              <a:t>Developmental ,e.g</a:t>
            </a:r>
            <a:r>
              <a:rPr lang="en-IN" sz="3000" dirty="0">
                <a:latin typeface="Rockwell" panose="02060603020205020403" pitchFamily="18" charset="0"/>
                <a:cs typeface="Times New Roman" panose="02020603050405020304" pitchFamily="18" charset="0"/>
              </a:rPr>
              <a:t>. hamartomas, neuronal </a:t>
            </a:r>
            <a:r>
              <a:rPr lang="en-IN" sz="3000" dirty="0" smtClean="0">
                <a:latin typeface="Rockwell" panose="02060603020205020403" pitchFamily="18" charset="0"/>
                <a:cs typeface="Times New Roman" panose="02020603050405020304" pitchFamily="18" charset="0"/>
              </a:rPr>
              <a:t>migration abnormality</a:t>
            </a:r>
            <a:endParaRPr lang="en-IN" sz="3000" dirty="0">
              <a:latin typeface="Rockwell" panose="02060603020205020403" pitchFamily="18" charset="0"/>
              <a:cs typeface="Times New Roman" panose="02020603050405020304" pitchFamily="18" charset="0"/>
            </a:endParaRPr>
          </a:p>
          <a:p>
            <a:pPr marL="457200" indent="-457200" algn="just">
              <a:buFont typeface="Wingdings" panose="05000000000000000000" pitchFamily="2" charset="2"/>
              <a:buChar char="Ø"/>
            </a:pPr>
            <a:r>
              <a:rPr lang="en-IN" sz="3000" dirty="0" smtClean="0">
                <a:latin typeface="Rockwell" panose="02060603020205020403" pitchFamily="18" charset="0"/>
                <a:cs typeface="Times New Roman" panose="02020603050405020304" pitchFamily="18" charset="0"/>
              </a:rPr>
              <a:t>Hippocampal </a:t>
            </a:r>
            <a:r>
              <a:rPr lang="en-IN" sz="3000" dirty="0">
                <a:latin typeface="Rockwell" panose="02060603020205020403" pitchFamily="18" charset="0"/>
                <a:cs typeface="Times New Roman" panose="02020603050405020304" pitchFamily="18" charset="0"/>
              </a:rPr>
              <a:t>sclerosis</a:t>
            </a:r>
          </a:p>
          <a:p>
            <a:pPr marL="457200" indent="-457200" algn="just">
              <a:buFont typeface="Wingdings" panose="05000000000000000000" pitchFamily="2" charset="2"/>
              <a:buChar char="Ø"/>
            </a:pPr>
            <a:r>
              <a:rPr lang="en-IN" sz="3000" dirty="0" smtClean="0">
                <a:latin typeface="Rockwell" panose="02060603020205020403" pitchFamily="18" charset="0"/>
                <a:cs typeface="Times New Roman" panose="02020603050405020304" pitchFamily="18" charset="0"/>
              </a:rPr>
              <a:t>Brain </a:t>
            </a:r>
            <a:r>
              <a:rPr lang="en-IN" sz="3000" dirty="0">
                <a:latin typeface="Rockwell" panose="02060603020205020403" pitchFamily="18" charset="0"/>
                <a:cs typeface="Times New Roman" panose="02020603050405020304" pitchFamily="18" charset="0"/>
              </a:rPr>
              <a:t>trauma and surgery</a:t>
            </a:r>
          </a:p>
          <a:p>
            <a:pPr marL="457200" indent="-457200" algn="just">
              <a:buFont typeface="Wingdings" panose="05000000000000000000" pitchFamily="2" charset="2"/>
              <a:buChar char="Ø"/>
            </a:pPr>
            <a:r>
              <a:rPr lang="en-IN" sz="3000" dirty="0" smtClean="0">
                <a:latin typeface="Rockwell" panose="02060603020205020403" pitchFamily="18" charset="0"/>
                <a:cs typeface="Times New Roman" panose="02020603050405020304" pitchFamily="18" charset="0"/>
              </a:rPr>
              <a:t>Intracranial </a:t>
            </a:r>
            <a:r>
              <a:rPr lang="en-IN" sz="3000" dirty="0">
                <a:latin typeface="Rockwell" panose="02060603020205020403" pitchFamily="18" charset="0"/>
                <a:cs typeface="Times New Roman" panose="02020603050405020304" pitchFamily="18" charset="0"/>
              </a:rPr>
              <a:t>mass lesions, e.g. tumour, </a:t>
            </a:r>
            <a:r>
              <a:rPr lang="en-IN" sz="3000" dirty="0" err="1">
                <a:latin typeface="Rockwell" panose="02060603020205020403" pitchFamily="18" charset="0"/>
                <a:cs typeface="Times New Roman" panose="02020603050405020304" pitchFamily="18" charset="0"/>
              </a:rPr>
              <a:t>neurocysticercosis</a:t>
            </a:r>
            <a:endParaRPr lang="en-IN" sz="3000" dirty="0">
              <a:latin typeface="Rockwell" panose="02060603020205020403" pitchFamily="18" charset="0"/>
              <a:cs typeface="Times New Roman" panose="02020603050405020304" pitchFamily="18" charset="0"/>
            </a:endParaRPr>
          </a:p>
          <a:p>
            <a:pPr marL="457200" indent="-457200" algn="just">
              <a:buFont typeface="Wingdings" panose="05000000000000000000" pitchFamily="2" charset="2"/>
              <a:buChar char="Ø"/>
            </a:pPr>
            <a:r>
              <a:rPr lang="en-IN" sz="3000" dirty="0" smtClean="0">
                <a:latin typeface="Rockwell" panose="02060603020205020403" pitchFamily="18" charset="0"/>
                <a:cs typeface="Times New Roman" panose="02020603050405020304" pitchFamily="18" charset="0"/>
              </a:rPr>
              <a:t>Vascular</a:t>
            </a:r>
            <a:r>
              <a:rPr lang="en-IN" sz="3000" dirty="0">
                <a:latin typeface="Rockwell" panose="02060603020205020403" pitchFamily="18" charset="0"/>
                <a:cs typeface="Times New Roman" panose="02020603050405020304" pitchFamily="18" charset="0"/>
              </a:rPr>
              <a:t>, e.g. cerebral infarction, AVM</a:t>
            </a:r>
          </a:p>
          <a:p>
            <a:pPr marL="457200" indent="-457200" algn="just">
              <a:buFont typeface="Wingdings" panose="05000000000000000000" pitchFamily="2" charset="2"/>
              <a:buChar char="Ø"/>
            </a:pPr>
            <a:r>
              <a:rPr lang="en-IN" sz="3000" dirty="0" smtClean="0">
                <a:latin typeface="Rockwell" panose="02060603020205020403" pitchFamily="18" charset="0"/>
                <a:cs typeface="Times New Roman" panose="02020603050405020304" pitchFamily="18" charset="0"/>
              </a:rPr>
              <a:t>Encephalitis </a:t>
            </a:r>
            <a:r>
              <a:rPr lang="en-IN" sz="3000" dirty="0">
                <a:latin typeface="Rockwell" panose="02060603020205020403" pitchFamily="18" charset="0"/>
                <a:cs typeface="Times New Roman" panose="02020603050405020304" pitchFamily="18" charset="0"/>
              </a:rPr>
              <a:t>and inflammatory conditions, e.g. </a:t>
            </a:r>
            <a:r>
              <a:rPr lang="en-IN" sz="3000" dirty="0" smtClean="0">
                <a:latin typeface="Rockwell" panose="02060603020205020403" pitchFamily="18" charset="0"/>
                <a:cs typeface="Times New Roman" panose="02020603050405020304" pitchFamily="18" charset="0"/>
              </a:rPr>
              <a:t>herpes simplex</a:t>
            </a:r>
            <a:r>
              <a:rPr lang="en-IN" sz="3000" dirty="0">
                <a:latin typeface="Rockwell" panose="02060603020205020403" pitchFamily="18" charset="0"/>
                <a:cs typeface="Times New Roman" panose="02020603050405020304" pitchFamily="18" charset="0"/>
              </a:rPr>
              <a:t>, MS</a:t>
            </a:r>
          </a:p>
          <a:p>
            <a:pPr marL="457200" indent="-457200" algn="just">
              <a:buFont typeface="Wingdings" panose="05000000000000000000" pitchFamily="2" charset="2"/>
              <a:buChar char="Ø"/>
            </a:pPr>
            <a:r>
              <a:rPr lang="en-IN" sz="3000" dirty="0" smtClean="0">
                <a:latin typeface="Rockwell" panose="02060603020205020403" pitchFamily="18" charset="0"/>
                <a:cs typeface="Times New Roman" panose="02020603050405020304" pitchFamily="18" charset="0"/>
              </a:rPr>
              <a:t>Metabolic </a:t>
            </a:r>
            <a:r>
              <a:rPr lang="en-IN" sz="3000" dirty="0">
                <a:latin typeface="Rockwell" panose="02060603020205020403" pitchFamily="18" charset="0"/>
                <a:cs typeface="Times New Roman" panose="02020603050405020304" pitchFamily="18" charset="0"/>
              </a:rPr>
              <a:t>abnormalities, e.g. </a:t>
            </a:r>
            <a:r>
              <a:rPr lang="en-IN" sz="3000" dirty="0" smtClean="0">
                <a:latin typeface="Rockwell" panose="02060603020205020403" pitchFamily="18" charset="0"/>
                <a:cs typeface="Times New Roman" panose="02020603050405020304" pitchFamily="18" charset="0"/>
              </a:rPr>
              <a:t>hyponatraemia, hypocalcaemia</a:t>
            </a:r>
            <a:endParaRPr lang="en-IN" sz="3000" dirty="0">
              <a:latin typeface="Rockwell" panose="02060603020205020403" pitchFamily="18" charset="0"/>
              <a:cs typeface="Times New Roman" panose="02020603050405020304" pitchFamily="18" charset="0"/>
            </a:endParaRPr>
          </a:p>
          <a:p>
            <a:pPr marL="457200" indent="-457200" algn="just">
              <a:buFont typeface="Wingdings" panose="05000000000000000000" pitchFamily="2" charset="2"/>
              <a:buChar char="Ø"/>
            </a:pPr>
            <a:r>
              <a:rPr lang="en-IN" sz="3000" dirty="0" smtClean="0">
                <a:latin typeface="Rockwell" panose="02060603020205020403" pitchFamily="18" charset="0"/>
                <a:cs typeface="Times New Roman" panose="02020603050405020304" pitchFamily="18" charset="0"/>
              </a:rPr>
              <a:t>Neurodegenerative </a:t>
            </a:r>
            <a:r>
              <a:rPr lang="en-IN" sz="3000" dirty="0">
                <a:latin typeface="Rockwell" panose="02060603020205020403" pitchFamily="18" charset="0"/>
                <a:cs typeface="Times New Roman" panose="02020603050405020304" pitchFamily="18" charset="0"/>
              </a:rPr>
              <a:t>disorders, e.g. Alzheimer’s</a:t>
            </a:r>
          </a:p>
          <a:p>
            <a:pPr marL="457200" indent="-457200" algn="just">
              <a:buFont typeface="Wingdings" panose="05000000000000000000" pitchFamily="2" charset="2"/>
              <a:buChar char="Ø"/>
            </a:pPr>
            <a:r>
              <a:rPr lang="en-IN" sz="3000" dirty="0" smtClean="0">
                <a:latin typeface="Rockwell" panose="02060603020205020403" pitchFamily="18" charset="0"/>
                <a:cs typeface="Times New Roman" panose="02020603050405020304" pitchFamily="18" charset="0"/>
              </a:rPr>
              <a:t>Drugs</a:t>
            </a:r>
            <a:r>
              <a:rPr lang="en-IN" sz="3000" dirty="0">
                <a:latin typeface="Rockwell" panose="02060603020205020403" pitchFamily="18" charset="0"/>
                <a:cs typeface="Times New Roman" panose="02020603050405020304" pitchFamily="18" charset="0"/>
              </a:rPr>
              <a:t>, e.g. </a:t>
            </a:r>
            <a:r>
              <a:rPr lang="en-IN" sz="3000" dirty="0" smtClean="0">
                <a:latin typeface="Rockwell" panose="02060603020205020403" pitchFamily="18" charset="0"/>
                <a:cs typeface="Times New Roman" panose="02020603050405020304" pitchFamily="18" charset="0"/>
              </a:rPr>
              <a:t>antidepressants</a:t>
            </a:r>
            <a:r>
              <a:rPr lang="en-IN" sz="3000" dirty="0">
                <a:latin typeface="Rockwell" panose="02060603020205020403" pitchFamily="18" charset="0"/>
                <a:cs typeface="Times New Roman" panose="02020603050405020304" pitchFamily="18" charset="0"/>
              </a:rPr>
              <a:t>, antipsychotics, lithium, stimulant </a:t>
            </a:r>
            <a:r>
              <a:rPr lang="en-IN" sz="3000" dirty="0" smtClean="0">
                <a:latin typeface="Rockwell" panose="02060603020205020403" pitchFamily="18" charset="0"/>
                <a:cs typeface="Times New Roman" panose="02020603050405020304" pitchFamily="18" charset="0"/>
              </a:rPr>
              <a:t>drugs, like cocaine</a:t>
            </a:r>
            <a:endParaRPr lang="en-IN" sz="3000" dirty="0">
              <a:latin typeface="Rockwell" panose="02060603020205020403" pitchFamily="18" charset="0"/>
              <a:cs typeface="Times New Roman" panose="02020603050405020304" pitchFamily="18" charset="0"/>
            </a:endParaRPr>
          </a:p>
          <a:p>
            <a:pPr marL="457200" indent="-457200" algn="just">
              <a:buFont typeface="Wingdings" panose="05000000000000000000" pitchFamily="2" charset="2"/>
              <a:buChar char="Ø"/>
            </a:pPr>
            <a:r>
              <a:rPr lang="en-IN" sz="3000" dirty="0" smtClean="0">
                <a:latin typeface="Rockwell" panose="02060603020205020403" pitchFamily="18" charset="0"/>
                <a:cs typeface="Times New Roman" panose="02020603050405020304" pitchFamily="18" charset="0"/>
              </a:rPr>
              <a:t>Alcohol </a:t>
            </a:r>
            <a:r>
              <a:rPr lang="en-IN" sz="3000" dirty="0">
                <a:latin typeface="Rockwell" panose="02060603020205020403" pitchFamily="18" charset="0"/>
                <a:cs typeface="Times New Roman" panose="02020603050405020304" pitchFamily="18" charset="0"/>
              </a:rPr>
              <a:t>withdrawal</a:t>
            </a:r>
          </a:p>
        </p:txBody>
      </p:sp>
    </p:spTree>
    <p:extLst>
      <p:ext uri="{BB962C8B-B14F-4D97-AF65-F5344CB8AC3E}">
        <p14:creationId xmlns:p14="http://schemas.microsoft.com/office/powerpoint/2010/main" val="969910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08529"/>
            <a:ext cx="12191999" cy="5170646"/>
          </a:xfrm>
          <a:prstGeom prst="rect">
            <a:avLst/>
          </a:prstGeom>
        </p:spPr>
        <p:txBody>
          <a:bodyPr wrap="square">
            <a:spAutoFit/>
          </a:bodyPr>
          <a:lstStyle/>
          <a:p>
            <a:pPr marL="457200" indent="-457200" algn="just">
              <a:buFont typeface="Wingdings" panose="05000000000000000000" pitchFamily="2" charset="2"/>
              <a:buChar char="Ø"/>
            </a:pPr>
            <a:r>
              <a:rPr lang="en-IN" sz="3000" dirty="0">
                <a:latin typeface="Rockwell" panose="02060603020205020403" pitchFamily="18" charset="0"/>
                <a:cs typeface="Times New Roman" panose="02020603050405020304" pitchFamily="18" charset="0"/>
              </a:rPr>
              <a:t>A fundamental principle is that seizures maybe either partial (</a:t>
            </a:r>
            <a:r>
              <a:rPr lang="en-IN" sz="3000" dirty="0" smtClean="0">
                <a:latin typeface="Rockwell" panose="02060603020205020403" pitchFamily="18" charset="0"/>
                <a:cs typeface="Times New Roman" panose="02020603050405020304" pitchFamily="18" charset="0"/>
              </a:rPr>
              <a:t>synonymous with </a:t>
            </a:r>
            <a:r>
              <a:rPr lang="en-IN" sz="3000" dirty="0">
                <a:latin typeface="Rockwell" panose="02060603020205020403" pitchFamily="18" charset="0"/>
                <a:cs typeface="Times New Roman" panose="02020603050405020304" pitchFamily="18" charset="0"/>
              </a:rPr>
              <a:t>focal) or generalized</a:t>
            </a:r>
            <a:r>
              <a:rPr lang="en-IN" sz="3000" dirty="0" smtClean="0">
                <a:latin typeface="Rockwell" panose="02060603020205020403" pitchFamily="18" charset="0"/>
                <a:cs typeface="Times New Roman" panose="02020603050405020304" pitchFamily="18" charset="0"/>
              </a:rPr>
              <a:t>.</a:t>
            </a:r>
          </a:p>
          <a:p>
            <a:pPr marL="457200" indent="-457200" algn="just">
              <a:buFont typeface="Wingdings" panose="05000000000000000000" pitchFamily="2" charset="2"/>
              <a:buChar char="Ø"/>
            </a:pPr>
            <a:r>
              <a:rPr lang="en-IN" sz="3000" dirty="0" smtClean="0">
                <a:latin typeface="Rockwell" panose="02060603020205020403" pitchFamily="18" charset="0"/>
                <a:cs typeface="Times New Roman" panose="02020603050405020304" pitchFamily="18" charset="0"/>
              </a:rPr>
              <a:t> </a:t>
            </a:r>
            <a:r>
              <a:rPr lang="en-IN" sz="3000" i="1" dirty="0">
                <a:solidFill>
                  <a:srgbClr val="FFFF00"/>
                </a:solidFill>
                <a:latin typeface="Rockwell" panose="02060603020205020403" pitchFamily="18" charset="0"/>
                <a:cs typeface="Times New Roman" panose="02020603050405020304" pitchFamily="18" charset="0"/>
              </a:rPr>
              <a:t>Partial seizures </a:t>
            </a:r>
            <a:r>
              <a:rPr lang="en-IN" sz="3000" dirty="0">
                <a:latin typeface="Rockwell" panose="02060603020205020403" pitchFamily="18" charset="0"/>
                <a:cs typeface="Times New Roman" panose="02020603050405020304" pitchFamily="18" charset="0"/>
              </a:rPr>
              <a:t>are those in </a:t>
            </a:r>
            <a:r>
              <a:rPr lang="en-IN" sz="3000" dirty="0" smtClean="0">
                <a:latin typeface="Rockwell" panose="02060603020205020403" pitchFamily="18" charset="0"/>
                <a:cs typeface="Times New Roman" panose="02020603050405020304" pitchFamily="18" charset="0"/>
              </a:rPr>
              <a:t>which the </a:t>
            </a:r>
            <a:r>
              <a:rPr lang="en-IN" sz="3000" dirty="0">
                <a:latin typeface="Rockwell" panose="02060603020205020403" pitchFamily="18" charset="0"/>
                <a:cs typeface="Times New Roman" panose="02020603050405020304" pitchFamily="18" charset="0"/>
              </a:rPr>
              <a:t>seizure </a:t>
            </a:r>
            <a:r>
              <a:rPr lang="en-IN" sz="3000" dirty="0" smtClean="0">
                <a:latin typeface="Rockwell" panose="02060603020205020403" pitchFamily="18" charset="0"/>
                <a:cs typeface="Times New Roman" panose="02020603050405020304" pitchFamily="18" charset="0"/>
              </a:rPr>
              <a:t>activity is </a:t>
            </a:r>
            <a:r>
              <a:rPr lang="en-IN" sz="3000" dirty="0">
                <a:latin typeface="Rockwell" panose="02060603020205020403" pitchFamily="18" charset="0"/>
                <a:cs typeface="Times New Roman" panose="02020603050405020304" pitchFamily="18" charset="0"/>
              </a:rPr>
              <a:t>restricted to discrete areas of the cerebral cortex.</a:t>
            </a:r>
          </a:p>
          <a:p>
            <a:pPr marL="457200" indent="-457200" algn="just">
              <a:buFont typeface="Wingdings" panose="05000000000000000000" pitchFamily="2" charset="2"/>
              <a:buChar char="Ø"/>
            </a:pPr>
            <a:r>
              <a:rPr lang="en-IN" sz="3000" i="1" dirty="0">
                <a:solidFill>
                  <a:srgbClr val="FFFF00"/>
                </a:solidFill>
                <a:latin typeface="Rockwell" panose="02060603020205020403" pitchFamily="18" charset="0"/>
                <a:cs typeface="Times New Roman" panose="02020603050405020304" pitchFamily="18" charset="0"/>
              </a:rPr>
              <a:t>Generalized seizures </a:t>
            </a:r>
            <a:r>
              <a:rPr lang="en-IN" sz="3000" dirty="0">
                <a:latin typeface="Rockwell" panose="02060603020205020403" pitchFamily="18" charset="0"/>
                <a:cs typeface="Times New Roman" panose="02020603050405020304" pitchFamily="18" charset="0"/>
              </a:rPr>
              <a:t>involve diffuse regions of the brain simultaneously.</a:t>
            </a:r>
          </a:p>
          <a:p>
            <a:pPr marL="457200" indent="-457200" algn="just">
              <a:buFont typeface="Wingdings" panose="05000000000000000000" pitchFamily="2" charset="2"/>
              <a:buChar char="Ø"/>
            </a:pPr>
            <a:r>
              <a:rPr lang="en-IN" sz="3000" dirty="0">
                <a:solidFill>
                  <a:srgbClr val="FFFF00"/>
                </a:solidFill>
                <a:latin typeface="Rockwell" panose="02060603020205020403" pitchFamily="18" charset="0"/>
                <a:cs typeface="Times New Roman" panose="02020603050405020304" pitchFamily="18" charset="0"/>
              </a:rPr>
              <a:t>Partial seizures </a:t>
            </a:r>
            <a:r>
              <a:rPr lang="en-IN" sz="3000" dirty="0">
                <a:latin typeface="Rockwell" panose="02060603020205020403" pitchFamily="18" charset="0"/>
                <a:cs typeface="Times New Roman" panose="02020603050405020304" pitchFamily="18" charset="0"/>
              </a:rPr>
              <a:t>are usually associated with structural </a:t>
            </a:r>
            <a:r>
              <a:rPr lang="en-IN" sz="3000" dirty="0" smtClean="0">
                <a:latin typeface="Rockwell" panose="02060603020205020403" pitchFamily="18" charset="0"/>
                <a:cs typeface="Times New Roman" panose="02020603050405020304" pitchFamily="18" charset="0"/>
              </a:rPr>
              <a:t>abnormalities of </a:t>
            </a:r>
            <a:r>
              <a:rPr lang="en-IN" sz="3000" dirty="0">
                <a:latin typeface="Rockwell" panose="02060603020205020403" pitchFamily="18" charset="0"/>
                <a:cs typeface="Times New Roman" panose="02020603050405020304" pitchFamily="18" charset="0"/>
              </a:rPr>
              <a:t>the brain. </a:t>
            </a:r>
            <a:endParaRPr lang="en-IN" sz="3000" dirty="0" smtClean="0">
              <a:latin typeface="Rockwell" panose="02060603020205020403" pitchFamily="18" charset="0"/>
              <a:cs typeface="Times New Roman" panose="02020603050405020304" pitchFamily="18" charset="0"/>
            </a:endParaRPr>
          </a:p>
          <a:p>
            <a:pPr marL="457200" indent="-457200" algn="just">
              <a:buFont typeface="Wingdings" panose="05000000000000000000" pitchFamily="2" charset="2"/>
              <a:buChar char="Ø"/>
            </a:pPr>
            <a:r>
              <a:rPr lang="en-IN" sz="3000" dirty="0" smtClean="0">
                <a:latin typeface="Rockwell" panose="02060603020205020403" pitchFamily="18" charset="0"/>
                <a:cs typeface="Times New Roman" panose="02020603050405020304" pitchFamily="18" charset="0"/>
              </a:rPr>
              <a:t>In </a:t>
            </a:r>
            <a:r>
              <a:rPr lang="en-IN" sz="3000" dirty="0">
                <a:latin typeface="Rockwell" panose="02060603020205020403" pitchFamily="18" charset="0"/>
                <a:cs typeface="Times New Roman" panose="02020603050405020304" pitchFamily="18" charset="0"/>
              </a:rPr>
              <a:t>contrast, </a:t>
            </a:r>
            <a:r>
              <a:rPr lang="en-IN" sz="3000" dirty="0">
                <a:solidFill>
                  <a:srgbClr val="FFFF00"/>
                </a:solidFill>
                <a:latin typeface="Rockwell" panose="02060603020205020403" pitchFamily="18" charset="0"/>
                <a:cs typeface="Times New Roman" panose="02020603050405020304" pitchFamily="18" charset="0"/>
              </a:rPr>
              <a:t>generalized seizures </a:t>
            </a:r>
            <a:r>
              <a:rPr lang="en-IN" sz="3000" dirty="0" smtClean="0">
                <a:latin typeface="Rockwell" panose="02060603020205020403" pitchFamily="18" charset="0"/>
                <a:cs typeface="Times New Roman" panose="02020603050405020304" pitchFamily="18" charset="0"/>
              </a:rPr>
              <a:t>may result from cellular</a:t>
            </a:r>
            <a:r>
              <a:rPr lang="en-IN" sz="3000" dirty="0">
                <a:latin typeface="Rockwell" panose="02060603020205020403" pitchFamily="18" charset="0"/>
                <a:cs typeface="Times New Roman" panose="02020603050405020304" pitchFamily="18" charset="0"/>
              </a:rPr>
              <a:t>, biochemical, or structural abnormalities that have a </a:t>
            </a:r>
            <a:r>
              <a:rPr lang="en-IN" sz="3000" dirty="0" smtClean="0">
                <a:latin typeface="Rockwell" panose="02060603020205020403" pitchFamily="18" charset="0"/>
                <a:cs typeface="Times New Roman" panose="02020603050405020304" pitchFamily="18" charset="0"/>
              </a:rPr>
              <a:t>more widespread </a:t>
            </a:r>
            <a:r>
              <a:rPr lang="en-IN" sz="3000" dirty="0">
                <a:latin typeface="Rockwell" panose="02060603020205020403" pitchFamily="18" charset="0"/>
                <a:cs typeface="Times New Roman" panose="02020603050405020304" pitchFamily="18" charset="0"/>
              </a:rPr>
              <a:t>distribution.</a:t>
            </a:r>
          </a:p>
        </p:txBody>
      </p:sp>
    </p:spTree>
    <p:extLst>
      <p:ext uri="{BB962C8B-B14F-4D97-AF65-F5344CB8AC3E}">
        <p14:creationId xmlns:p14="http://schemas.microsoft.com/office/powerpoint/2010/main" val="3499117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09100"/>
            <a:ext cx="12192000" cy="4739759"/>
          </a:xfrm>
          <a:prstGeom prst="rect">
            <a:avLst/>
          </a:prstGeom>
        </p:spPr>
        <p:txBody>
          <a:bodyPr wrap="square">
            <a:spAutoFit/>
          </a:bodyPr>
          <a:lstStyle/>
          <a:p>
            <a:r>
              <a:rPr lang="en-IN" sz="3200" b="1" i="1" u="sng" dirty="0">
                <a:solidFill>
                  <a:srgbClr val="FFFF00"/>
                </a:solidFill>
                <a:latin typeface="Times New Roman" panose="02020603050405020304" pitchFamily="18" charset="0"/>
                <a:cs typeface="Times New Roman" panose="02020603050405020304" pitchFamily="18" charset="0"/>
              </a:rPr>
              <a:t>PARTIAL SEIZURES </a:t>
            </a:r>
            <a:endParaRPr lang="en-IN" sz="3200" b="1" i="1" u="sng" dirty="0" smtClean="0">
              <a:solidFill>
                <a:srgbClr val="FFFF00"/>
              </a:solidFill>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Ø"/>
            </a:pPr>
            <a:r>
              <a:rPr lang="en-IN" sz="3000" dirty="0" smtClean="0">
                <a:latin typeface="Rockwell" panose="02060603020205020403" pitchFamily="18" charset="0"/>
                <a:cs typeface="Times New Roman" panose="02020603050405020304" pitchFamily="18" charset="0"/>
              </a:rPr>
              <a:t>Partial </a:t>
            </a:r>
            <a:r>
              <a:rPr lang="en-IN" sz="3000" dirty="0">
                <a:latin typeface="Rockwell" panose="02060603020205020403" pitchFamily="18" charset="0"/>
                <a:cs typeface="Times New Roman" panose="02020603050405020304" pitchFamily="18" charset="0"/>
              </a:rPr>
              <a:t>seizures occur within discrete regions of </a:t>
            </a:r>
            <a:r>
              <a:rPr lang="en-IN" sz="3000" dirty="0" smtClean="0">
                <a:latin typeface="Rockwell" panose="02060603020205020403" pitchFamily="18" charset="0"/>
                <a:cs typeface="Times New Roman" panose="02020603050405020304" pitchFamily="18" charset="0"/>
              </a:rPr>
              <a:t>the brain</a:t>
            </a:r>
            <a:r>
              <a:rPr lang="en-IN" sz="3000" dirty="0">
                <a:latin typeface="Rockwell" panose="02060603020205020403" pitchFamily="18" charset="0"/>
                <a:cs typeface="Times New Roman" panose="02020603050405020304" pitchFamily="18" charset="0"/>
              </a:rPr>
              <a:t>. </a:t>
            </a:r>
            <a:endParaRPr lang="en-IN" sz="3000" dirty="0" smtClean="0">
              <a:latin typeface="Rockwell" panose="02060603020205020403" pitchFamily="18" charset="0"/>
              <a:cs typeface="Times New Roman" panose="02020603050405020304" pitchFamily="18" charset="0"/>
            </a:endParaRPr>
          </a:p>
          <a:p>
            <a:pPr marL="457200" indent="-457200" algn="just">
              <a:buFont typeface="Wingdings" panose="05000000000000000000" pitchFamily="2" charset="2"/>
              <a:buChar char="Ø"/>
            </a:pPr>
            <a:r>
              <a:rPr lang="en-IN" sz="3000" dirty="0" smtClean="0">
                <a:latin typeface="Rockwell" panose="02060603020205020403" pitchFamily="18" charset="0"/>
                <a:cs typeface="Times New Roman" panose="02020603050405020304" pitchFamily="18" charset="0"/>
              </a:rPr>
              <a:t>If </a:t>
            </a:r>
            <a:r>
              <a:rPr lang="en-IN" sz="3000" dirty="0">
                <a:latin typeface="Rockwell" panose="02060603020205020403" pitchFamily="18" charset="0"/>
                <a:cs typeface="Times New Roman" panose="02020603050405020304" pitchFamily="18" charset="0"/>
              </a:rPr>
              <a:t>consciousness is </a:t>
            </a:r>
            <a:r>
              <a:rPr lang="en-IN" sz="3000" dirty="0" smtClean="0">
                <a:latin typeface="Rockwell" panose="02060603020205020403" pitchFamily="18" charset="0"/>
                <a:cs typeface="Times New Roman" panose="02020603050405020304" pitchFamily="18" charset="0"/>
              </a:rPr>
              <a:t>fully preserved </a:t>
            </a:r>
            <a:r>
              <a:rPr lang="en-IN" sz="3000" dirty="0">
                <a:latin typeface="Rockwell" panose="02060603020205020403" pitchFamily="18" charset="0"/>
                <a:cs typeface="Times New Roman" panose="02020603050405020304" pitchFamily="18" charset="0"/>
              </a:rPr>
              <a:t>during the seizure, the </a:t>
            </a:r>
            <a:r>
              <a:rPr lang="en-IN" sz="3000" dirty="0" smtClean="0">
                <a:latin typeface="Rockwell" panose="02060603020205020403" pitchFamily="18" charset="0"/>
                <a:cs typeface="Times New Roman" panose="02020603050405020304" pitchFamily="18" charset="0"/>
              </a:rPr>
              <a:t>clinical manifestations </a:t>
            </a:r>
            <a:r>
              <a:rPr lang="en-IN" sz="3000" dirty="0">
                <a:latin typeface="Rockwell" panose="02060603020205020403" pitchFamily="18" charset="0"/>
                <a:cs typeface="Times New Roman" panose="02020603050405020304" pitchFamily="18" charset="0"/>
              </a:rPr>
              <a:t>are considered </a:t>
            </a:r>
            <a:r>
              <a:rPr lang="en-IN" sz="3000" dirty="0" smtClean="0">
                <a:latin typeface="Rockwell" panose="02060603020205020403" pitchFamily="18" charset="0"/>
                <a:cs typeface="Times New Roman" panose="02020603050405020304" pitchFamily="18" charset="0"/>
              </a:rPr>
              <a:t>relatively simple </a:t>
            </a:r>
            <a:r>
              <a:rPr lang="en-IN" sz="3000" dirty="0">
                <a:latin typeface="Rockwell" panose="02060603020205020403" pitchFamily="18" charset="0"/>
                <a:cs typeface="Times New Roman" panose="02020603050405020304" pitchFamily="18" charset="0"/>
              </a:rPr>
              <a:t>and the seizure </a:t>
            </a:r>
            <a:r>
              <a:rPr lang="en-IN" sz="3000" dirty="0" smtClean="0">
                <a:latin typeface="Rockwell" panose="02060603020205020403" pitchFamily="18" charset="0"/>
                <a:cs typeface="Times New Roman" panose="02020603050405020304" pitchFamily="18" charset="0"/>
              </a:rPr>
              <a:t>is termed </a:t>
            </a:r>
            <a:r>
              <a:rPr lang="en-IN" sz="3000" dirty="0">
                <a:latin typeface="Rockwell" panose="02060603020205020403" pitchFamily="18" charset="0"/>
                <a:cs typeface="Times New Roman" panose="02020603050405020304" pitchFamily="18" charset="0"/>
              </a:rPr>
              <a:t>a </a:t>
            </a:r>
            <a:r>
              <a:rPr lang="en-IN" sz="3000" i="1" dirty="0">
                <a:solidFill>
                  <a:srgbClr val="FFFF00"/>
                </a:solidFill>
                <a:latin typeface="Rockwell" panose="02060603020205020403" pitchFamily="18" charset="0"/>
                <a:cs typeface="Times New Roman" panose="02020603050405020304" pitchFamily="18" charset="0"/>
              </a:rPr>
              <a:t>simple partial seizure</a:t>
            </a:r>
            <a:r>
              <a:rPr lang="en-IN" sz="3000" dirty="0">
                <a:solidFill>
                  <a:srgbClr val="FFFF00"/>
                </a:solidFill>
                <a:latin typeface="Rockwell" panose="02060603020205020403" pitchFamily="18" charset="0"/>
                <a:cs typeface="Times New Roman" panose="02020603050405020304" pitchFamily="18" charset="0"/>
              </a:rPr>
              <a:t>. </a:t>
            </a:r>
            <a:endParaRPr lang="en-IN" sz="3000" dirty="0">
              <a:latin typeface="Rockwell" panose="02060603020205020403" pitchFamily="18" charset="0"/>
              <a:cs typeface="Times New Roman" panose="02020603050405020304" pitchFamily="18" charset="0"/>
            </a:endParaRPr>
          </a:p>
          <a:p>
            <a:pPr marL="457200" indent="-457200" algn="just">
              <a:buFont typeface="Wingdings" panose="05000000000000000000" pitchFamily="2" charset="2"/>
              <a:buChar char="Ø"/>
            </a:pPr>
            <a:r>
              <a:rPr lang="en-IN" sz="3000" dirty="0" smtClean="0">
                <a:latin typeface="Rockwell" panose="02060603020205020403" pitchFamily="18" charset="0"/>
                <a:cs typeface="Times New Roman" panose="02020603050405020304" pitchFamily="18" charset="0"/>
              </a:rPr>
              <a:t>If </a:t>
            </a:r>
            <a:r>
              <a:rPr lang="en-IN" sz="3000" dirty="0">
                <a:latin typeface="Rockwell" panose="02060603020205020403" pitchFamily="18" charset="0"/>
                <a:cs typeface="Times New Roman" panose="02020603050405020304" pitchFamily="18" charset="0"/>
              </a:rPr>
              <a:t>consciousness is impaired, </a:t>
            </a:r>
            <a:r>
              <a:rPr lang="en-IN" sz="3000" dirty="0" smtClean="0">
                <a:latin typeface="Rockwell" panose="02060603020205020403" pitchFamily="18" charset="0"/>
                <a:cs typeface="Times New Roman" panose="02020603050405020304" pitchFamily="18" charset="0"/>
              </a:rPr>
              <a:t>the symptomatology </a:t>
            </a:r>
            <a:r>
              <a:rPr lang="en-IN" sz="3000" dirty="0">
                <a:latin typeface="Rockwell" panose="02060603020205020403" pitchFamily="18" charset="0"/>
                <a:cs typeface="Times New Roman" panose="02020603050405020304" pitchFamily="18" charset="0"/>
              </a:rPr>
              <a:t>is more complex and the seizure is termed a </a:t>
            </a:r>
            <a:r>
              <a:rPr lang="en-IN" sz="3000" i="1" dirty="0" smtClean="0">
                <a:solidFill>
                  <a:srgbClr val="FFFF00"/>
                </a:solidFill>
                <a:latin typeface="Rockwell" panose="02060603020205020403" pitchFamily="18" charset="0"/>
                <a:cs typeface="Times New Roman" panose="02020603050405020304" pitchFamily="18" charset="0"/>
              </a:rPr>
              <a:t>complex partial </a:t>
            </a:r>
            <a:r>
              <a:rPr lang="en-IN" sz="3000" i="1" dirty="0">
                <a:solidFill>
                  <a:srgbClr val="FFFF00"/>
                </a:solidFill>
                <a:latin typeface="Rockwell" panose="02060603020205020403" pitchFamily="18" charset="0"/>
                <a:cs typeface="Times New Roman" panose="02020603050405020304" pitchFamily="18" charset="0"/>
              </a:rPr>
              <a:t>seizure</a:t>
            </a:r>
            <a:r>
              <a:rPr lang="en-IN" sz="3000" dirty="0">
                <a:solidFill>
                  <a:srgbClr val="FFFF00"/>
                </a:solidFill>
                <a:latin typeface="Rockwell" panose="02060603020205020403" pitchFamily="18" charset="0"/>
                <a:cs typeface="Times New Roman" panose="02020603050405020304" pitchFamily="18" charset="0"/>
              </a:rPr>
              <a:t>. </a:t>
            </a:r>
          </a:p>
          <a:p>
            <a:pPr marL="457200" indent="-457200" algn="just">
              <a:buFont typeface="Wingdings" panose="05000000000000000000" pitchFamily="2" charset="2"/>
              <a:buChar char="Ø"/>
            </a:pPr>
            <a:r>
              <a:rPr lang="en-IN" sz="3000" dirty="0" smtClean="0">
                <a:latin typeface="Rockwell" panose="02060603020205020403" pitchFamily="18" charset="0"/>
                <a:cs typeface="Times New Roman" panose="02020603050405020304" pitchFamily="18" charset="0"/>
              </a:rPr>
              <a:t>An </a:t>
            </a:r>
            <a:r>
              <a:rPr lang="en-IN" sz="3000" dirty="0">
                <a:latin typeface="Rockwell" panose="02060603020205020403" pitchFamily="18" charset="0"/>
                <a:cs typeface="Times New Roman" panose="02020603050405020304" pitchFamily="18" charset="0"/>
              </a:rPr>
              <a:t>important additional subgroup comprises those </a:t>
            </a:r>
            <a:r>
              <a:rPr lang="en-IN" sz="3000" dirty="0" smtClean="0">
                <a:latin typeface="Rockwell" panose="02060603020205020403" pitchFamily="18" charset="0"/>
                <a:cs typeface="Times New Roman" panose="02020603050405020304" pitchFamily="18" charset="0"/>
              </a:rPr>
              <a:t>seizures that begin </a:t>
            </a:r>
            <a:r>
              <a:rPr lang="en-IN" sz="3000" dirty="0">
                <a:latin typeface="Rockwell" panose="02060603020205020403" pitchFamily="18" charset="0"/>
                <a:cs typeface="Times New Roman" panose="02020603050405020304" pitchFamily="18" charset="0"/>
              </a:rPr>
              <a:t>as partial seizures and then spread </a:t>
            </a:r>
            <a:r>
              <a:rPr lang="en-IN" sz="3000" dirty="0" smtClean="0">
                <a:latin typeface="Rockwell" panose="02060603020205020403" pitchFamily="18" charset="0"/>
                <a:cs typeface="Times New Roman" panose="02020603050405020304" pitchFamily="18" charset="0"/>
              </a:rPr>
              <a:t>diffusely throughout the </a:t>
            </a:r>
            <a:r>
              <a:rPr lang="en-IN" sz="3000" dirty="0">
                <a:latin typeface="Rockwell" panose="02060603020205020403" pitchFamily="18" charset="0"/>
                <a:cs typeface="Times New Roman" panose="02020603050405020304" pitchFamily="18" charset="0"/>
              </a:rPr>
              <a:t>cortex, i.e., </a:t>
            </a:r>
            <a:r>
              <a:rPr lang="en-IN" sz="3000" i="1" dirty="0">
                <a:solidFill>
                  <a:srgbClr val="FFFF00"/>
                </a:solidFill>
                <a:latin typeface="Rockwell" panose="02060603020205020403" pitchFamily="18" charset="0"/>
                <a:cs typeface="Times New Roman" panose="02020603050405020304" pitchFamily="18" charset="0"/>
              </a:rPr>
              <a:t>partial seizures with secondary generalization</a:t>
            </a:r>
            <a:r>
              <a:rPr lang="en-IN" sz="3000" dirty="0">
                <a:solidFill>
                  <a:srgbClr val="FFFF00"/>
                </a:solidFill>
                <a:latin typeface="Rockwell" panose="02060603020205020403" pitchFamily="18" charset="0"/>
                <a:cs typeface="Times New Roman" panose="02020603050405020304" pitchFamily="18" charset="0"/>
              </a:rPr>
              <a:t>.</a:t>
            </a:r>
          </a:p>
        </p:txBody>
      </p:sp>
    </p:spTree>
    <p:extLst>
      <p:ext uri="{BB962C8B-B14F-4D97-AF65-F5344CB8AC3E}">
        <p14:creationId xmlns:p14="http://schemas.microsoft.com/office/powerpoint/2010/main" val="1759155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3084"/>
            <a:ext cx="12192000" cy="6340197"/>
          </a:xfrm>
          <a:prstGeom prst="rect">
            <a:avLst/>
          </a:prstGeom>
        </p:spPr>
        <p:txBody>
          <a:bodyPr wrap="square">
            <a:spAutoFit/>
          </a:bodyPr>
          <a:lstStyle/>
          <a:p>
            <a:r>
              <a:rPr lang="fr-FR" sz="3000" b="1" u="sng" dirty="0">
                <a:solidFill>
                  <a:srgbClr val="FFFF00"/>
                </a:solidFill>
                <a:latin typeface="Rockwell" panose="02060603020205020403" pitchFamily="18" charset="0"/>
                <a:cs typeface="Times New Roman" panose="02020603050405020304" pitchFamily="18" charset="0"/>
              </a:rPr>
              <a:t>Simple Partial </a:t>
            </a:r>
            <a:r>
              <a:rPr lang="fr-FR" sz="3000" b="1" u="sng" dirty="0" err="1">
                <a:solidFill>
                  <a:srgbClr val="FFFF00"/>
                </a:solidFill>
                <a:latin typeface="Rockwell" panose="02060603020205020403" pitchFamily="18" charset="0"/>
                <a:cs typeface="Times New Roman" panose="02020603050405020304" pitchFamily="18" charset="0"/>
              </a:rPr>
              <a:t>Seizures</a:t>
            </a:r>
            <a:r>
              <a:rPr lang="fr-FR" sz="3000" b="1" u="sng" dirty="0">
                <a:solidFill>
                  <a:srgbClr val="FFFF00"/>
                </a:solidFill>
                <a:latin typeface="Rockwell" panose="02060603020205020403" pitchFamily="18" charset="0"/>
                <a:cs typeface="Times New Roman" panose="02020603050405020304" pitchFamily="18" charset="0"/>
              </a:rPr>
              <a:t> </a:t>
            </a:r>
            <a:endParaRPr lang="fr-FR" sz="3000" b="1" u="sng" dirty="0" smtClean="0">
              <a:solidFill>
                <a:srgbClr val="FFFF00"/>
              </a:solidFill>
              <a:latin typeface="Rockwell" panose="02060603020205020403" pitchFamily="18" charset="0"/>
              <a:cs typeface="Times New Roman" panose="02020603050405020304" pitchFamily="18" charset="0"/>
            </a:endParaRPr>
          </a:p>
          <a:p>
            <a:endParaRPr lang="fr-FR" sz="3000" i="1" u="sng" dirty="0" smtClean="0">
              <a:solidFill>
                <a:srgbClr val="FFFF00"/>
              </a:solidFill>
              <a:latin typeface="Rockwell" panose="02060603020205020403" pitchFamily="18" charset="0"/>
              <a:cs typeface="Times New Roman" panose="02020603050405020304" pitchFamily="18" charset="0"/>
            </a:endParaRPr>
          </a:p>
          <a:p>
            <a:pPr marL="457200" indent="-457200" algn="just">
              <a:buFont typeface="Wingdings" panose="05000000000000000000" pitchFamily="2" charset="2"/>
              <a:buChar char="Ø"/>
            </a:pPr>
            <a:r>
              <a:rPr lang="fr-FR" sz="3000" dirty="0" smtClean="0">
                <a:latin typeface="Rockwell" panose="02060603020205020403" pitchFamily="18" charset="0"/>
                <a:cs typeface="Times New Roman" panose="02020603050405020304" pitchFamily="18" charset="0"/>
              </a:rPr>
              <a:t>Simple </a:t>
            </a:r>
            <a:r>
              <a:rPr lang="fr-FR" sz="3000" dirty="0">
                <a:latin typeface="Rockwell" panose="02060603020205020403" pitchFamily="18" charset="0"/>
                <a:cs typeface="Times New Roman" panose="02020603050405020304" pitchFamily="18" charset="0"/>
              </a:rPr>
              <a:t>partial </a:t>
            </a:r>
            <a:r>
              <a:rPr lang="fr-FR" sz="3000" dirty="0" err="1">
                <a:latin typeface="Rockwell" panose="02060603020205020403" pitchFamily="18" charset="0"/>
                <a:cs typeface="Times New Roman" panose="02020603050405020304" pitchFamily="18" charset="0"/>
              </a:rPr>
              <a:t>seizures</a:t>
            </a:r>
            <a:r>
              <a:rPr lang="fr-FR" sz="3000" dirty="0">
                <a:latin typeface="Rockwell" panose="02060603020205020403" pitchFamily="18" charset="0"/>
                <a:cs typeface="Times New Roman" panose="02020603050405020304" pitchFamily="18" charset="0"/>
              </a:rPr>
              <a:t> cause </a:t>
            </a:r>
            <a:r>
              <a:rPr lang="fr-FR" sz="3000" dirty="0" err="1">
                <a:latin typeface="Rockwell" panose="02060603020205020403" pitchFamily="18" charset="0"/>
                <a:cs typeface="Times New Roman" panose="02020603050405020304" pitchFamily="18" charset="0"/>
              </a:rPr>
              <a:t>motor</a:t>
            </a:r>
            <a:r>
              <a:rPr lang="fr-FR" sz="3000" dirty="0">
                <a:latin typeface="Rockwell" panose="02060603020205020403" pitchFamily="18" charset="0"/>
                <a:cs typeface="Times New Roman" panose="02020603050405020304" pitchFamily="18" charset="0"/>
              </a:rPr>
              <a:t>, </a:t>
            </a:r>
            <a:r>
              <a:rPr lang="fr-FR" sz="3000" dirty="0" err="1" smtClean="0">
                <a:latin typeface="Rockwell" panose="02060603020205020403" pitchFamily="18" charset="0"/>
                <a:cs typeface="Times New Roman" panose="02020603050405020304" pitchFamily="18" charset="0"/>
              </a:rPr>
              <a:t>sensory</a:t>
            </a:r>
            <a:r>
              <a:rPr lang="fr-FR" sz="3000" dirty="0" smtClean="0">
                <a:latin typeface="Rockwell" panose="02060603020205020403" pitchFamily="18" charset="0"/>
                <a:cs typeface="Times New Roman" panose="02020603050405020304" pitchFamily="18" charset="0"/>
              </a:rPr>
              <a:t>, </a:t>
            </a:r>
            <a:r>
              <a:rPr lang="en-IN" sz="3000" dirty="0" smtClean="0">
                <a:latin typeface="Rockwell" panose="02060603020205020403" pitchFamily="18" charset="0"/>
                <a:cs typeface="Times New Roman" panose="02020603050405020304" pitchFamily="18" charset="0"/>
              </a:rPr>
              <a:t>autonomic</a:t>
            </a:r>
            <a:r>
              <a:rPr lang="en-IN" sz="3000" dirty="0">
                <a:latin typeface="Rockwell" panose="02060603020205020403" pitchFamily="18" charset="0"/>
                <a:cs typeface="Times New Roman" panose="02020603050405020304" pitchFamily="18" charset="0"/>
              </a:rPr>
              <a:t>, or psychic symptoms without an obvious alteration in </a:t>
            </a:r>
            <a:r>
              <a:rPr lang="en-IN" sz="3000" dirty="0" smtClean="0">
                <a:latin typeface="Rockwell" panose="02060603020205020403" pitchFamily="18" charset="0"/>
                <a:cs typeface="Times New Roman" panose="02020603050405020304" pitchFamily="18" charset="0"/>
              </a:rPr>
              <a:t>consciousness.</a:t>
            </a:r>
          </a:p>
          <a:p>
            <a:pPr algn="just"/>
            <a:endParaRPr lang="en-IN" sz="3000" b="1" u="sng" dirty="0">
              <a:solidFill>
                <a:srgbClr val="FFFF00"/>
              </a:solidFill>
              <a:latin typeface="Rockwell" panose="02060603020205020403" pitchFamily="18" charset="0"/>
              <a:cs typeface="Times New Roman" panose="02020603050405020304" pitchFamily="18" charset="0"/>
            </a:endParaRPr>
          </a:p>
          <a:p>
            <a:pPr algn="just"/>
            <a:r>
              <a:rPr lang="en-IN" sz="3200" b="1" u="sng" dirty="0" smtClean="0">
                <a:solidFill>
                  <a:srgbClr val="FFFF00"/>
                </a:solidFill>
                <a:latin typeface="Times New Roman" panose="02020603050405020304" pitchFamily="18" charset="0"/>
                <a:cs typeface="Times New Roman" panose="02020603050405020304" pitchFamily="18" charset="0"/>
              </a:rPr>
              <a:t>Features of partial motor seizures.</a:t>
            </a:r>
          </a:p>
          <a:p>
            <a:pPr algn="ctr"/>
            <a:endParaRPr lang="en-IN" sz="3200" i="1" dirty="0">
              <a:solidFill>
                <a:srgbClr val="FFFF00"/>
              </a:solidFill>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Ø"/>
            </a:pPr>
            <a:r>
              <a:rPr lang="en-IN" sz="3200" dirty="0">
                <a:latin typeface="Times New Roman" panose="02020603050405020304" pitchFamily="18" charset="0"/>
                <a:cs typeface="Times New Roman" panose="02020603050405020304" pitchFamily="18" charset="0"/>
              </a:rPr>
              <a:t>First, in some patients the abnormal motor movements </a:t>
            </a:r>
            <a:r>
              <a:rPr lang="en-IN" sz="3200" dirty="0" smtClean="0">
                <a:latin typeface="Times New Roman" panose="02020603050405020304" pitchFamily="18" charset="0"/>
                <a:cs typeface="Times New Roman" panose="02020603050405020304" pitchFamily="18" charset="0"/>
              </a:rPr>
              <a:t>may begin in a very restricted </a:t>
            </a:r>
            <a:r>
              <a:rPr lang="en-IN" sz="3200" dirty="0">
                <a:latin typeface="Times New Roman" panose="02020603050405020304" pitchFamily="18" charset="0"/>
                <a:cs typeface="Times New Roman" panose="02020603050405020304" pitchFamily="18" charset="0"/>
              </a:rPr>
              <a:t>region such as the fingers and gradually progress (</a:t>
            </a:r>
            <a:r>
              <a:rPr lang="en-IN" sz="3200" dirty="0" smtClean="0">
                <a:latin typeface="Times New Roman" panose="02020603050405020304" pitchFamily="18" charset="0"/>
                <a:cs typeface="Times New Roman" panose="02020603050405020304" pitchFamily="18" charset="0"/>
              </a:rPr>
              <a:t>over seconds </a:t>
            </a:r>
            <a:r>
              <a:rPr lang="en-IN" sz="3200" dirty="0">
                <a:latin typeface="Times New Roman" panose="02020603050405020304" pitchFamily="18" charset="0"/>
                <a:cs typeface="Times New Roman" panose="02020603050405020304" pitchFamily="18" charset="0"/>
              </a:rPr>
              <a:t>to minutes) to include a larger portion of the extremity. </a:t>
            </a:r>
            <a:endParaRPr lang="en-IN" sz="32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Ø"/>
            </a:pPr>
            <a:r>
              <a:rPr lang="en-IN" sz="3200" dirty="0" smtClean="0">
                <a:latin typeface="Times New Roman" panose="02020603050405020304" pitchFamily="18" charset="0"/>
                <a:cs typeface="Times New Roman" panose="02020603050405020304" pitchFamily="18" charset="0"/>
              </a:rPr>
              <a:t>This</a:t>
            </a:r>
            <a:r>
              <a:rPr lang="en-IN" sz="3200" dirty="0">
                <a:latin typeface="Times New Roman" panose="02020603050405020304" pitchFamily="18" charset="0"/>
                <a:cs typeface="Times New Roman" panose="02020603050405020304" pitchFamily="18" charset="0"/>
              </a:rPr>
              <a:t> </a:t>
            </a:r>
            <a:r>
              <a:rPr lang="en-IN" sz="3200" dirty="0" smtClean="0">
                <a:latin typeface="Times New Roman" panose="02020603050405020304" pitchFamily="18" charset="0"/>
                <a:cs typeface="Times New Roman" panose="02020603050405020304" pitchFamily="18" charset="0"/>
              </a:rPr>
              <a:t>phenomenon</a:t>
            </a:r>
            <a:r>
              <a:rPr lang="en-IN" sz="3200" dirty="0">
                <a:latin typeface="Times New Roman" panose="02020603050405020304" pitchFamily="18" charset="0"/>
                <a:cs typeface="Times New Roman" panose="02020603050405020304" pitchFamily="18" charset="0"/>
              </a:rPr>
              <a:t>, </a:t>
            </a:r>
            <a:r>
              <a:rPr lang="en-IN" sz="3200" dirty="0" smtClean="0">
                <a:latin typeface="Times New Roman" panose="02020603050405020304" pitchFamily="18" charset="0"/>
                <a:cs typeface="Times New Roman" panose="02020603050405020304" pitchFamily="18" charset="0"/>
              </a:rPr>
              <a:t>is known </a:t>
            </a:r>
            <a:r>
              <a:rPr lang="en-IN" sz="3200" dirty="0">
                <a:latin typeface="Times New Roman" panose="02020603050405020304" pitchFamily="18" charset="0"/>
                <a:cs typeface="Times New Roman" panose="02020603050405020304" pitchFamily="18" charset="0"/>
              </a:rPr>
              <a:t>as a </a:t>
            </a:r>
            <a:r>
              <a:rPr lang="en-IN" sz="3200" dirty="0">
                <a:solidFill>
                  <a:srgbClr val="FFFF00"/>
                </a:solidFill>
                <a:latin typeface="Times New Roman" panose="02020603050405020304" pitchFamily="18" charset="0"/>
                <a:cs typeface="Times New Roman" panose="02020603050405020304" pitchFamily="18" charset="0"/>
              </a:rPr>
              <a:t>“</a:t>
            </a:r>
            <a:r>
              <a:rPr lang="en-IN" sz="3200" dirty="0" smtClean="0">
                <a:solidFill>
                  <a:srgbClr val="FFFF00"/>
                </a:solidFill>
                <a:latin typeface="Times New Roman" panose="02020603050405020304" pitchFamily="18" charset="0"/>
                <a:cs typeface="Times New Roman" panose="02020603050405020304" pitchFamily="18" charset="0"/>
              </a:rPr>
              <a:t>Jacksonian march</a:t>
            </a:r>
            <a:r>
              <a:rPr lang="en-IN" sz="3200" dirty="0">
                <a:solidFill>
                  <a:srgbClr val="FFFF00"/>
                </a:solidFill>
                <a:latin typeface="Times New Roman" panose="02020603050405020304" pitchFamily="18" charset="0"/>
                <a:cs typeface="Times New Roman" panose="02020603050405020304" pitchFamily="18" charset="0"/>
              </a:rPr>
              <a:t>,” </a:t>
            </a:r>
            <a:r>
              <a:rPr lang="en-IN" sz="3200" dirty="0">
                <a:latin typeface="Times New Roman" panose="02020603050405020304" pitchFamily="18" charset="0"/>
                <a:cs typeface="Times New Roman" panose="02020603050405020304" pitchFamily="18" charset="0"/>
              </a:rPr>
              <a:t>represents the spread of seizure </a:t>
            </a:r>
            <a:r>
              <a:rPr lang="en-IN" sz="3200" dirty="0" smtClean="0">
                <a:latin typeface="Times New Roman" panose="02020603050405020304" pitchFamily="18" charset="0"/>
                <a:cs typeface="Times New Roman" panose="02020603050405020304" pitchFamily="18" charset="0"/>
              </a:rPr>
              <a:t>activity over </a:t>
            </a:r>
            <a:r>
              <a:rPr lang="en-IN" sz="3200" dirty="0">
                <a:latin typeface="Times New Roman" panose="02020603050405020304" pitchFamily="18" charset="0"/>
                <a:cs typeface="Times New Roman" panose="02020603050405020304" pitchFamily="18" charset="0"/>
              </a:rPr>
              <a:t>a </a:t>
            </a:r>
            <a:r>
              <a:rPr lang="en-IN" sz="3200" dirty="0" smtClean="0">
                <a:latin typeface="Times New Roman" panose="02020603050405020304" pitchFamily="18" charset="0"/>
                <a:cs typeface="Times New Roman" panose="02020603050405020304" pitchFamily="18" charset="0"/>
              </a:rPr>
              <a:t>progressively larger region </a:t>
            </a:r>
            <a:r>
              <a:rPr lang="en-IN" sz="3200" dirty="0">
                <a:latin typeface="Times New Roman" panose="02020603050405020304" pitchFamily="18" charset="0"/>
                <a:cs typeface="Times New Roman" panose="02020603050405020304" pitchFamily="18" charset="0"/>
              </a:rPr>
              <a:t>of motor cortex. </a:t>
            </a:r>
          </a:p>
        </p:txBody>
      </p:sp>
    </p:spTree>
    <p:extLst>
      <p:ext uri="{BB962C8B-B14F-4D97-AF65-F5344CB8AC3E}">
        <p14:creationId xmlns:p14="http://schemas.microsoft.com/office/powerpoint/2010/main" val="6327509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854</TotalTime>
  <Words>2585</Words>
  <Application>Microsoft Office PowerPoint</Application>
  <PresentationFormat>Widescreen</PresentationFormat>
  <Paragraphs>201</Paragraphs>
  <Slides>37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Arial</vt:lpstr>
      <vt:lpstr>Century Gothic</vt:lpstr>
      <vt:lpstr>Rockwell</vt:lpstr>
      <vt:lpstr>Times New Roman</vt:lpstr>
      <vt:lpstr>Wingdings</vt:lpstr>
      <vt:lpstr>Wingdings 3</vt:lpstr>
      <vt:lpstr>Ion</vt:lpstr>
      <vt:lpstr>Neurological disorders</vt:lpstr>
      <vt:lpstr>Seizures &amp; Epilepsy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Neurological disorders</dc:title>
  <dc:creator>Dr. ARUN R NAIR</dc:creator>
  <cp:lastModifiedBy>User</cp:lastModifiedBy>
  <cp:revision>58</cp:revision>
  <dcterms:created xsi:type="dcterms:W3CDTF">2018-10-22T03:44:07Z</dcterms:created>
  <dcterms:modified xsi:type="dcterms:W3CDTF">2020-11-22T03:46:05Z</dcterms:modified>
</cp:coreProperties>
</file>