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6" r:id="rId2"/>
    <p:sldId id="256" r:id="rId3"/>
    <p:sldId id="274" r:id="rId4"/>
    <p:sldId id="276" r:id="rId5"/>
    <p:sldId id="295" r:id="rId6"/>
    <p:sldId id="296" r:id="rId7"/>
    <p:sldId id="301" r:id="rId8"/>
    <p:sldId id="257" r:id="rId9"/>
    <p:sldId id="259" r:id="rId10"/>
    <p:sldId id="302" r:id="rId11"/>
    <p:sldId id="303" r:id="rId12"/>
    <p:sldId id="304" r:id="rId13"/>
    <p:sldId id="261" r:id="rId14"/>
    <p:sldId id="284" r:id="rId15"/>
    <p:sldId id="285" r:id="rId16"/>
    <p:sldId id="269" r:id="rId17"/>
    <p:sldId id="298" r:id="rId18"/>
    <p:sldId id="271" r:id="rId19"/>
    <p:sldId id="299" r:id="rId20"/>
    <p:sldId id="286" r:id="rId21"/>
    <p:sldId id="305" r:id="rId22"/>
    <p:sldId id="292" r:id="rId23"/>
    <p:sldId id="290" r:id="rId24"/>
    <p:sldId id="293" r:id="rId25"/>
    <p:sldId id="291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C4C01-949A-4E5C-876E-6D1AF34385EC}" type="datetimeFigureOut">
              <a:rPr lang="en-IN" smtClean="0"/>
              <a:pPr/>
              <a:t>22-02-2019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74A8C-790A-463F-BCD6-D59631C381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977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4A8C-790A-463F-BCD6-D59631C38106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93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4A8C-790A-463F-BCD6-D59631C38106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43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3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8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7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2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1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3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3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0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0FC9F36-800B-414B-A1E0-11041CE2DFBD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A6FBDC9-F168-430D-B50F-4CAE55731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4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By 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Dr.Leena</a:t>
            </a:r>
            <a:r>
              <a:rPr lang="en-US" dirty="0" smtClean="0"/>
              <a:t>. N </a:t>
            </a:r>
          </a:p>
          <a:p>
            <a:pPr>
              <a:buNone/>
            </a:pPr>
            <a:r>
              <a:rPr lang="en-US" dirty="0" smtClean="0"/>
              <a:t>					Associate Professor </a:t>
            </a:r>
          </a:p>
          <a:p>
            <a:pPr>
              <a:buNone/>
            </a:pPr>
            <a:r>
              <a:rPr lang="en-US" dirty="0" smtClean="0"/>
              <a:t>					Department of Anatomy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01945"/>
              </p:ext>
            </p:extLst>
          </p:nvPr>
        </p:nvGraphicFramePr>
        <p:xfrm>
          <a:off x="76200" y="152400"/>
          <a:ext cx="9144000" cy="719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93735"/>
                <a:gridCol w="2092465"/>
                <a:gridCol w="1306189"/>
                <a:gridCol w="2184850"/>
                <a:gridCol w="242761"/>
              </a:tblGrid>
              <a:tr h="748481"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Muscle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Origin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Insertion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Nerve supply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880920">
                <a:tc>
                  <a:txBody>
                    <a:bodyPr/>
                    <a:lstStyle/>
                    <a:p>
                      <a:r>
                        <a:rPr lang="en-IN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Orbicularis </a:t>
                      </a:r>
                      <a:r>
                        <a:rPr lang="en-IN" sz="2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occuli</a:t>
                      </a:r>
                      <a:endParaRPr lang="en-IN" sz="23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a)Orbital part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lang="en-IN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Palpabral</a:t>
                      </a:r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part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c)Lacrimal part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Medial part of medial palpebral ligament.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Lateral part of medial</a:t>
                      </a:r>
                      <a:r>
                        <a:rPr lang="en-IN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palpebral ligament.</a:t>
                      </a:r>
                    </a:p>
                    <a:p>
                      <a:endParaRPr lang="en-IN" sz="23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Lacrimal fascia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Concentric rings returns to the point of origin.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Lateral palpebral </a:t>
                      </a:r>
                      <a:r>
                        <a:rPr lang="en-IN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raphae</a:t>
                      </a:r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Pass in front of eyelids to lateral palpebral</a:t>
                      </a:r>
                      <a:r>
                        <a:rPr lang="en-IN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raphae</a:t>
                      </a:r>
                      <a:r>
                        <a:rPr lang="en-IN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Facial nerve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Forcible closure of eyelids.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Closes lids gently.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Dilates lacrimal sac.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5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26690"/>
              </p:ext>
            </p:extLst>
          </p:nvPr>
        </p:nvGraphicFramePr>
        <p:xfrm>
          <a:off x="457200" y="12430760"/>
          <a:ext cx="8229600" cy="183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37943">
                <a:tc>
                  <a:txBody>
                    <a:bodyPr/>
                    <a:lstStyle/>
                    <a:p>
                      <a:r>
                        <a:rPr lang="en-IN" dirty="0" smtClean="0"/>
                        <a:t>Muscle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Origin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Insertion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Nerve supply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012405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Orbicularis </a:t>
                      </a:r>
                      <a:r>
                        <a:rPr lang="en-IN" sz="1800" b="1" dirty="0" err="1" smtClean="0"/>
                        <a:t>occuli</a:t>
                      </a:r>
                      <a:endParaRPr lang="en-IN" sz="1800" b="1" dirty="0" smtClean="0"/>
                    </a:p>
                    <a:p>
                      <a:r>
                        <a:rPr lang="en-IN" dirty="0" smtClean="0"/>
                        <a:t>a)Orbital part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b)</a:t>
                      </a:r>
                      <a:r>
                        <a:rPr lang="en-IN" dirty="0" err="1" smtClean="0"/>
                        <a:t>Palpabral</a:t>
                      </a:r>
                      <a:r>
                        <a:rPr lang="en-IN" dirty="0" smtClean="0"/>
                        <a:t> part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c)Lacrimal part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Medial part of medial palpebral ligament.</a:t>
                      </a:r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Lateral part of medial</a:t>
                      </a:r>
                      <a:r>
                        <a:rPr lang="en-IN" baseline="0" dirty="0" smtClean="0"/>
                        <a:t> palpebral ligament.</a:t>
                      </a:r>
                    </a:p>
                    <a:p>
                      <a:endParaRPr lang="en-IN" baseline="0" dirty="0" smtClean="0"/>
                    </a:p>
                    <a:p>
                      <a:r>
                        <a:rPr lang="en-IN" baseline="0" dirty="0" smtClean="0"/>
                        <a:t>Lacrimal fascia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Concentric rings returns to the point of origin.</a:t>
                      </a:r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Lateral palpebral </a:t>
                      </a:r>
                      <a:r>
                        <a:rPr lang="en-IN" dirty="0" err="1" smtClean="0"/>
                        <a:t>raphae</a:t>
                      </a:r>
                      <a:r>
                        <a:rPr lang="en-IN" dirty="0" smtClean="0"/>
                        <a:t>.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Pass in front of eyelids to lateral palpebral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raphae</a:t>
                      </a:r>
                      <a:r>
                        <a:rPr lang="en-IN" baseline="0" dirty="0" smtClean="0"/>
                        <a:t>.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Facial nerve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Forcible closure of eyelids.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Closes lids gently.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Dilates lacrimal sac.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106021">
                <a:tc>
                  <a:txBody>
                    <a:bodyPr/>
                    <a:lstStyle/>
                    <a:p>
                      <a:r>
                        <a:rPr lang="en-IN" sz="2000" b="0" dirty="0" smtClean="0"/>
                        <a:t>Orbicularis </a:t>
                      </a:r>
                      <a:r>
                        <a:rPr lang="en-IN" sz="2000" b="0" dirty="0" err="1" smtClean="0"/>
                        <a:t>oris</a:t>
                      </a:r>
                      <a:endParaRPr lang="en-IN" sz="2000" b="0" dirty="0" smtClean="0"/>
                    </a:p>
                    <a:p>
                      <a:r>
                        <a:rPr lang="en-IN" sz="2000" dirty="0" smtClean="0"/>
                        <a:t>a)Intrinsic</a:t>
                      </a:r>
                      <a:r>
                        <a:rPr lang="en-IN" sz="2000" baseline="0" dirty="0" smtClean="0"/>
                        <a:t> </a:t>
                      </a:r>
                      <a:r>
                        <a:rPr lang="en-IN" sz="2000" baseline="0" dirty="0" err="1" smtClean="0"/>
                        <a:t>part-deep&amp;thin</a:t>
                      </a:r>
                      <a:r>
                        <a:rPr lang="en-IN" sz="2000" baseline="0" dirty="0" smtClean="0"/>
                        <a:t>.</a:t>
                      </a:r>
                    </a:p>
                    <a:p>
                      <a:endParaRPr lang="en-IN" sz="2000" baseline="0" dirty="0" smtClean="0"/>
                    </a:p>
                    <a:p>
                      <a:endParaRPr lang="en-IN" sz="2000" baseline="0" dirty="0" smtClean="0"/>
                    </a:p>
                    <a:p>
                      <a:endParaRPr lang="en-IN" sz="2000" baseline="0" dirty="0" smtClean="0"/>
                    </a:p>
                    <a:p>
                      <a:endParaRPr lang="en-IN" sz="2000" baseline="0" dirty="0" smtClean="0"/>
                    </a:p>
                    <a:p>
                      <a:endParaRPr lang="en-IN" sz="2000" baseline="0" dirty="0" smtClean="0"/>
                    </a:p>
                    <a:p>
                      <a:r>
                        <a:rPr lang="en-IN" sz="2000" baseline="0" dirty="0" smtClean="0"/>
                        <a:t>b)Extrinsic part -2 strata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Superior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incisivus</a:t>
                      </a:r>
                      <a:r>
                        <a:rPr lang="en-IN" baseline="0" dirty="0" smtClean="0"/>
                        <a:t> from maxilla &amp; inferior </a:t>
                      </a:r>
                      <a:r>
                        <a:rPr lang="en-IN" baseline="0" dirty="0" err="1" smtClean="0"/>
                        <a:t>incisivus</a:t>
                      </a:r>
                      <a:r>
                        <a:rPr lang="en-IN" baseline="0" dirty="0" smtClean="0"/>
                        <a:t> from mandible</a:t>
                      </a:r>
                    </a:p>
                    <a:p>
                      <a:endParaRPr lang="en-IN" baseline="0" dirty="0" smtClean="0"/>
                    </a:p>
                    <a:p>
                      <a:endParaRPr lang="en-IN" baseline="0" dirty="0" smtClean="0"/>
                    </a:p>
                    <a:p>
                      <a:r>
                        <a:rPr lang="en-IN" baseline="0" dirty="0" err="1" smtClean="0"/>
                        <a:t>Thckest</a:t>
                      </a:r>
                      <a:r>
                        <a:rPr lang="en-IN" baseline="0" dirty="0" smtClean="0"/>
                        <a:t> middle stratum from </a:t>
                      </a:r>
                      <a:r>
                        <a:rPr lang="en-IN" baseline="0" dirty="0" err="1" smtClean="0"/>
                        <a:t>Buccinator</a:t>
                      </a:r>
                      <a:r>
                        <a:rPr lang="en-IN" baseline="0" dirty="0" smtClean="0"/>
                        <a:t>.</a:t>
                      </a:r>
                    </a:p>
                    <a:p>
                      <a:r>
                        <a:rPr lang="en-IN" baseline="0" dirty="0" smtClean="0"/>
                        <a:t>Thick superficial stratum from dilators of mouth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Angle of mouth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Lips and angle of mouth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Facial nerve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Closes lips and protrude lips </a:t>
                      </a:r>
                    </a:p>
                    <a:p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192194">
                <a:tc>
                  <a:txBody>
                    <a:bodyPr/>
                    <a:lstStyle/>
                    <a:p>
                      <a:r>
                        <a:rPr lang="en-IN" sz="2000" b="1" dirty="0" err="1" smtClean="0"/>
                        <a:t>Buccinator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a)Upper</a:t>
                      </a:r>
                      <a:r>
                        <a:rPr lang="en-IN" baseline="0" dirty="0" smtClean="0"/>
                        <a:t> fibres from Maxilla opposite molar teeth.</a:t>
                      </a:r>
                    </a:p>
                    <a:p>
                      <a:r>
                        <a:rPr lang="en-IN" baseline="0" dirty="0" smtClean="0"/>
                        <a:t>b)Lower fibres Mandible </a:t>
                      </a:r>
                      <a:r>
                        <a:rPr lang="en-IN" baseline="0" dirty="0" err="1" smtClean="0"/>
                        <a:t>oppositr</a:t>
                      </a:r>
                      <a:r>
                        <a:rPr lang="en-IN" baseline="0" dirty="0" smtClean="0"/>
                        <a:t> molar teeth.</a:t>
                      </a:r>
                    </a:p>
                    <a:p>
                      <a:r>
                        <a:rPr lang="en-IN" baseline="0" dirty="0" smtClean="0"/>
                        <a:t>c)Middle fibres from </a:t>
                      </a:r>
                      <a:r>
                        <a:rPr lang="en-IN" baseline="0" dirty="0" err="1" smtClean="0"/>
                        <a:t>pterygomandibular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raphae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Upper lip.</a:t>
                      </a:r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Lower</a:t>
                      </a:r>
                      <a:r>
                        <a:rPr lang="en-IN" baseline="0" dirty="0" smtClean="0"/>
                        <a:t> lip</a:t>
                      </a:r>
                    </a:p>
                    <a:p>
                      <a:endParaRPr lang="en-IN" baseline="0" dirty="0" smtClean="0"/>
                    </a:p>
                    <a:p>
                      <a:endParaRPr lang="en-IN" baseline="0" dirty="0" smtClean="0"/>
                    </a:p>
                    <a:p>
                      <a:endParaRPr lang="en-IN" baseline="0" dirty="0" smtClean="0"/>
                    </a:p>
                    <a:p>
                      <a:endParaRPr lang="en-IN" baseline="0" dirty="0" smtClean="0"/>
                    </a:p>
                    <a:p>
                      <a:r>
                        <a:rPr lang="en-IN" baseline="0" dirty="0" smtClean="0"/>
                        <a:t>Middle fibres </a:t>
                      </a:r>
                      <a:r>
                        <a:rPr lang="en-IN" baseline="0" dirty="0" err="1" smtClean="0"/>
                        <a:t>deccusate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Facial nerve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Flattens cheek against gums and teeth ,prevents accumulation of food in </a:t>
                      </a:r>
                      <a:r>
                        <a:rPr lang="en-IN" dirty="0" err="1" smtClean="0"/>
                        <a:t>thevestibule.Whisling</a:t>
                      </a:r>
                      <a:r>
                        <a:rPr lang="en-IN" dirty="0" smtClean="0"/>
                        <a:t> muscle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645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645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87654"/>
              </p:ext>
            </p:extLst>
          </p:nvPr>
        </p:nvGraphicFramePr>
        <p:xfrm>
          <a:off x="152399" y="533399"/>
          <a:ext cx="8610601" cy="708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993"/>
                <a:gridCol w="2069990"/>
                <a:gridCol w="2262632"/>
                <a:gridCol w="1034995"/>
                <a:gridCol w="1565391"/>
                <a:gridCol w="228600"/>
              </a:tblGrid>
              <a:tr h="1168795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Muscle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Origin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Insertion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Nerve supply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4375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Orbicularis </a:t>
                      </a:r>
                      <a:r>
                        <a:rPr lang="en-IN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oris</a:t>
                      </a:r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a)Intrinsic part-deep stratum, very thin</a:t>
                      </a: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b)Extrinsic</a:t>
                      </a:r>
                      <a:r>
                        <a:rPr lang="en-IN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part –two strata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Superior </a:t>
                      </a:r>
                      <a:r>
                        <a:rPr lang="en-IN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incisivus</a:t>
                      </a:r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from Maxilla,  Inferior </a:t>
                      </a:r>
                      <a:r>
                        <a:rPr lang="en-IN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incisivus</a:t>
                      </a:r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from Mandible.</a:t>
                      </a:r>
                    </a:p>
                    <a:p>
                      <a:endParaRPr lang="en-IN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Thickest middle stratum from </a:t>
                      </a:r>
                      <a:r>
                        <a:rPr lang="en-IN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Buccinator</a:t>
                      </a:r>
                      <a:r>
                        <a:rPr lang="en-IN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&amp;thick superficial stratum from dilators of mouth 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Angle of mouth</a:t>
                      </a: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Lips and angle of mouth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Facial nerve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Closes lips &amp;protrude lips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43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98701"/>
              </p:ext>
            </p:extLst>
          </p:nvPr>
        </p:nvGraphicFramePr>
        <p:xfrm>
          <a:off x="457200" y="228600"/>
          <a:ext cx="8229600" cy="668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209800"/>
                <a:gridCol w="1219200"/>
                <a:gridCol w="1371600"/>
                <a:gridCol w="1828800"/>
                <a:gridCol w="228600"/>
              </a:tblGrid>
              <a:tr h="838200"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Muscle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Origin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Insertion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Nerve supply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851066">
                <a:tc>
                  <a:txBody>
                    <a:bodyPr/>
                    <a:lstStyle/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Buccinator</a:t>
                      </a:r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– muscle of cheek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a)Upper fibres from maxilla opposite molar teeth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b)Lower fibres from mandible opposite molar teeth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c)Middle fibres from </a:t>
                      </a:r>
                      <a:r>
                        <a:rPr lang="en-IN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pterygomandibular</a:t>
                      </a:r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raphae</a:t>
                      </a:r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Straight to upper lip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Straight to lower lip</a:t>
                      </a: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Middle</a:t>
                      </a:r>
                      <a:r>
                        <a:rPr lang="en-IN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fibres </a:t>
                      </a:r>
                      <a:r>
                        <a:rPr lang="en-IN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deccusate</a:t>
                      </a:r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Facial nerve</a:t>
                      </a:r>
                    </a:p>
                    <a:p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Whistling </a:t>
                      </a:r>
                      <a:r>
                        <a:rPr lang="en-IN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muscle.Flattens</a:t>
                      </a:r>
                      <a:r>
                        <a:rPr lang="en-IN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cheek against gums &amp;teeth, prevents accumulation of</a:t>
                      </a:r>
                      <a:r>
                        <a:rPr lang="en-IN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food in vestibule.</a:t>
                      </a:r>
                      <a:endParaRPr lang="en-I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4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14313" y="6181725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 Narrow" pitchFamily="34" charset="0"/>
              </a:rPr>
              <a:t>Some common facial expressions</a:t>
            </a:r>
          </a:p>
        </p:txBody>
      </p:sp>
      <p:pic>
        <p:nvPicPr>
          <p:cNvPr id="12291" name="Picture 2" descr="D:\VIKRANT SHARMA\Krishna Garg Mam\BDC Presentation\BDC Presentation\Volume 3_BDC\2-1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" y="0"/>
            <a:ext cx="8858250" cy="6406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ACTIONS OF THE MUSCLES</a:t>
            </a:r>
          </a:p>
          <a:p>
            <a:pPr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few of the common facial expressions and the muscles producing them are </a:t>
            </a: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1.	Smiling and laughing: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Zygomaticus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major.</a:t>
            </a: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2.	Sadness: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superioris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anguli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3.	Grief: Depressor anguli oris.</a:t>
            </a: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4.	Anger: Dilator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depressor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septi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5.	Dislike: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Corrugator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supercilii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procerus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6.	Horror, terror and fright: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Platysma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7.	Surprise: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Frontalis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8. Doubt: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Mentalis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8.	Grinning: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Risorius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9.	Contempt: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Zygomaticus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minor.</a:t>
            </a:r>
          </a:p>
          <a:p>
            <a:pPr marL="596900" indent="-596900" algn="just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10.	Closing the mouth: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Orbicularis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96900" indent="-596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11.	Whistling: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Buccinator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orbicularis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3" y="500063"/>
            <a:ext cx="8786812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NERVE SUPPLY OF FACE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Motor Nerve Supply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facial nerve is the motor nerve of the face. Its five terminal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supply the various facial muscles as follows.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	Temporal—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frontalis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auricular muscles,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orbicularis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oculi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Zygomatic—orbicularis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oculi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(lower eyelid part).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—muscles of the cheek and upper lip.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	Marginal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—muscles of lower lip.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	Cervical—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platysma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14313" y="6070600"/>
            <a:ext cx="8572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 Narrow" pitchFamily="34" charset="0"/>
              </a:rPr>
              <a:t>Terminal branches of the facial nerve</a:t>
            </a:r>
          </a:p>
        </p:txBody>
      </p:sp>
      <p:pic>
        <p:nvPicPr>
          <p:cNvPr id="13315" name="Picture 2" descr="D:\VIKRANT SHARMA\Krishna Garg Mam\BDC Presentation\BDC Presentation\Volume 3_BDC\2-1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71575"/>
            <a:ext cx="87725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1438" y="428625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Helvetica Narrow" pitchFamily="34" charset="0"/>
              </a:rPr>
              <a:t>CLINICAL ANATOMY</a:t>
            </a:r>
          </a:p>
        </p:txBody>
      </p:sp>
      <p:pic>
        <p:nvPicPr>
          <p:cNvPr id="14339" name="Picture 2" descr="D:\VIKRANT SHARMA\Krishna Garg Mam\BDC Presentation\BDC Presentation\Volume 3_BDC\2-1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263" y="0"/>
            <a:ext cx="5630862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928938" y="6143625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>
                <a:latin typeface="Helvetica Narrow" pitchFamily="34" charset="0"/>
              </a:rPr>
              <a:t>Infranuclear lesion of right facial nerve or Bell’s palsy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VIKRANT SHARMA\Krishna Garg Mam\BDC Presentation\BDC Presentation\Volume 3_BDC\2-1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25" y="0"/>
            <a:ext cx="49784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1438" y="5813425"/>
            <a:ext cx="3786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Helvetica Narrow" pitchFamily="34" charset="0"/>
              </a:rPr>
              <a:t>Supranuclear lesion of left facial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Sensory nerves of Face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Mainly by the branches of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Ophthalmic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Supratrochlear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Supraorbital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palpebral branch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lacrimal,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infratrochlear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nasal)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Maxillary(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infraorbital,zygomaticofacial,zygomaticotemporal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&amp;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Mandibular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auriculotemporal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&amp;mental) 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divisions of Trigeminal nerve.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Also branches from Cervical plexus-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Anterior div of great auricular nerve and upper div of transverse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nerve of neck</a:t>
            </a:r>
          </a:p>
          <a:p>
            <a:pPr marL="0" indent="0" algn="just">
              <a:buNone/>
            </a:pPr>
            <a:endParaRPr lang="en-US" sz="2800" dirty="0" smtClean="0">
              <a:latin typeface="Helvetica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6400800" cy="3505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Extents</a:t>
            </a:r>
          </a:p>
          <a:p>
            <a:pPr marL="292100" indent="-2921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Superiorly from the adolescent position of hairline,</a:t>
            </a:r>
          </a:p>
          <a:p>
            <a:pPr marL="292100" indent="-2921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Inferiorly to the chin and the base of the mandible, and</a:t>
            </a:r>
          </a:p>
          <a:p>
            <a:pPr marL="292100" indent="-2921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side to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auricle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76400" y="2286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Sensory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Nerve Supply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765675" y="816322"/>
            <a:ext cx="40576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sensory nerves of the face and neck.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Supratrochlear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(2)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Supraorbital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(3)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palpebral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branch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lacrimal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infratrochlear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(5) external nasal, (6)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infraorbital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,(7)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zygomaticofacial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(8)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zygomaticotemporal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(9)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auricu-lotemporal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(10)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(11) mental, (12) great auricular, (13) transverse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nerve of neck, (14) lesser occipital, and (15)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supraclavicular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2" descr="D:\Shared\BDC Slides Corr\Vol 3 Figs\JPEG\2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65675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57400"/>
            <a:ext cx="87630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ARTERIES OF THE FACE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face is richly vascular. It is supplied by: </a:t>
            </a:r>
          </a:p>
          <a:p>
            <a:pPr marL="406400" indent="-4064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facial artery, </a:t>
            </a:r>
          </a:p>
          <a:p>
            <a:pPr marL="406400" indent="-4064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transverse facial artery, and </a:t>
            </a:r>
          </a:p>
          <a:p>
            <a:pPr marL="406400" indent="-4064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Arteries that accompany the cutaneous nerves</a:t>
            </a:r>
            <a:r>
              <a:rPr lang="en-US" sz="2800" dirty="0" smtClean="0">
                <a:latin typeface="Helvetica Narrow" pitchFamily="34" charset="0"/>
              </a:rPr>
              <a:t>.</a:t>
            </a:r>
            <a:endParaRPr lang="en-US" sz="2800" dirty="0">
              <a:latin typeface="Helvetica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14313" y="611028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 Narrow" pitchFamily="34" charset="0"/>
              </a:rPr>
              <a:t>Arteries of the face</a:t>
            </a:r>
            <a:endParaRPr lang="en-US" sz="2200">
              <a:latin typeface="Helvetica Narrow" pitchFamily="34" charset="0"/>
            </a:endParaRPr>
          </a:p>
        </p:txBody>
      </p:sp>
      <p:pic>
        <p:nvPicPr>
          <p:cNvPr id="17411" name="Picture 2" descr="D:\VIKRANT SHARMA\Krishna Garg Mam\BDC Presentation\BDC Presentation\Volume 3_BDC\2-1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838200"/>
            <a:ext cx="90043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0"/>
            <a:ext cx="85725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VEINS OF THE FACE: These accompany the arteries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Deep Connections: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communication between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supraorbital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superior ophthalmic veins.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Another connection with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pterygoid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plexus 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Helvetica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Helvetica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Helvetica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Helvetica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Helvetica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Helvetica Narrow" pitchFamily="34" charset="0"/>
            </a:endParaRPr>
          </a:p>
        </p:txBody>
      </p:sp>
      <p:pic>
        <p:nvPicPr>
          <p:cNvPr id="37891" name="Picture 2" descr="D:\VIKRANT SHARMA\Krishna Garg Mam\BDC Presentation\BDC Presentation\Volume 3_BDC\FC 2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124200"/>
            <a:ext cx="28067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50" y="152400"/>
            <a:ext cx="82867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VENOUS DRAINAGE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42875" y="5857875"/>
            <a:ext cx="8786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veins of the scalp, face and their deep connections with the cavernous sinus and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pterygoid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plexus of veins</a:t>
            </a:r>
          </a:p>
        </p:txBody>
      </p:sp>
      <p:pic>
        <p:nvPicPr>
          <p:cNvPr id="5124" name="Picture 2" descr="D:\VIKRANT SHARMA\Krishna Garg Mam\BDC Presentation\BDC Presentation\Volume 3_BDC\2-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642938"/>
            <a:ext cx="878681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8" y="357188"/>
            <a:ext cx="8572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DANGEROUS AREA OF FACE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D:\VIKRANT SHARMA\Krishna Garg Mam\BDC Presentation\BDC Presentation\Volume 3_BDC\2-18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000125"/>
            <a:ext cx="325437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2875" y="5786438"/>
            <a:ext cx="8572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Dangerous area of the face (stippled). Spread of infection from this area can cause thrombosis of the cavernous sinus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5" y="333375"/>
            <a:ext cx="8572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LYMPHATIC DRAINAGE OF THE FACE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D:\VIKRANT SHARMA\Krishna Garg Mam\BDC Presentation\BDC Presentation\Volume 3_BDC\2-1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488" y="912813"/>
            <a:ext cx="390207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1000" y="52578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lymphatic territories of the face. Area (a) drains into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preauricular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nodes, area (b) drains into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nodes, and area (c) drains into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submental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219200"/>
            <a:ext cx="85725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Helvetica Narrow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Helvetica Narrow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very vascular.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rich in sebaceous and sweat glands.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very elastic and thick because the facial muscles are inserted into it.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66800"/>
            <a:ext cx="85725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FACIAL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Embryologically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they develop from the mesoderm of the second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branchial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arch, and are, therefore, supplied by the facial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nerve..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Helvetica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4313" y="500063"/>
            <a:ext cx="85725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Muscle of the Scalp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Occipitofrontalis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Muscles of the Auricle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Vestigeal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Muscles of the Eyelids/Orbital Openings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Orbicularis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oculi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Corrugator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palpebrae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superioris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IV. Muscles of the Nose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Procerus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Compressor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naris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Dilator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naris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Depressor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septi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3" y="303213"/>
            <a:ext cx="8572500" cy="6340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Helvetica Narrow" pitchFamily="34" charset="0"/>
              </a:rPr>
              <a:t>V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Muscles around the Mouth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1.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Orbicularis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2.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Buccinator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(Latin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cheek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3.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superioris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alaeque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nasi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4.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Zygomaticus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major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5.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superioris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6.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anguli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7.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Zygomaticus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minor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8.	Depressor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anguli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9.	Depressor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inferioris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Mentalis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(Latin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chin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Risorius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(Latin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laughter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VI. Muscles of the Neck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Platysma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2" descr="C:\Users\Windows\Desktop\fac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215313" cy="6500813"/>
          </a:xfrm>
          <a:noFill/>
        </p:spPr>
      </p:pic>
    </p:spTree>
    <p:extLst>
      <p:ext uri="{BB962C8B-B14F-4D97-AF65-F5344CB8AC3E}">
        <p14:creationId xmlns:p14="http://schemas.microsoft.com/office/powerpoint/2010/main" val="28293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Windows\Desktop\fa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"/>
            <a:ext cx="7772400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VIKRANT SHARMA\Krishna Garg Mam\BDC Presentation\BDC Presentation\JPG\Vol 3 Jpg\2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9144000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313" y="6215063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 Narrow" pitchFamily="34" charset="0"/>
              </a:rPr>
              <a:t>The facial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229</TotalTime>
  <Words>890</Words>
  <Application>Microsoft Office PowerPoint</Application>
  <PresentationFormat>On-screen Show (4:3)</PresentationFormat>
  <Paragraphs>339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Helvetica Narrow</vt:lpstr>
      <vt:lpstr>Times New Roman</vt:lpstr>
      <vt:lpstr>Trebuchet MS</vt:lpstr>
      <vt:lpstr>Wingdings 2</vt:lpstr>
      <vt:lpstr>Quotable</vt:lpstr>
      <vt:lpstr>FACE</vt:lpstr>
      <vt:lpstr>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Sensory nerves of 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</dc:title>
  <dc:creator>Windows</dc:creator>
  <cp:lastModifiedBy>COM-1</cp:lastModifiedBy>
  <cp:revision>59</cp:revision>
  <dcterms:created xsi:type="dcterms:W3CDTF">2019-04-20T03:29:16Z</dcterms:created>
  <dcterms:modified xsi:type="dcterms:W3CDTF">2019-02-22T07:27:06Z</dcterms:modified>
</cp:coreProperties>
</file>