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8000" b="1" dirty="0" smtClean="0">
                <a:solidFill>
                  <a:srgbClr val="FF0000"/>
                </a:solidFill>
              </a:rPr>
              <a:t>FRACTURE</a:t>
            </a:r>
            <a:endParaRPr lang="en-IN" sz="8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FFFF00"/>
                </a:solidFill>
              </a:rPr>
              <a:t>DR.M.P.LAL</a:t>
            </a:r>
          </a:p>
          <a:p>
            <a:r>
              <a:rPr lang="en-IN" sz="3200" b="1" dirty="0" smtClean="0">
                <a:solidFill>
                  <a:srgbClr val="FFFF00"/>
                </a:solidFill>
              </a:rPr>
              <a:t>Professor  and  Head of Dept  of  Surgery</a:t>
            </a:r>
            <a:endParaRPr lang="en-IN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8800" b="1" dirty="0" smtClean="0"/>
              <a:t>   FRACTURES</a:t>
            </a:r>
            <a:endParaRPr lang="en-IN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/>
              <a:t>A  fracture  </a:t>
            </a:r>
            <a:r>
              <a:rPr lang="en-IN" sz="2800" b="1" dirty="0" smtClean="0"/>
              <a:t>is</a:t>
            </a:r>
            <a:r>
              <a:rPr lang="en-IN" sz="2800" b="1" dirty="0" smtClean="0"/>
              <a:t>  </a:t>
            </a:r>
            <a:r>
              <a:rPr lang="en-IN" sz="2800" b="1" dirty="0" smtClean="0"/>
              <a:t>a </a:t>
            </a:r>
            <a:r>
              <a:rPr lang="en-IN" sz="2800" b="1" dirty="0" smtClean="0"/>
              <a:t> </a:t>
            </a:r>
            <a:r>
              <a:rPr lang="en-IN" sz="2800" b="1" dirty="0" smtClean="0"/>
              <a:t>complete </a:t>
            </a:r>
            <a:r>
              <a:rPr lang="en-IN" sz="2800" b="1" dirty="0" smtClean="0"/>
              <a:t>or partial</a:t>
            </a:r>
            <a:r>
              <a:rPr lang="en-IN" sz="2800" b="1" dirty="0" smtClean="0"/>
              <a:t> break   </a:t>
            </a:r>
            <a:r>
              <a:rPr lang="en-IN" sz="2800" b="1" dirty="0" smtClean="0"/>
              <a:t>in  the  continuity of  a  bone </a:t>
            </a:r>
            <a:r>
              <a:rPr lang="en-IN" sz="2800" b="1" dirty="0" smtClean="0"/>
              <a:t>. </a:t>
            </a:r>
            <a:endParaRPr lang="en-IN" sz="2800" b="1" dirty="0" smtClean="0"/>
          </a:p>
          <a:p>
            <a:pPr>
              <a:buNone/>
            </a:pPr>
            <a:r>
              <a:rPr lang="en-IN" sz="2800" b="1" dirty="0" smtClean="0"/>
              <a:t>    CLASSIFICATION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b="1" dirty="0" smtClean="0"/>
              <a:t>Fractures  caused  solely by  sudden  injury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b="1" dirty="0" smtClean="0"/>
              <a:t>Fragility  fractures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b="1" dirty="0" smtClean="0"/>
              <a:t>Fatigue  or  stress  fractures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b="1" dirty="0" smtClean="0"/>
              <a:t>Pathological  fractures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600" b="1" dirty="0" smtClean="0">
                <a:solidFill>
                  <a:srgbClr val="FF0000"/>
                </a:solidFill>
              </a:rPr>
              <a:t>         FRACTURES</a:t>
            </a:r>
            <a:endParaRPr lang="en-IN" sz="66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Image result for fracture type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0"/>
            <a:ext cx="5638799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CLOSED  AND  OPEN  FRACTURES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/>
              <a:t>A  fracture  is  closed  or  simple  when  there  is  no  communication  between   the  site  of  fracture  and  the  exterior  of  the  body.</a:t>
            </a:r>
          </a:p>
          <a:p>
            <a:r>
              <a:rPr lang="en-IN" sz="3200" b="1" dirty="0" smtClean="0"/>
              <a:t>A  fracture is open  or  compound when  there  is  a  wound  of  the  skin  surface  leading  down  to  the  site  of  fracture.  </a:t>
            </a:r>
            <a:endParaRPr lang="en-IN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5400" b="1" dirty="0" smtClean="0"/>
              <a:t>PATTERNS  OF  FRACTURE</a:t>
            </a:r>
            <a:endParaRPr lang="en-IN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IN" sz="3600" b="1" dirty="0" smtClean="0"/>
              <a:t>Transverse fracture</a:t>
            </a:r>
          </a:p>
          <a:p>
            <a:pPr marL="514350" indent="-514350">
              <a:buFont typeface="+mj-lt"/>
              <a:buAutoNum type="alphaUcPeriod"/>
            </a:pPr>
            <a:r>
              <a:rPr lang="en-IN" sz="3600" b="1" dirty="0" smtClean="0"/>
              <a:t>Oblique  fracture</a:t>
            </a:r>
          </a:p>
          <a:p>
            <a:pPr marL="514350" indent="-514350">
              <a:buFont typeface="+mj-lt"/>
              <a:buAutoNum type="alphaUcPeriod"/>
            </a:pPr>
            <a:r>
              <a:rPr lang="en-IN" sz="3600" b="1" dirty="0" smtClean="0"/>
              <a:t>Spiral   fracture</a:t>
            </a:r>
          </a:p>
          <a:p>
            <a:pPr marL="514350" indent="-514350">
              <a:buFont typeface="+mj-lt"/>
              <a:buAutoNum type="alphaUcPeriod"/>
            </a:pPr>
            <a:r>
              <a:rPr lang="en-IN" sz="3600" b="1" dirty="0" smtClean="0"/>
              <a:t>Comminuted  fracture</a:t>
            </a:r>
          </a:p>
          <a:p>
            <a:pPr marL="514350" indent="-514350">
              <a:buFont typeface="+mj-lt"/>
              <a:buAutoNum type="alphaUcPeriod"/>
            </a:pPr>
            <a:r>
              <a:rPr lang="en-IN" sz="3600" b="1" dirty="0" smtClean="0"/>
              <a:t>Compression  fracture</a:t>
            </a:r>
          </a:p>
          <a:p>
            <a:pPr marL="514350" indent="-514350">
              <a:buFont typeface="+mj-lt"/>
              <a:buAutoNum type="alphaUcPeriod"/>
            </a:pPr>
            <a:r>
              <a:rPr lang="en-IN" sz="3600" b="1" dirty="0" smtClean="0"/>
              <a:t>Greenstick  fracture</a:t>
            </a:r>
          </a:p>
          <a:p>
            <a:pPr marL="514350" indent="-514350">
              <a:buFont typeface="+mj-lt"/>
              <a:buAutoNum type="alphaUcPeriod"/>
            </a:pPr>
            <a:endParaRPr lang="en-IN" sz="3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5400" b="1" dirty="0" smtClean="0"/>
              <a:t>REPAIR  OF  TUBULAR  BONE</a:t>
            </a:r>
            <a:endParaRPr lang="en-IN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   </a:t>
            </a:r>
            <a:r>
              <a:rPr lang="en-IN" sz="2800" b="1" dirty="0" smtClean="0"/>
              <a:t>The  process  of   healing  of  tubular bone  may  be  considered as  occurring  in  five  stages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b="1" dirty="0" smtClean="0"/>
              <a:t>Stage of  haematoma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b="1" dirty="0" smtClean="0"/>
              <a:t>Stage of subperiosteal  and  endosteal  cellular  proliferation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b="1" dirty="0" smtClean="0"/>
              <a:t>Stage  of  callus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b="1" dirty="0" smtClean="0"/>
              <a:t>Stage  of  consolidation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b="1" dirty="0" smtClean="0"/>
              <a:t>Remodelling</a:t>
            </a:r>
          </a:p>
          <a:p>
            <a:pPr marL="514350" indent="-514350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4000" b="1" dirty="0" smtClean="0"/>
              <a:t>PRINCIPLES OF  FRACTURE TREATMENT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b="1" dirty="0" smtClean="0"/>
              <a:t>first aid</a:t>
            </a:r>
          </a:p>
          <a:p>
            <a:r>
              <a:rPr lang="en-IN" sz="2800" b="1" dirty="0" smtClean="0"/>
              <a:t>clinical  assessment</a:t>
            </a:r>
          </a:p>
          <a:p>
            <a:r>
              <a:rPr lang="en-IN" sz="2800" b="1" dirty="0" smtClean="0"/>
              <a:t>Resuscitation</a:t>
            </a:r>
          </a:p>
          <a:p>
            <a:pPr>
              <a:buNone/>
            </a:pPr>
            <a:r>
              <a:rPr lang="en-IN" sz="2800" b="1" dirty="0" smtClean="0"/>
              <a:t>    TREATMENT  OF  UNCOMPLICATED  CLOSED      FRACTURES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800" b="1" dirty="0" smtClean="0"/>
              <a:t>Reduction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800" b="1" dirty="0" smtClean="0"/>
              <a:t>Immobilisation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800" b="1" dirty="0" smtClean="0"/>
              <a:t>rehabilitation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COMPLICATIONS  OF  FRACTURES</a:t>
            </a:r>
            <a:endParaRPr lang="en-IN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RELATED TO  FRACTURE  ITSELF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ATTRIBUTABLE  TO  ASSOCIATED  INJURY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IN" sz="2400" b="1" dirty="0" smtClean="0"/>
              <a:t>Infection</a:t>
            </a:r>
          </a:p>
          <a:p>
            <a:r>
              <a:rPr lang="en-IN" sz="2400" b="1" dirty="0" smtClean="0"/>
              <a:t>Delayed union</a:t>
            </a:r>
          </a:p>
          <a:p>
            <a:r>
              <a:rPr lang="en-IN" sz="2400" b="1" dirty="0" smtClean="0"/>
              <a:t>Non – union</a:t>
            </a:r>
          </a:p>
          <a:p>
            <a:r>
              <a:rPr lang="en-IN" sz="2400" b="1" dirty="0" smtClean="0"/>
              <a:t>Avascular  necrosis</a:t>
            </a:r>
          </a:p>
          <a:p>
            <a:r>
              <a:rPr lang="en-IN" sz="2400" b="1" dirty="0" smtClean="0"/>
              <a:t>Mal-union</a:t>
            </a:r>
          </a:p>
          <a:p>
            <a:r>
              <a:rPr lang="en-IN" sz="2400" b="1" dirty="0" smtClean="0"/>
              <a:t>shortening</a:t>
            </a:r>
            <a:endParaRPr lang="en-IN" sz="2800" b="1" dirty="0" smtClean="0"/>
          </a:p>
          <a:p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IN" sz="2400" b="1" dirty="0" smtClean="0"/>
              <a:t>Injury  to  major  blood  vessels</a:t>
            </a:r>
          </a:p>
          <a:p>
            <a:r>
              <a:rPr lang="en-IN" sz="2400" b="1" dirty="0" smtClean="0"/>
              <a:t>Injury  to  nerves</a:t>
            </a:r>
          </a:p>
          <a:p>
            <a:r>
              <a:rPr lang="en-IN" sz="2400" b="1" dirty="0" smtClean="0"/>
              <a:t>Injury  to   viscera</a:t>
            </a:r>
          </a:p>
          <a:p>
            <a:r>
              <a:rPr lang="en-IN" sz="2400" b="1" dirty="0" smtClean="0"/>
              <a:t>Injury  to  tendons</a:t>
            </a:r>
          </a:p>
          <a:p>
            <a:r>
              <a:rPr lang="en-IN" sz="2400" b="1" dirty="0" smtClean="0"/>
              <a:t>Traumatic  affections of  joints</a:t>
            </a:r>
          </a:p>
          <a:p>
            <a:r>
              <a:rPr lang="en-IN" sz="2400" b="1" dirty="0" smtClean="0"/>
              <a:t>Fat  embolism</a:t>
            </a:r>
          </a:p>
          <a:p>
            <a:r>
              <a:rPr lang="en-IN" sz="2400" b="1" dirty="0" smtClean="0"/>
              <a:t>Compartment  syndrome</a:t>
            </a:r>
            <a:endParaRPr lang="en-IN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HOMOEOPATHIC THERAPEUTICS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ARNICA  MONTANA</a:t>
            </a:r>
          </a:p>
          <a:p>
            <a:r>
              <a:rPr lang="en-IN" dirty="0" smtClean="0"/>
              <a:t>HYPERICUM</a:t>
            </a:r>
          </a:p>
          <a:p>
            <a:r>
              <a:rPr lang="en-IN" dirty="0" smtClean="0"/>
              <a:t>SYMPHYTUM</a:t>
            </a:r>
          </a:p>
          <a:p>
            <a:r>
              <a:rPr lang="en-IN" dirty="0" smtClean="0"/>
              <a:t>RUTA</a:t>
            </a:r>
          </a:p>
          <a:p>
            <a:r>
              <a:rPr lang="en-IN" dirty="0" smtClean="0"/>
              <a:t>SILICEA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215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FRACTURE</vt:lpstr>
      <vt:lpstr>   FRACTURES</vt:lpstr>
      <vt:lpstr>         FRACTURES</vt:lpstr>
      <vt:lpstr>CLOSED  AND  OPEN  FRACTURES</vt:lpstr>
      <vt:lpstr>PATTERNS  OF  FRACTURE</vt:lpstr>
      <vt:lpstr>REPAIR  OF  TUBULAR  BONE</vt:lpstr>
      <vt:lpstr>PRINCIPLES OF  FRACTURE TREATMENT</vt:lpstr>
      <vt:lpstr>COMPLICATIONS  OF  FRACTURES</vt:lpstr>
      <vt:lpstr>HOMOEOPATHIC THERAPEUTICS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FRACTURE</dc:title>
  <dc:creator>DRSANJUDINESH</dc:creator>
  <cp:lastModifiedBy>DRSANJUDINESH</cp:lastModifiedBy>
  <cp:revision>10</cp:revision>
  <dcterms:created xsi:type="dcterms:W3CDTF">2006-08-16T00:00:00Z</dcterms:created>
  <dcterms:modified xsi:type="dcterms:W3CDTF">2019-08-01T09:37:54Z</dcterms:modified>
</cp:coreProperties>
</file>