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43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4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7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9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6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2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0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2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5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0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02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447800"/>
          </a:xfrm>
        </p:spPr>
        <p:txBody>
          <a:bodyPr/>
          <a:lstStyle/>
          <a:p>
            <a:r>
              <a:rPr lang="en-US" dirty="0" smtClean="0"/>
              <a:t>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By</a:t>
            </a:r>
          </a:p>
          <a:p>
            <a:pPr>
              <a:buNone/>
            </a:pPr>
            <a:r>
              <a:rPr lang="en-US" dirty="0" smtClean="0"/>
              <a:t>					Dr. </a:t>
            </a:r>
            <a:r>
              <a:rPr lang="en-US" dirty="0" err="1" smtClean="0"/>
              <a:t>Berlina</a:t>
            </a:r>
            <a:r>
              <a:rPr lang="en-US" dirty="0" smtClean="0"/>
              <a:t> Terrence Mary</a:t>
            </a:r>
          </a:p>
          <a:p>
            <a:pPr>
              <a:buNone/>
            </a:pPr>
            <a:r>
              <a:rPr lang="en-US" dirty="0" smtClean="0"/>
              <a:t>						Assistant professor</a:t>
            </a:r>
          </a:p>
          <a:p>
            <a:pPr>
              <a:buNone/>
            </a:pPr>
            <a:r>
              <a:rPr lang="en-US" dirty="0" smtClean="0"/>
              <a:t>						Dept of Anatomy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Exocrine gland  - rich </a:t>
            </a:r>
            <a:r>
              <a:rPr lang="en-US" dirty="0" err="1" smtClean="0"/>
              <a:t>bloood</a:t>
            </a:r>
            <a:r>
              <a:rPr lang="en-US" dirty="0" smtClean="0"/>
              <a:t> supply, their activity is under nervous or  hormonal control </a:t>
            </a:r>
          </a:p>
          <a:p>
            <a:r>
              <a:rPr lang="en-US" dirty="0" smtClean="0"/>
              <a:t>Endocrine gland – rich network of blood, capillaries or </a:t>
            </a:r>
            <a:r>
              <a:rPr lang="en-US" dirty="0" err="1" smtClean="0"/>
              <a:t>sinisoids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Neoplasm can arise from the epithelial </a:t>
            </a:r>
            <a:r>
              <a:rPr lang="en-US" dirty="0" err="1" smtClean="0"/>
              <a:t>linning</a:t>
            </a:r>
            <a:r>
              <a:rPr lang="en-US" dirty="0" smtClean="0"/>
              <a:t> of gland.</a:t>
            </a:r>
          </a:p>
          <a:p>
            <a:r>
              <a:rPr lang="en-US" dirty="0" smtClean="0"/>
              <a:t>Adenoma – benign growth arising in a gland.</a:t>
            </a:r>
          </a:p>
          <a:p>
            <a:r>
              <a:rPr lang="en-US" dirty="0" err="1" smtClean="0"/>
              <a:t>Adenocarcinmoma</a:t>
            </a:r>
            <a:r>
              <a:rPr lang="en-US" dirty="0" smtClean="0"/>
              <a:t>- malignant growth.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epithelial cells may be </a:t>
            </a:r>
            <a:r>
              <a:rPr lang="en-US" dirty="0" err="1" smtClean="0"/>
              <a:t>specialised</a:t>
            </a:r>
            <a:r>
              <a:rPr lang="en-US" dirty="0" smtClean="0"/>
              <a:t> to perform a </a:t>
            </a:r>
            <a:r>
              <a:rPr lang="en-US" dirty="0" err="1" smtClean="0"/>
              <a:t>secretory</a:t>
            </a:r>
            <a:r>
              <a:rPr lang="en-US" dirty="0" smtClean="0"/>
              <a:t> function. Such cells present singly or in groups, constitute glands.</a:t>
            </a:r>
          </a:p>
          <a:p>
            <a:r>
              <a:rPr lang="en-US" dirty="0" smtClean="0"/>
              <a:t>Based on structure--- unicellular, </a:t>
            </a:r>
            <a:r>
              <a:rPr lang="en-US" dirty="0" err="1" smtClean="0"/>
              <a:t>multicellular</a:t>
            </a:r>
            <a:endParaRPr lang="en-US" dirty="0" smtClean="0"/>
          </a:p>
          <a:p>
            <a:r>
              <a:rPr lang="en-US" dirty="0" smtClean="0"/>
              <a:t>Unicellular are interspersed among other epithelial cells. </a:t>
            </a:r>
            <a:r>
              <a:rPr lang="en-US" dirty="0" err="1" smtClean="0"/>
              <a:t>Eg</a:t>
            </a:r>
            <a:r>
              <a:rPr lang="en-US" dirty="0" smtClean="0"/>
              <a:t>. Lining the intestines.</a:t>
            </a:r>
          </a:p>
          <a:p>
            <a:r>
              <a:rPr lang="en-US" dirty="0" err="1" smtClean="0"/>
              <a:t>Multicellular</a:t>
            </a:r>
            <a:r>
              <a:rPr lang="en-US" dirty="0" smtClean="0"/>
              <a:t>- develop as </a:t>
            </a:r>
            <a:r>
              <a:rPr lang="en-US" dirty="0" err="1" smtClean="0"/>
              <a:t>diverticulae</a:t>
            </a:r>
            <a:r>
              <a:rPr lang="en-US" dirty="0" smtClean="0"/>
              <a:t> from epithelial surface.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Exocrine glands or externally secreting </a:t>
            </a:r>
          </a:p>
          <a:p>
            <a:pPr>
              <a:buNone/>
            </a:pPr>
            <a:r>
              <a:rPr lang="en-US" dirty="0" smtClean="0"/>
              <a:t>	glands – put their secretions into an epithelial surface,  directly or through ducts.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Endocrine glands or internally secreting gland or ductless gland-glands lose all contact with the epithelial surface from which they develop, they pour their secretions into blood.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Simple gland – when all the </a:t>
            </a:r>
            <a:r>
              <a:rPr lang="en-US" dirty="0" err="1" smtClean="0"/>
              <a:t>secretory</a:t>
            </a:r>
            <a:r>
              <a:rPr lang="en-US" dirty="0" smtClean="0"/>
              <a:t> cells of an exocrine gland discharge into one duct.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Compound gland – no. of group of </a:t>
            </a:r>
            <a:r>
              <a:rPr lang="en-US" dirty="0" err="1" smtClean="0"/>
              <a:t>secretory</a:t>
            </a:r>
            <a:r>
              <a:rPr lang="en-US" dirty="0" smtClean="0"/>
              <a:t> cells, each group discharging into its own duct. These duct unite to form larger duct that ultimately drain into an epithelial surface.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(simple &amp; compound) the secreting cells may be arranged:</a:t>
            </a:r>
          </a:p>
          <a:p>
            <a:pPr>
              <a:buNone/>
            </a:pPr>
            <a:r>
              <a:rPr lang="en-US" dirty="0" smtClean="0"/>
              <a:t>		a) Tubular –tube may be straight, coiled or branched </a:t>
            </a:r>
          </a:p>
          <a:p>
            <a:pPr>
              <a:buNone/>
            </a:pPr>
            <a:r>
              <a:rPr lang="en-US" dirty="0" smtClean="0"/>
              <a:t>		b) Acini – cells may form rounded sacs </a:t>
            </a:r>
          </a:p>
          <a:p>
            <a:pPr>
              <a:buNone/>
            </a:pPr>
            <a:r>
              <a:rPr lang="en-US" dirty="0" smtClean="0"/>
              <a:t>		c) Alveoli –flask shaped structures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Exocrine gland may be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Unicellular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Simple tubular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Simple alveolar or acini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Compound tubular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Compound </a:t>
            </a:r>
            <a:r>
              <a:rPr lang="en-US" dirty="0" err="1" smtClean="0"/>
              <a:t>alveolai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Compound </a:t>
            </a:r>
            <a:r>
              <a:rPr lang="en-US" dirty="0" err="1" smtClean="0"/>
              <a:t>tubulo</a:t>
            </a:r>
            <a:r>
              <a:rPr lang="en-US" dirty="0" smtClean="0"/>
              <a:t> </a:t>
            </a:r>
            <a:r>
              <a:rPr lang="en-US" dirty="0" err="1" smtClean="0"/>
              <a:t>alveolai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Classification based on the nature of their secretion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Mucous gland – secretion contain </a:t>
            </a:r>
            <a:r>
              <a:rPr lang="en-US" dirty="0" err="1" smtClean="0"/>
              <a:t>mucopolysaccharides</a:t>
            </a:r>
            <a:r>
              <a:rPr lang="en-US" dirty="0" smtClean="0"/>
              <a:t>. Secretion collects in the </a:t>
            </a:r>
            <a:r>
              <a:rPr lang="en-US" dirty="0" err="1" smtClean="0"/>
              <a:t>glial</a:t>
            </a:r>
            <a:r>
              <a:rPr lang="en-US" dirty="0" smtClean="0"/>
              <a:t> parts of the cells. As a result nuclei are pushed to the base of cell &amp; they flattened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smtClean="0"/>
              <a:t>Protein secreting cells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err="1" smtClean="0"/>
              <a:t>Mucin</a:t>
            </a:r>
            <a:r>
              <a:rPr lang="en-US" sz="2800" dirty="0" smtClean="0"/>
              <a:t> secreting cells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smtClean="0"/>
              <a:t>Steroid producing cells</a:t>
            </a:r>
          </a:p>
          <a:p>
            <a:pPr marL="1371600" lvl="2" indent="-457200"/>
            <a:r>
              <a:rPr lang="en-US" sz="2800" dirty="0" smtClean="0"/>
              <a:t>Serous gland- protein in nature, nuclei are centrally placed.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Classification – basis of manner in which</a:t>
            </a:r>
            <a:br>
              <a:rPr lang="en-US" sz="3200" dirty="0" smtClean="0"/>
            </a:br>
            <a:r>
              <a:rPr lang="en-US" sz="3200" dirty="0" smtClean="0"/>
              <a:t> their secretion are poured out of cells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Merocrine</a:t>
            </a:r>
            <a:r>
              <a:rPr lang="en-US" dirty="0" smtClean="0"/>
              <a:t> or </a:t>
            </a:r>
            <a:r>
              <a:rPr lang="en-US" dirty="0" err="1" smtClean="0"/>
              <a:t>eccrine</a:t>
            </a:r>
            <a:r>
              <a:rPr lang="en-US" dirty="0" smtClean="0"/>
              <a:t>/</a:t>
            </a:r>
            <a:r>
              <a:rPr lang="en-US" dirty="0" err="1" smtClean="0"/>
              <a:t>epicrine</a:t>
            </a:r>
            <a:r>
              <a:rPr lang="en-US" dirty="0" smtClean="0"/>
              <a:t>- secretions thrown out of cells by the process of </a:t>
            </a:r>
            <a:r>
              <a:rPr lang="en-US" dirty="0" err="1" smtClean="0"/>
              <a:t>exocytosis</a:t>
            </a:r>
            <a:r>
              <a:rPr lang="en-US" dirty="0" smtClean="0"/>
              <a:t>, the cell remaining intact .</a:t>
            </a:r>
          </a:p>
          <a:p>
            <a:r>
              <a:rPr lang="en-US" dirty="0" err="1" smtClean="0"/>
              <a:t>Apocrine</a:t>
            </a:r>
            <a:r>
              <a:rPr lang="en-US" dirty="0" smtClean="0"/>
              <a:t> – apical parts of the cells are shed off to discharge the secretion. </a:t>
            </a:r>
            <a:r>
              <a:rPr lang="en-US" dirty="0" err="1" smtClean="0"/>
              <a:t>Eg</a:t>
            </a:r>
            <a:r>
              <a:rPr lang="en-US" dirty="0" smtClean="0"/>
              <a:t>. Atypical sweat glands, mammary gland.</a:t>
            </a:r>
          </a:p>
          <a:p>
            <a:r>
              <a:rPr lang="en-US" dirty="0" err="1" smtClean="0"/>
              <a:t>Holocrine</a:t>
            </a:r>
            <a:r>
              <a:rPr lang="en-US" dirty="0" smtClean="0"/>
              <a:t> – entire cells disintegrates while discharge its secretion. </a:t>
            </a:r>
            <a:r>
              <a:rPr lang="en-US" dirty="0" err="1" smtClean="0"/>
              <a:t>Eg</a:t>
            </a:r>
            <a:r>
              <a:rPr lang="en-US" dirty="0" smtClean="0"/>
              <a:t>. Sebaceous gland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Glands divided into lobes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Intralobular – lying with in the lobule.</a:t>
            </a:r>
          </a:p>
          <a:p>
            <a:r>
              <a:rPr lang="en-US" dirty="0" smtClean="0"/>
              <a:t>Interlobular –lying in the interval between lobules .</a:t>
            </a:r>
          </a:p>
          <a:p>
            <a:r>
              <a:rPr lang="en-US" dirty="0" err="1" smtClean="0"/>
              <a:t>Interlobar</a:t>
            </a:r>
            <a:r>
              <a:rPr lang="en-US" dirty="0" smtClean="0"/>
              <a:t> – lying between adjacent lobes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8CC78"/>
      </a:accent3>
      <a:accent4>
        <a:srgbClr val="099BDD"/>
      </a:accent4>
      <a:accent5>
        <a:srgbClr val="828288"/>
      </a:accent5>
      <a:accent6>
        <a:srgbClr val="F56617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54</TotalTime>
  <Words>341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</vt:lpstr>
      <vt:lpstr>Banded</vt:lpstr>
      <vt:lpstr>Glands</vt:lpstr>
      <vt:lpstr>Glands</vt:lpstr>
      <vt:lpstr>PowerPoint Presentation</vt:lpstr>
      <vt:lpstr>PowerPoint Presentation</vt:lpstr>
      <vt:lpstr>PowerPoint Presentation</vt:lpstr>
      <vt:lpstr>PowerPoint Presentation</vt:lpstr>
      <vt:lpstr>Classification based on the nature of their secretion</vt:lpstr>
      <vt:lpstr>Classification – basis of manner in which  their secretion are poured out of cells </vt:lpstr>
      <vt:lpstr>Glands divided into lobes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Glands</dc:title>
  <dc:creator>Windows</dc:creator>
  <cp:lastModifiedBy>COM-1</cp:lastModifiedBy>
  <cp:revision>19</cp:revision>
  <dcterms:created xsi:type="dcterms:W3CDTF">2006-08-16T00:00:00Z</dcterms:created>
  <dcterms:modified xsi:type="dcterms:W3CDTF">2019-02-22T07:41:46Z</dcterms:modified>
</cp:coreProperties>
</file>