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78" r:id="rId5"/>
    <p:sldId id="258" r:id="rId6"/>
    <p:sldId id="259" r:id="rId7"/>
    <p:sldId id="279" r:id="rId8"/>
    <p:sldId id="280" r:id="rId9"/>
    <p:sldId id="281" r:id="rId10"/>
    <p:sldId id="274" r:id="rId11"/>
    <p:sldId id="283" r:id="rId12"/>
    <p:sldId id="284" r:id="rId13"/>
    <p:sldId id="285" r:id="rId14"/>
    <p:sldId id="275" r:id="rId15"/>
    <p:sldId id="286" r:id="rId16"/>
    <p:sldId id="273" r:id="rId17"/>
    <p:sldId id="271" r:id="rId18"/>
    <p:sldId id="272" r:id="rId19"/>
    <p:sldId id="270" r:id="rId20"/>
    <p:sldId id="269" r:id="rId21"/>
    <p:sldId id="268" r:id="rId22"/>
    <p:sldId id="267" r:id="rId23"/>
    <p:sldId id="266" r:id="rId24"/>
    <p:sldId id="265" r:id="rId25"/>
    <p:sldId id="287" r:id="rId26"/>
    <p:sldId id="282" r:id="rId27"/>
    <p:sldId id="264" r:id="rId28"/>
    <p:sldId id="263" r:id="rId29"/>
    <p:sldId id="276" r:id="rId30"/>
    <p:sldId id="26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30-May-19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30-May-19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30-May-19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30-May-19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30-May-19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30-May-19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30-May-19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30-May-19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30-May-19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30-May-19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30-May-19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30-May-19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herbs2000.com/disorders/cold_sores.htm" TargetMode="External"/><Relationship Id="rId2" Type="http://schemas.openxmlformats.org/officeDocument/2006/relationships/hyperlink" Target="http://www.herbs2000.com/homeopathy/1_hahnemann.htm" TargetMode="External"/><Relationship Id="rId1" Type="http://schemas.openxmlformats.org/officeDocument/2006/relationships/slideLayout" Target="../slideLayouts/slideLayout6.xml"/><Relationship Id="rId4" Type="http://schemas.openxmlformats.org/officeDocument/2006/relationships/hyperlink" Target="http://www.herbs2000.com/h_menu/metabolism.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6354762"/>
          </a:xfrm>
        </p:spPr>
        <p:txBody>
          <a:bodyPr>
            <a:normAutofit/>
          </a:bodyPr>
          <a:lstStyle/>
          <a:p>
            <a:r>
              <a:rPr lang="en-IN" sz="6600" dirty="0" smtClean="0"/>
              <a:t>GRAPHITES </a:t>
            </a:r>
            <a:br>
              <a:rPr lang="en-IN" sz="6600" dirty="0" smtClean="0"/>
            </a:br>
            <a:r>
              <a:rPr lang="en-IN" sz="6600" dirty="0"/>
              <a:t> </a:t>
            </a:r>
            <a:r>
              <a:rPr lang="en-IN" sz="6600" smtClean="0"/>
              <a:t/>
            </a:r>
            <a:br>
              <a:rPr lang="en-IN" sz="6600" smtClean="0"/>
            </a:br>
            <a:r>
              <a:rPr lang="en-IN" sz="2800" smtClean="0"/>
              <a:t>PRESENTED BY,</a:t>
            </a:r>
            <a:br>
              <a:rPr lang="en-IN" sz="2800" smtClean="0"/>
            </a:br>
            <a:r>
              <a:rPr lang="en-IN" sz="2800" smtClean="0"/>
              <a:t> </a:t>
            </a:r>
            <a:r>
              <a:rPr lang="en-IN" sz="3200" dirty="0" smtClean="0"/>
              <a:t/>
            </a:r>
            <a:br>
              <a:rPr lang="en-IN" sz="3200" dirty="0" smtClean="0"/>
            </a:br>
            <a:r>
              <a:rPr lang="en-IN" sz="3200" dirty="0" smtClean="0"/>
              <a:t>DEPT OF MATERIA MEDICA</a:t>
            </a:r>
            <a:endParaRPr lang="en-IN" sz="6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9800" y="1752600"/>
            <a:ext cx="2857500" cy="476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8602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6430962"/>
          </a:xfrm>
        </p:spPr>
        <p:txBody>
          <a:bodyPr>
            <a:noAutofit/>
          </a:bodyPr>
          <a:lstStyle/>
          <a:p>
            <a:r>
              <a:rPr lang="en-IN" sz="3600" dirty="0">
                <a:latin typeface="Times New Roman" pitchFamily="18" charset="0"/>
                <a:cs typeface="Times New Roman" pitchFamily="18" charset="0"/>
              </a:rPr>
              <a:t>Like all the carbons, this remedy is an </a:t>
            </a:r>
            <a:r>
              <a:rPr lang="en-IN" sz="3600" dirty="0">
                <a:solidFill>
                  <a:srgbClr val="FF0000"/>
                </a:solidFill>
                <a:latin typeface="Times New Roman" pitchFamily="18" charset="0"/>
                <a:cs typeface="Times New Roman" pitchFamily="18" charset="0"/>
              </a:rPr>
              <a:t>anti-</a:t>
            </a:r>
            <a:r>
              <a:rPr lang="en-IN" sz="3600" dirty="0" err="1">
                <a:solidFill>
                  <a:srgbClr val="FF0000"/>
                </a:solidFill>
                <a:latin typeface="Times New Roman" pitchFamily="18" charset="0"/>
                <a:cs typeface="Times New Roman" pitchFamily="18" charset="0"/>
              </a:rPr>
              <a:t>psoric</a:t>
            </a:r>
            <a:r>
              <a:rPr lang="en-IN" sz="3600" dirty="0">
                <a:latin typeface="Times New Roman" pitchFamily="18" charset="0"/>
                <a:cs typeface="Times New Roman" pitchFamily="18" charset="0"/>
              </a:rPr>
              <a:t> of great power, but especially active in patients who are rather stout, of fair complexion, with tendency to skin affections and constipation, fat, chilly, and costive, with delayed menstrual history, take cold easily. </a:t>
            </a:r>
            <a:r>
              <a:rPr lang="en-IN" sz="3600" dirty="0" smtClean="0">
                <a:latin typeface="Times New Roman" pitchFamily="18" charset="0"/>
                <a:cs typeface="Times New Roman" pitchFamily="18" charset="0"/>
              </a:rPr>
              <a:t/>
            </a:r>
            <a:br>
              <a:rPr lang="en-IN" sz="3600" dirty="0" smtClean="0">
                <a:latin typeface="Times New Roman" pitchFamily="18" charset="0"/>
                <a:cs typeface="Times New Roman" pitchFamily="18" charset="0"/>
              </a:rPr>
            </a:br>
            <a:r>
              <a:rPr lang="en-IN" sz="4000" dirty="0"/>
              <a:t/>
            </a:r>
            <a:br>
              <a:rPr lang="en-IN" sz="4000" dirty="0"/>
            </a:br>
            <a:endParaRPr lang="en-IN" sz="36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3601" y="4648200"/>
            <a:ext cx="3200400" cy="2182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237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IN" sz="3600" dirty="0">
                <a:latin typeface="Times New Roman" pitchFamily="18" charset="0"/>
                <a:cs typeface="Times New Roman" pitchFamily="18" charset="0"/>
              </a:rPr>
              <a:t>Children impudent, teasing, laugh at reprimands. Has a particular tendency to develop the skin phase of internal disorders. Eradicates tendency to erysipelas. </a:t>
            </a:r>
            <a:r>
              <a:rPr lang="en-IN" sz="3600" dirty="0" err="1">
                <a:latin typeface="Times New Roman" pitchFamily="18" charset="0"/>
                <a:cs typeface="Times New Roman" pitchFamily="18" charset="0"/>
              </a:rPr>
              <a:t>Anæmia</a:t>
            </a:r>
            <a:r>
              <a:rPr lang="en-IN" sz="3600" dirty="0">
                <a:latin typeface="Times New Roman" pitchFamily="18" charset="0"/>
                <a:cs typeface="Times New Roman" pitchFamily="18" charset="0"/>
              </a:rPr>
              <a:t> with redness of face. Tendency to obesity. Swollen genitals. Gushing </a:t>
            </a:r>
            <a:r>
              <a:rPr lang="en-IN" sz="3600" dirty="0" err="1">
                <a:latin typeface="Times New Roman" pitchFamily="18" charset="0"/>
                <a:cs typeface="Times New Roman" pitchFamily="18" charset="0"/>
              </a:rPr>
              <a:t>leucorrhœa</a:t>
            </a:r>
            <a:r>
              <a:rPr lang="en-IN" sz="3600" dirty="0">
                <a:latin typeface="Times New Roman" pitchFamily="18" charset="0"/>
                <a:cs typeface="Times New Roman" pitchFamily="18" charset="0"/>
              </a:rPr>
              <a:t>. Aids absorption of </a:t>
            </a:r>
            <a:r>
              <a:rPr lang="en-IN" sz="3600" dirty="0" err="1">
                <a:latin typeface="Times New Roman" pitchFamily="18" charset="0"/>
                <a:cs typeface="Times New Roman" pitchFamily="18" charset="0"/>
              </a:rPr>
              <a:t>cicatricial</a:t>
            </a:r>
            <a:r>
              <a:rPr lang="en-IN" sz="3600" dirty="0">
                <a:latin typeface="Times New Roman" pitchFamily="18" charset="0"/>
                <a:cs typeface="Times New Roman" pitchFamily="18" charset="0"/>
              </a:rPr>
              <a:t> tissue. Induration of tissue. Cancer of pylorus. </a:t>
            </a:r>
            <a:r>
              <a:rPr lang="en-IN" sz="3600" dirty="0" smtClean="0">
                <a:latin typeface="Times New Roman" pitchFamily="18" charset="0"/>
                <a:cs typeface="Times New Roman" pitchFamily="18" charset="0"/>
              </a:rPr>
              <a:t>Duodenal ulcer.</a:t>
            </a:r>
            <a:r>
              <a:rPr lang="en-IN" sz="4000" dirty="0" smtClean="0"/>
              <a:t/>
            </a:r>
            <a:br>
              <a:rPr lang="en-IN" sz="4000" dirty="0" smtClean="0"/>
            </a:br>
            <a:endParaRPr lang="en-IN" sz="3600" dirty="0"/>
          </a:p>
        </p:txBody>
      </p:sp>
    </p:spTree>
    <p:extLst>
      <p:ext uri="{BB962C8B-B14F-4D97-AF65-F5344CB8AC3E}">
        <p14:creationId xmlns:p14="http://schemas.microsoft.com/office/powerpoint/2010/main" xmlns="" val="75135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14748"/>
            <a:ext cx="9220200" cy="68727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320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496" y="27039"/>
            <a:ext cx="9114503" cy="69071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926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5821362"/>
          </a:xfrm>
        </p:spPr>
        <p:txBody>
          <a:bodyPr>
            <a:normAutofit fontScale="90000"/>
          </a:bodyPr>
          <a:lstStyle/>
          <a:p>
            <a:pPr algn="l"/>
            <a:r>
              <a:rPr lang="en-IN" sz="3600" dirty="0" smtClean="0"/>
              <a:t/>
            </a:r>
            <a:br>
              <a:rPr lang="en-IN" sz="3600" dirty="0" smtClean="0"/>
            </a:br>
            <a:r>
              <a:rPr lang="en-IN" sz="3600" dirty="0" smtClean="0">
                <a:solidFill>
                  <a:srgbClr val="FF0000"/>
                </a:solidFill>
              </a:rPr>
              <a:t> MIND</a:t>
            </a:r>
            <a:r>
              <a:rPr lang="en-IN" sz="3600" dirty="0" smtClean="0"/>
              <a:t/>
            </a:r>
            <a:br>
              <a:rPr lang="en-IN" sz="3600" dirty="0" smtClean="0"/>
            </a:br>
            <a:r>
              <a:rPr lang="en-IN" sz="3600" dirty="0" smtClean="0"/>
              <a:t>Great </a:t>
            </a:r>
            <a:r>
              <a:rPr lang="en-IN" sz="3600" dirty="0"/>
              <a:t>tendency to start. Timid. </a:t>
            </a:r>
            <a:r>
              <a:rPr lang="en-IN" sz="3600" dirty="0" smtClean="0"/>
              <a:t/>
            </a:r>
            <a:br>
              <a:rPr lang="en-IN" sz="3600" dirty="0" smtClean="0"/>
            </a:br>
            <a:r>
              <a:rPr lang="en-IN" sz="3600" dirty="0" smtClean="0"/>
              <a:t>Unable </a:t>
            </a:r>
            <a:r>
              <a:rPr lang="en-IN" sz="3600" dirty="0"/>
              <a:t>to decide. Want of disposition to work. </a:t>
            </a:r>
            <a:r>
              <a:rPr lang="en-IN" sz="3600" dirty="0" smtClean="0"/>
              <a:t>Fidgety while sitting at work. Music </a:t>
            </a:r>
            <a:r>
              <a:rPr lang="en-IN" sz="3600" dirty="0"/>
              <a:t>makes her weep. </a:t>
            </a:r>
            <a:r>
              <a:rPr lang="en-IN" sz="3600" dirty="0" smtClean="0"/>
              <a:t>Apprehensive, despondency</a:t>
            </a:r>
            <a:r>
              <a:rPr lang="en-IN" sz="3600" dirty="0"/>
              <a:t>, </a:t>
            </a:r>
            <a:r>
              <a:rPr lang="en-IN" sz="3600" dirty="0" smtClean="0"/>
              <a:t>indecision.</a:t>
            </a:r>
            <a:br>
              <a:rPr lang="en-IN" sz="3600" dirty="0" smtClean="0"/>
            </a:br>
            <a:r>
              <a:rPr lang="en-IN" sz="3600" dirty="0" smtClean="0">
                <a:latin typeface="Times New Roman" pitchFamily="18" charset="0"/>
                <a:cs typeface="Times New Roman" pitchFamily="18" charset="0"/>
              </a:rPr>
              <a:t>Excessive </a:t>
            </a:r>
            <a:r>
              <a:rPr lang="en-IN" sz="3600" dirty="0">
                <a:latin typeface="Times New Roman" pitchFamily="18" charset="0"/>
                <a:cs typeface="Times New Roman" pitchFamily="18" charset="0"/>
              </a:rPr>
              <a:t>cautiousness; timid; hesitates; unable to decide about </a:t>
            </a:r>
            <a:r>
              <a:rPr lang="en-IN" sz="3600" dirty="0" smtClean="0">
                <a:latin typeface="Times New Roman" pitchFamily="18" charset="0"/>
                <a:cs typeface="Times New Roman" pitchFamily="18" charset="0"/>
              </a:rPr>
              <a:t>anything.</a:t>
            </a:r>
            <a:r>
              <a:rPr lang="en-IN" sz="3600" dirty="0">
                <a:latin typeface="Times New Roman" pitchFamily="18" charset="0"/>
                <a:cs typeface="Times New Roman" pitchFamily="18" charset="0"/>
              </a:rPr>
              <a:t/>
            </a:r>
            <a:br>
              <a:rPr lang="en-IN" sz="3600" dirty="0">
                <a:latin typeface="Times New Roman" pitchFamily="18" charset="0"/>
                <a:cs typeface="Times New Roman" pitchFamily="18" charset="0"/>
              </a:rPr>
            </a:br>
            <a:r>
              <a:rPr lang="en-IN" sz="3600" dirty="0" smtClean="0">
                <a:latin typeface="Times New Roman" pitchFamily="18" charset="0"/>
                <a:cs typeface="Times New Roman" pitchFamily="18" charset="0"/>
              </a:rPr>
              <a:t>Sad</a:t>
            </a:r>
            <a:r>
              <a:rPr lang="en-IN" sz="3600" dirty="0">
                <a:latin typeface="Times New Roman" pitchFamily="18" charset="0"/>
                <a:cs typeface="Times New Roman" pitchFamily="18" charset="0"/>
              </a:rPr>
              <a:t>, despondent; music makes her weep; thinks of nothing but </a:t>
            </a:r>
            <a:r>
              <a:rPr lang="en-IN" sz="3600" dirty="0" smtClean="0">
                <a:latin typeface="Times New Roman" pitchFamily="18" charset="0"/>
                <a:cs typeface="Times New Roman" pitchFamily="18" charset="0"/>
              </a:rPr>
              <a:t>death.</a:t>
            </a:r>
            <a:endParaRPr lang="en-IN" sz="3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3600" y="0"/>
            <a:ext cx="3163529" cy="189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280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28601"/>
            <a:ext cx="2438400" cy="2971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9800" y="39329"/>
            <a:ext cx="3109452" cy="3389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0" y="3489157"/>
            <a:ext cx="3048001" cy="3368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0800" y="0"/>
            <a:ext cx="3203211"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743200" y="3352800"/>
            <a:ext cx="3267075" cy="3517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8600" y="3276600"/>
            <a:ext cx="2287429"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384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pPr algn="l"/>
            <a:r>
              <a:rPr lang="en-IN" sz="3200" dirty="0"/>
              <a:t/>
            </a:r>
            <a:br>
              <a:rPr lang="en-IN" sz="3200" dirty="0"/>
            </a:br>
            <a:r>
              <a:rPr lang="en-IN" sz="3200" dirty="0" smtClean="0">
                <a:solidFill>
                  <a:srgbClr val="FF0000"/>
                </a:solidFill>
              </a:rPr>
              <a:t>HEAD</a:t>
            </a:r>
            <a:r>
              <a:rPr lang="en-IN" sz="3200" dirty="0" smtClean="0"/>
              <a:t/>
            </a:r>
            <a:br>
              <a:rPr lang="en-IN" sz="3200" dirty="0" smtClean="0"/>
            </a:br>
            <a:r>
              <a:rPr lang="en-IN" sz="3200" dirty="0" smtClean="0"/>
              <a:t>Rush </a:t>
            </a:r>
            <a:r>
              <a:rPr lang="en-IN" sz="3200" dirty="0"/>
              <a:t>of blood to head with flushed face also with nose bleed and distension and flatulence. Headache in morning on waking, mostly on one side, with inclination to vomit. </a:t>
            </a:r>
            <a:r>
              <a:rPr lang="en-IN" sz="3200" dirty="0">
                <a:solidFill>
                  <a:srgbClr val="FF0000"/>
                </a:solidFill>
              </a:rPr>
              <a:t>Sensation of cobweb on forehead</a:t>
            </a:r>
            <a:r>
              <a:rPr lang="en-IN" sz="3200" dirty="0"/>
              <a:t>. Feels numb and pithy. Rheumatic pains on one side of head, extending to teeth and neck. Burning on vertex. Humid, itching eruption on hairy scalp, emitting a fetid </a:t>
            </a:r>
            <a:r>
              <a:rPr lang="en-IN" sz="3200" dirty="0" err="1"/>
              <a:t>odor</a:t>
            </a:r>
            <a:r>
              <a:rPr lang="en-IN" sz="3200" dirty="0"/>
              <a:t>. Cataleptic condition.</a:t>
            </a:r>
            <a:br>
              <a:rPr lang="en-IN" sz="3200" dirty="0"/>
            </a:br>
            <a:endParaRPr lang="en-IN" sz="3200" dirty="0"/>
          </a:p>
        </p:txBody>
      </p:sp>
    </p:spTree>
    <p:extLst>
      <p:ext uri="{BB962C8B-B14F-4D97-AF65-F5344CB8AC3E}">
        <p14:creationId xmlns:p14="http://schemas.microsoft.com/office/powerpoint/2010/main" xmlns="" val="1204829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6705600" cy="6049962"/>
          </a:xfrm>
        </p:spPr>
        <p:txBody>
          <a:bodyPr>
            <a:noAutofit/>
          </a:bodyPr>
          <a:lstStyle/>
          <a:p>
            <a:r>
              <a:rPr lang="en-IN" sz="3200" dirty="0" smtClean="0">
                <a:solidFill>
                  <a:srgbClr val="FF0000"/>
                </a:solidFill>
              </a:rPr>
              <a:t/>
            </a:r>
            <a:br>
              <a:rPr lang="en-IN" sz="3200" dirty="0" smtClean="0">
                <a:solidFill>
                  <a:srgbClr val="FF0000"/>
                </a:solidFill>
              </a:rPr>
            </a:br>
            <a:r>
              <a:rPr lang="en-IN" sz="3200" dirty="0" smtClean="0">
                <a:solidFill>
                  <a:srgbClr val="FF0000"/>
                </a:solidFill>
              </a:rPr>
              <a:t>EARS</a:t>
            </a:r>
            <a:r>
              <a:rPr lang="en-IN" sz="3200" dirty="0" smtClean="0"/>
              <a:t/>
            </a:r>
            <a:br>
              <a:rPr lang="en-IN" sz="3200" dirty="0" smtClean="0"/>
            </a:br>
            <a:r>
              <a:rPr lang="en-IN" sz="3200" dirty="0" smtClean="0"/>
              <a:t>Dryness </a:t>
            </a:r>
            <a:r>
              <a:rPr lang="en-IN" sz="3200" dirty="0"/>
              <a:t>of inner ear. Cracking in ears when eating. Moisture and eruptions behind the ears. Hears better in noise. Hardness of hearing. Hissing in the ears. Detonation in ear like report of a gun. Thin, white, scaly membrane covering membrane tympani, like exfoliated epithelium. Fissures in and behind the ear.</a:t>
            </a:r>
            <a:br>
              <a:rPr lang="en-IN" sz="3200" dirty="0"/>
            </a:br>
            <a:r>
              <a:rPr lang="en-IN" sz="3200" dirty="0"/>
              <a:t/>
            </a:r>
            <a:br>
              <a:rPr lang="en-IN" sz="3200" dirty="0"/>
            </a:br>
            <a:endParaRPr lang="en-IN"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72158" y="7374"/>
            <a:ext cx="2371842" cy="3269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40554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IN" dirty="0"/>
              <a:t> </a:t>
            </a:r>
            <a:r>
              <a:rPr lang="en-IN" dirty="0" smtClean="0">
                <a:solidFill>
                  <a:srgbClr val="FF0000"/>
                </a:solidFill>
              </a:rPr>
              <a:t>NOSE</a:t>
            </a:r>
            <a:br>
              <a:rPr lang="en-IN" dirty="0" smtClean="0">
                <a:solidFill>
                  <a:srgbClr val="FF0000"/>
                </a:solidFill>
              </a:rPr>
            </a:br>
            <a:r>
              <a:rPr lang="en-IN" dirty="0" smtClean="0"/>
              <a:t>Sore </a:t>
            </a:r>
            <a:r>
              <a:rPr lang="en-IN" dirty="0"/>
              <a:t>on blowing it; is painful internally. Smell abnormally acute; cannot tolerate flowers. Scabs and fissures in nostrils.</a:t>
            </a:r>
            <a:br>
              <a:rPr lang="en-IN" dirty="0"/>
            </a:br>
            <a:r>
              <a:rPr lang="en-IN" dirty="0"/>
              <a:t/>
            </a:r>
            <a:br>
              <a:rPr lang="en-IN" dirty="0"/>
            </a:br>
            <a:endParaRPr lang="en-IN" dirty="0"/>
          </a:p>
        </p:txBody>
      </p:sp>
    </p:spTree>
    <p:extLst>
      <p:ext uri="{BB962C8B-B14F-4D97-AF65-F5344CB8AC3E}">
        <p14:creationId xmlns:p14="http://schemas.microsoft.com/office/powerpoint/2010/main" xmlns="" val="717943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r>
              <a:rPr lang="en-IN" sz="3400" dirty="0"/>
              <a:t> </a:t>
            </a:r>
            <a:r>
              <a:rPr lang="en-IN" sz="3400" dirty="0" smtClean="0">
                <a:solidFill>
                  <a:srgbClr val="FF0000"/>
                </a:solidFill>
              </a:rPr>
              <a:t>FACE</a:t>
            </a:r>
            <a:br>
              <a:rPr lang="en-IN" sz="3400" dirty="0" smtClean="0">
                <a:solidFill>
                  <a:srgbClr val="FF0000"/>
                </a:solidFill>
              </a:rPr>
            </a:br>
            <a:r>
              <a:rPr lang="en-IN" sz="3400" dirty="0" smtClean="0"/>
              <a:t>Feels </a:t>
            </a:r>
            <a:r>
              <a:rPr lang="en-IN" sz="3400" dirty="0"/>
              <a:t>as if cobwebs were on it. Eczema of nose. Itching pimples. Moist eczema around mouth and chin. Erysipelas, burning and stinging.</a:t>
            </a:r>
            <a:br>
              <a:rPr lang="en-IN" sz="3400" dirty="0"/>
            </a:br>
            <a:r>
              <a:rPr lang="en-IN" sz="3400" dirty="0"/>
              <a:t/>
            </a:r>
            <a:br>
              <a:rPr lang="en-IN" sz="3400" dirty="0"/>
            </a:br>
            <a:r>
              <a:rPr lang="en-IN" sz="3400" dirty="0"/>
              <a:t>      </a:t>
            </a:r>
            <a:r>
              <a:rPr lang="en-IN" sz="3400" dirty="0" smtClean="0">
                <a:solidFill>
                  <a:srgbClr val="FF0000"/>
                </a:solidFill>
              </a:rPr>
              <a:t>MOUTH</a:t>
            </a:r>
            <a:br>
              <a:rPr lang="en-IN" sz="3400" dirty="0" smtClean="0">
                <a:solidFill>
                  <a:srgbClr val="FF0000"/>
                </a:solidFill>
              </a:rPr>
            </a:br>
            <a:r>
              <a:rPr lang="en-IN" sz="3400" dirty="0" smtClean="0"/>
              <a:t>Rotten </a:t>
            </a:r>
            <a:r>
              <a:rPr lang="en-IN" sz="3400" dirty="0" err="1"/>
              <a:t>odor</a:t>
            </a:r>
            <a:r>
              <a:rPr lang="en-IN" sz="3400" dirty="0"/>
              <a:t> from mouth. Breath smells like urine. Burning blisters on tongue, salivation. Sour </a:t>
            </a:r>
            <a:r>
              <a:rPr lang="en-IN" sz="3400" dirty="0" err="1"/>
              <a:t>eructations</a:t>
            </a:r>
            <a:r>
              <a:rPr lang="en-IN" sz="3400" dirty="0"/>
              <a:t>.</a:t>
            </a:r>
            <a:br>
              <a:rPr lang="en-IN" sz="3400" dirty="0"/>
            </a:br>
            <a:endParaRPr lang="en-IN" sz="3400" dirty="0"/>
          </a:p>
        </p:txBody>
      </p:sp>
    </p:spTree>
    <p:extLst>
      <p:ext uri="{BB962C8B-B14F-4D97-AF65-F5344CB8AC3E}">
        <p14:creationId xmlns:p14="http://schemas.microsoft.com/office/powerpoint/2010/main" xmlns="" val="34919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451" y="0"/>
            <a:ext cx="9095549"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2517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202362"/>
          </a:xfrm>
        </p:spPr>
        <p:txBody>
          <a:bodyPr>
            <a:normAutofit fontScale="90000"/>
          </a:bodyPr>
          <a:lstStyle/>
          <a:p>
            <a:r>
              <a:rPr lang="en-IN" sz="3600" dirty="0" smtClean="0">
                <a:solidFill>
                  <a:srgbClr val="FF0000"/>
                </a:solidFill>
              </a:rPr>
              <a:t/>
            </a:r>
            <a:br>
              <a:rPr lang="en-IN" sz="3600" dirty="0" smtClean="0">
                <a:solidFill>
                  <a:srgbClr val="FF0000"/>
                </a:solidFill>
              </a:rPr>
            </a:br>
            <a:r>
              <a:rPr lang="en-IN" sz="3600" dirty="0" smtClean="0">
                <a:solidFill>
                  <a:srgbClr val="FF0000"/>
                </a:solidFill>
              </a:rPr>
              <a:t>STOMACH</a:t>
            </a:r>
            <a:br>
              <a:rPr lang="en-IN" sz="3600" dirty="0" smtClean="0">
                <a:solidFill>
                  <a:srgbClr val="FF0000"/>
                </a:solidFill>
              </a:rPr>
            </a:br>
            <a:r>
              <a:rPr lang="en-IN" sz="3600" dirty="0" smtClean="0"/>
              <a:t>Aversion </a:t>
            </a:r>
            <a:r>
              <a:rPr lang="en-IN" sz="3600" dirty="0"/>
              <a:t>to meat. Sweets nauseate. Hot drinks disagree. Nausea and vomiting after each meal. Morning sickness during menstruation. Pressure in stomach. Burning in stomach, causing hunger. Eructation difficult. Constrictive pain in stomach. Recurrent </a:t>
            </a:r>
            <a:r>
              <a:rPr lang="en-IN" sz="3600" dirty="0" err="1"/>
              <a:t>gastralgia</a:t>
            </a:r>
            <a:r>
              <a:rPr lang="en-IN" sz="3600" dirty="0"/>
              <a:t>. Flatulence. Stomach pain is temporarily relieved by eating, hot drinks especially milk and lying down.</a:t>
            </a:r>
            <a:br>
              <a:rPr lang="en-IN" sz="3600" dirty="0"/>
            </a:br>
            <a:r>
              <a:rPr lang="en-IN" sz="3600" dirty="0"/>
              <a:t/>
            </a:r>
            <a:br>
              <a:rPr lang="en-IN" sz="3600" dirty="0"/>
            </a:br>
            <a:r>
              <a:rPr lang="en-IN" sz="3600" dirty="0"/>
              <a:t/>
            </a:r>
            <a:br>
              <a:rPr lang="en-IN" sz="3600" dirty="0"/>
            </a:br>
            <a:endParaRPr lang="en-IN" sz="3400" dirty="0"/>
          </a:p>
        </p:txBody>
      </p:sp>
    </p:spTree>
    <p:extLst>
      <p:ext uri="{BB962C8B-B14F-4D97-AF65-F5344CB8AC3E}">
        <p14:creationId xmlns:p14="http://schemas.microsoft.com/office/powerpoint/2010/main" xmlns="" val="3235031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IN" sz="3400" dirty="0" smtClean="0">
                <a:solidFill>
                  <a:srgbClr val="FF0000"/>
                </a:solidFill>
              </a:rPr>
              <a:t> ABDOMEN</a:t>
            </a:r>
            <a:br>
              <a:rPr lang="en-IN" sz="3400" dirty="0" smtClean="0">
                <a:solidFill>
                  <a:srgbClr val="FF0000"/>
                </a:solidFill>
              </a:rPr>
            </a:br>
            <a:r>
              <a:rPr lang="en-IN" sz="3400" dirty="0" smtClean="0"/>
              <a:t>Nauseous </a:t>
            </a:r>
            <a:r>
              <a:rPr lang="en-IN" sz="3400" dirty="0"/>
              <a:t>feeling in abdomen. Fullness and hardness in abdomen, as from incarcerated flatulence; must loosen clothing; presses painfully at abdominal ring. </a:t>
            </a:r>
            <a:r>
              <a:rPr lang="en-IN" sz="3400" dirty="0" smtClean="0"/>
              <a:t>Inguinal </a:t>
            </a:r>
            <a:r>
              <a:rPr lang="en-IN" sz="3400" dirty="0"/>
              <a:t>region sensitive, </a:t>
            </a:r>
            <a:r>
              <a:rPr lang="en-IN" sz="3400" dirty="0" smtClean="0"/>
              <a:t>swollen. Very </a:t>
            </a:r>
            <a:r>
              <a:rPr lang="en-IN" sz="3400" dirty="0"/>
              <a:t>fetid gas preceded by colic.</a:t>
            </a:r>
            <a:br>
              <a:rPr lang="en-IN" sz="3400" dirty="0"/>
            </a:br>
            <a:r>
              <a:rPr lang="en-IN" sz="3400" dirty="0"/>
              <a:t/>
            </a:r>
            <a:br>
              <a:rPr lang="en-IN" sz="3400" dirty="0"/>
            </a:br>
            <a:endParaRPr lang="en-IN" sz="3400" dirty="0"/>
          </a:p>
        </p:txBody>
      </p:sp>
    </p:spTree>
    <p:extLst>
      <p:ext uri="{BB962C8B-B14F-4D97-AF65-F5344CB8AC3E}">
        <p14:creationId xmlns:p14="http://schemas.microsoft.com/office/powerpoint/2010/main" xmlns="" val="395669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IN" sz="3400" dirty="0"/>
              <a:t> </a:t>
            </a:r>
            <a:r>
              <a:rPr lang="en-IN" sz="3400" dirty="0" smtClean="0"/>
              <a:t/>
            </a:r>
            <a:br>
              <a:rPr lang="en-IN" sz="3400" dirty="0" smtClean="0"/>
            </a:br>
            <a:r>
              <a:rPr lang="en-IN" sz="3400" dirty="0" smtClean="0"/>
              <a:t/>
            </a:r>
            <a:br>
              <a:rPr lang="en-IN" sz="3400" dirty="0" smtClean="0"/>
            </a:br>
            <a:r>
              <a:rPr lang="en-IN" sz="3400" dirty="0" smtClean="0">
                <a:solidFill>
                  <a:srgbClr val="FF0000"/>
                </a:solidFill>
              </a:rPr>
              <a:t>STOOL</a:t>
            </a:r>
            <a:r>
              <a:rPr lang="en-IN" sz="3400" dirty="0" smtClean="0"/>
              <a:t/>
            </a:r>
            <a:br>
              <a:rPr lang="en-IN" sz="3400" dirty="0" smtClean="0"/>
            </a:br>
            <a:r>
              <a:rPr lang="en-IN" sz="3400" dirty="0" smtClean="0"/>
              <a:t>Constipation</a:t>
            </a:r>
            <a:r>
              <a:rPr lang="en-IN" sz="3400" dirty="0"/>
              <a:t>; large, difficult, knotty stools united by mucus threads. Burning </a:t>
            </a:r>
            <a:r>
              <a:rPr lang="en-IN" sz="3400" dirty="0" err="1"/>
              <a:t>hæmorrhoids</a:t>
            </a:r>
            <a:r>
              <a:rPr lang="en-IN" sz="3400" dirty="0"/>
              <a:t>. Prolapse, </a:t>
            </a:r>
            <a:r>
              <a:rPr lang="en-IN" sz="3400" dirty="0" err="1"/>
              <a:t>diarrhœa</a:t>
            </a:r>
            <a:r>
              <a:rPr lang="en-IN" sz="3400" dirty="0"/>
              <a:t>; stools of brown fluid, mixed with undigested substance, very fetid, sour </a:t>
            </a:r>
            <a:r>
              <a:rPr lang="en-IN" sz="3400" dirty="0" err="1"/>
              <a:t>odor</a:t>
            </a:r>
            <a:r>
              <a:rPr lang="en-IN" sz="3400" dirty="0"/>
              <a:t>. Smarting, sore anus, itching. Lump stool, conjoined with threads of mucus. </a:t>
            </a:r>
            <a:r>
              <a:rPr lang="en-IN" sz="3400" dirty="0" err="1"/>
              <a:t>Varices</a:t>
            </a:r>
            <a:r>
              <a:rPr lang="en-IN" sz="3400" dirty="0"/>
              <a:t> of the rectum. Fissure of </a:t>
            </a:r>
            <a:r>
              <a:rPr lang="en-IN" sz="3400" dirty="0" smtClean="0"/>
              <a:t>anus.</a:t>
            </a:r>
            <a:r>
              <a:rPr lang="en-IN" sz="3400" dirty="0"/>
              <a:t/>
            </a:r>
            <a:br>
              <a:rPr lang="en-IN" sz="3400" dirty="0"/>
            </a:br>
            <a:r>
              <a:rPr lang="en-IN" sz="3400" dirty="0"/>
              <a:t/>
            </a:r>
            <a:br>
              <a:rPr lang="en-IN" sz="3400" dirty="0"/>
            </a:br>
            <a:r>
              <a:rPr lang="en-IN" sz="3400" dirty="0" smtClean="0">
                <a:solidFill>
                  <a:srgbClr val="FF0000"/>
                </a:solidFill>
              </a:rPr>
              <a:t>      URINE</a:t>
            </a:r>
            <a:br>
              <a:rPr lang="en-IN" sz="3400" dirty="0" smtClean="0">
                <a:solidFill>
                  <a:srgbClr val="FF0000"/>
                </a:solidFill>
              </a:rPr>
            </a:br>
            <a:r>
              <a:rPr lang="en-IN" sz="3400" dirty="0" smtClean="0"/>
              <a:t>Turbid</a:t>
            </a:r>
            <a:r>
              <a:rPr lang="en-IN" sz="3400" dirty="0"/>
              <a:t>, with sediment. Sour smelling.</a:t>
            </a:r>
            <a:br>
              <a:rPr lang="en-IN" sz="3400" dirty="0"/>
            </a:br>
            <a:r>
              <a:rPr lang="en-IN" sz="3400" dirty="0"/>
              <a:t/>
            </a:r>
            <a:br>
              <a:rPr lang="en-IN" sz="3400" dirty="0"/>
            </a:br>
            <a:r>
              <a:rPr lang="en-IN" sz="3400" dirty="0"/>
              <a:t/>
            </a:r>
            <a:br>
              <a:rPr lang="en-IN" sz="3400" dirty="0"/>
            </a:br>
            <a:endParaRPr lang="en-IN" sz="3400" dirty="0"/>
          </a:p>
        </p:txBody>
      </p:sp>
    </p:spTree>
    <p:extLst>
      <p:ext uri="{BB962C8B-B14F-4D97-AF65-F5344CB8AC3E}">
        <p14:creationId xmlns:p14="http://schemas.microsoft.com/office/powerpoint/2010/main" xmlns="" val="1211956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fontScale="90000"/>
          </a:bodyPr>
          <a:lstStyle/>
          <a:p>
            <a:r>
              <a:rPr lang="en-IN" sz="3400" dirty="0" smtClean="0">
                <a:solidFill>
                  <a:srgbClr val="FF0000"/>
                </a:solidFill>
              </a:rPr>
              <a:t>RESPIRATORY</a:t>
            </a:r>
            <a:r>
              <a:rPr lang="en-IN" sz="3400" dirty="0" smtClean="0"/>
              <a:t/>
            </a:r>
            <a:br>
              <a:rPr lang="en-IN" sz="3400" dirty="0" smtClean="0"/>
            </a:br>
            <a:r>
              <a:rPr lang="en-IN" sz="3400" dirty="0" smtClean="0"/>
              <a:t>Constriction </a:t>
            </a:r>
            <a:r>
              <a:rPr lang="en-IN" sz="3400" dirty="0"/>
              <a:t>of chest; spasmodic asthma, suffocative attacks wakes from sleep; must eat something. Pain in middle of chest, with cough, scraping and soreness. </a:t>
            </a:r>
            <a:r>
              <a:rPr lang="en-IN" sz="3400" dirty="0" smtClean="0"/>
              <a:t/>
            </a:r>
            <a:br>
              <a:rPr lang="en-IN" sz="3400" dirty="0" smtClean="0"/>
            </a:br>
            <a:r>
              <a:rPr lang="en-IN" sz="3400" dirty="0" smtClean="0"/>
              <a:t>Chronic </a:t>
            </a:r>
            <a:r>
              <a:rPr lang="en-IN" sz="3400" dirty="0"/>
              <a:t>hoarseness with skin affections. Inability to control the vocal chords; hoarseness on beginning to sing and for breaking voice.</a:t>
            </a:r>
            <a:br>
              <a:rPr lang="en-IN" sz="3400" dirty="0"/>
            </a:br>
            <a:endParaRPr lang="en-IN" sz="3400" dirty="0"/>
          </a:p>
        </p:txBody>
      </p:sp>
    </p:spTree>
    <p:extLst>
      <p:ext uri="{BB962C8B-B14F-4D97-AF65-F5344CB8AC3E}">
        <p14:creationId xmlns:p14="http://schemas.microsoft.com/office/powerpoint/2010/main" xmlns="" val="424958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6858000"/>
          </a:xfrm>
        </p:spPr>
        <p:txBody>
          <a:bodyPr>
            <a:normAutofit/>
          </a:bodyPr>
          <a:lstStyle/>
          <a:p>
            <a:pPr algn="l"/>
            <a:r>
              <a:rPr lang="en-IN" sz="3400" dirty="0" smtClean="0"/>
              <a:t/>
            </a:r>
            <a:br>
              <a:rPr lang="en-IN" sz="3400" dirty="0" smtClean="0"/>
            </a:br>
            <a:r>
              <a:rPr lang="en-IN" sz="3400" dirty="0"/>
              <a:t/>
            </a:r>
            <a:br>
              <a:rPr lang="en-IN" sz="3400" dirty="0"/>
            </a:br>
            <a:r>
              <a:rPr lang="en-IN" sz="3100" dirty="0" smtClean="0">
                <a:solidFill>
                  <a:srgbClr val="FF0000"/>
                </a:solidFill>
                <a:latin typeface="Times New Roman" pitchFamily="18" charset="0"/>
                <a:cs typeface="Times New Roman" pitchFamily="18" charset="0"/>
              </a:rPr>
              <a:t>FEMALE.—</a:t>
            </a:r>
            <a:r>
              <a:rPr lang="en-IN" sz="3100" dirty="0" smtClean="0">
                <a:latin typeface="Times New Roman" pitchFamily="18" charset="0"/>
                <a:cs typeface="Times New Roman" pitchFamily="18" charset="0"/>
              </a:rPr>
              <a:t/>
            </a:r>
            <a:br>
              <a:rPr lang="en-IN" sz="3100" dirty="0" smtClean="0">
                <a:latin typeface="Times New Roman" pitchFamily="18" charset="0"/>
                <a:cs typeface="Times New Roman" pitchFamily="18" charset="0"/>
              </a:rPr>
            </a:br>
            <a:r>
              <a:rPr lang="en-IN" sz="3100" b="1" dirty="0" smtClean="0">
                <a:latin typeface="Times New Roman" pitchFamily="18" charset="0"/>
                <a:cs typeface="Times New Roman" pitchFamily="18" charset="0"/>
              </a:rPr>
              <a:t>Menses </a:t>
            </a:r>
            <a:r>
              <a:rPr lang="en-IN" sz="3100" b="1" dirty="0">
                <a:latin typeface="Times New Roman" pitchFamily="18" charset="0"/>
                <a:cs typeface="Times New Roman" pitchFamily="18" charset="0"/>
              </a:rPr>
              <a:t>too late, with constipation</a:t>
            </a:r>
            <a:r>
              <a:rPr lang="en-IN" sz="3100" b="1" dirty="0" smtClean="0">
                <a:latin typeface="Times New Roman" pitchFamily="18" charset="0"/>
                <a:cs typeface="Times New Roman" pitchFamily="18" charset="0"/>
              </a:rPr>
              <a:t>;</a:t>
            </a:r>
            <a:r>
              <a:rPr lang="en-IN" sz="3100" b="1" dirty="0">
                <a:latin typeface="Times New Roman" pitchFamily="18" charset="0"/>
                <a:cs typeface="Times New Roman" pitchFamily="18" charset="0"/>
              </a:rPr>
              <a:t> irregular; delayed from getting feet </a:t>
            </a:r>
            <a:r>
              <a:rPr lang="en-IN" sz="3100" b="1" dirty="0" smtClean="0">
                <a:latin typeface="Times New Roman" pitchFamily="18" charset="0"/>
                <a:cs typeface="Times New Roman" pitchFamily="18" charset="0"/>
              </a:rPr>
              <a:t>wet; </a:t>
            </a:r>
            <a:r>
              <a:rPr lang="en-IN" sz="3100" b="1" dirty="0">
                <a:latin typeface="Times New Roman" pitchFamily="18" charset="0"/>
                <a:cs typeface="Times New Roman" pitchFamily="18" charset="0"/>
              </a:rPr>
              <a:t>pale and scanty, with tearing pain in epigastrium, and itching before. </a:t>
            </a:r>
            <a:r>
              <a:rPr lang="en-IN" sz="3100" b="1" dirty="0" smtClean="0">
                <a:latin typeface="Times New Roman" pitchFamily="18" charset="0"/>
                <a:cs typeface="Times New Roman" pitchFamily="18" charset="0"/>
              </a:rPr>
              <a:t/>
            </a:r>
            <a:br>
              <a:rPr lang="en-IN" sz="3100" b="1" dirty="0" smtClean="0">
                <a:latin typeface="Times New Roman" pitchFamily="18" charset="0"/>
                <a:cs typeface="Times New Roman" pitchFamily="18" charset="0"/>
              </a:rPr>
            </a:br>
            <a:r>
              <a:rPr lang="en-IN" sz="3100" b="1" dirty="0" smtClean="0">
                <a:latin typeface="Times New Roman" pitchFamily="18" charset="0"/>
                <a:cs typeface="Times New Roman" pitchFamily="18" charset="0"/>
              </a:rPr>
              <a:t>Morning </a:t>
            </a:r>
            <a:r>
              <a:rPr lang="en-IN" sz="3100" b="1" dirty="0">
                <a:latin typeface="Times New Roman" pitchFamily="18" charset="0"/>
                <a:cs typeface="Times New Roman" pitchFamily="18" charset="0"/>
              </a:rPr>
              <a:t>sickness during </a:t>
            </a:r>
            <a:r>
              <a:rPr lang="en-IN" sz="3100" b="1" dirty="0" smtClean="0">
                <a:latin typeface="Times New Roman" pitchFamily="18" charset="0"/>
                <a:cs typeface="Times New Roman" pitchFamily="18" charset="0"/>
              </a:rPr>
              <a:t>menstruation</a:t>
            </a:r>
            <a:r>
              <a:rPr lang="en-IN" sz="3100" b="1" dirty="0">
                <a:latin typeface="Times New Roman" pitchFamily="18" charset="0"/>
                <a:cs typeface="Times New Roman" pitchFamily="18" charset="0"/>
              </a:rPr>
              <a:t> ; very weak and prostrated</a:t>
            </a:r>
            <a:r>
              <a:rPr lang="en-IN" sz="3100" b="1" dirty="0" smtClean="0">
                <a:latin typeface="Times New Roman" pitchFamily="18" charset="0"/>
                <a:cs typeface="Times New Roman" pitchFamily="18" charset="0"/>
              </a:rPr>
              <a:t>. </a:t>
            </a:r>
            <a:br>
              <a:rPr lang="en-IN" sz="3100" b="1" dirty="0" smtClean="0">
                <a:latin typeface="Times New Roman" pitchFamily="18" charset="0"/>
                <a:cs typeface="Times New Roman" pitchFamily="18" charset="0"/>
              </a:rPr>
            </a:br>
            <a:r>
              <a:rPr lang="en-IN" sz="3100" b="1" dirty="0" err="1" smtClean="0">
                <a:latin typeface="Times New Roman" pitchFamily="18" charset="0"/>
                <a:cs typeface="Times New Roman" pitchFamily="18" charset="0"/>
              </a:rPr>
              <a:t>Leucorrhœa</a:t>
            </a:r>
            <a:r>
              <a:rPr lang="en-IN" sz="3100" b="1" dirty="0">
                <a:latin typeface="Times New Roman" pitchFamily="18" charset="0"/>
                <a:cs typeface="Times New Roman" pitchFamily="18" charset="0"/>
              </a:rPr>
              <a:t>, pale, thin, profuse, white, </a:t>
            </a:r>
            <a:r>
              <a:rPr lang="en-IN" sz="3100" b="1" dirty="0" smtClean="0">
                <a:latin typeface="Times New Roman" pitchFamily="18" charset="0"/>
                <a:cs typeface="Times New Roman" pitchFamily="18" charset="0"/>
              </a:rPr>
              <a:t>excoriating; occurs </a:t>
            </a:r>
            <a:r>
              <a:rPr lang="en-IN" sz="3100" b="1" dirty="0">
                <a:latin typeface="Times New Roman" pitchFamily="18" charset="0"/>
                <a:cs typeface="Times New Roman" pitchFamily="18" charset="0"/>
              </a:rPr>
              <a:t>in gushes day and night; before and after menses </a:t>
            </a:r>
            <a:r>
              <a:rPr lang="en-IN" sz="3100" b="1" dirty="0" smtClean="0">
                <a:latin typeface="Times New Roman" pitchFamily="18" charset="0"/>
                <a:cs typeface="Times New Roman" pitchFamily="18" charset="0"/>
              </a:rPr>
              <a:t>with </a:t>
            </a:r>
            <a:r>
              <a:rPr lang="en-IN" sz="3100" b="1" dirty="0">
                <a:latin typeface="Times New Roman" pitchFamily="18" charset="0"/>
                <a:cs typeface="Times New Roman" pitchFamily="18" charset="0"/>
              </a:rPr>
              <a:t>great weakness in back</a:t>
            </a:r>
            <a:r>
              <a:rPr lang="en-IN" sz="3100" b="1" dirty="0" smtClean="0">
                <a:latin typeface="Times New Roman" pitchFamily="18" charset="0"/>
                <a:cs typeface="Times New Roman" pitchFamily="18" charset="0"/>
              </a:rPr>
              <a:t>.</a:t>
            </a:r>
            <a:br>
              <a:rPr lang="en-IN" sz="3100" b="1" dirty="0" smtClean="0">
                <a:latin typeface="Times New Roman" pitchFamily="18" charset="0"/>
                <a:cs typeface="Times New Roman" pitchFamily="18" charset="0"/>
              </a:rPr>
            </a:br>
            <a:r>
              <a:rPr lang="en-IN" sz="3100" b="1" dirty="0">
                <a:latin typeface="Times New Roman" pitchFamily="18" charset="0"/>
                <a:cs typeface="Times New Roman" pitchFamily="18" charset="0"/>
              </a:rPr>
              <a:t/>
            </a:r>
            <a:br>
              <a:rPr lang="en-IN" sz="3100" b="1" dirty="0">
                <a:latin typeface="Times New Roman" pitchFamily="18" charset="0"/>
                <a:cs typeface="Times New Roman" pitchFamily="18" charset="0"/>
              </a:rPr>
            </a:br>
            <a:endParaRPr lang="en-IN" sz="31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21381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sz="2800" b="1" dirty="0" err="1" smtClean="0">
                <a:latin typeface="Times New Roman" pitchFamily="18" charset="0"/>
                <a:cs typeface="Times New Roman" pitchFamily="18" charset="0"/>
              </a:rPr>
              <a:t>Mammæ</a:t>
            </a:r>
            <a:r>
              <a:rPr lang="en-IN" sz="2800" b="1" dirty="0" smtClean="0">
                <a:latin typeface="Times New Roman" pitchFamily="18" charset="0"/>
                <a:cs typeface="Times New Roman" pitchFamily="18" charset="0"/>
              </a:rPr>
              <a:t> swollen and hard. </a:t>
            </a:r>
            <a:r>
              <a:rPr lang="en-IN" sz="2800" b="1" dirty="0" err="1" smtClean="0">
                <a:latin typeface="Times New Roman" pitchFamily="18" charset="0"/>
                <a:cs typeface="Times New Roman" pitchFamily="18" charset="0"/>
              </a:rPr>
              <a:t>Induration</a:t>
            </a:r>
            <a:r>
              <a:rPr lang="en-IN" sz="2800" b="1" dirty="0" smtClean="0">
                <a:latin typeface="Times New Roman" pitchFamily="18" charset="0"/>
                <a:cs typeface="Times New Roman" pitchFamily="18" charset="0"/>
              </a:rPr>
              <a:t> of ovaries and uterus and </a:t>
            </a:r>
            <a:r>
              <a:rPr lang="en-IN" sz="2800" b="1" dirty="0" err="1" smtClean="0">
                <a:latin typeface="Times New Roman" pitchFamily="18" charset="0"/>
                <a:cs typeface="Times New Roman" pitchFamily="18" charset="0"/>
              </a:rPr>
              <a:t>mammæ</a:t>
            </a:r>
            <a:r>
              <a:rPr lang="en-IN" sz="2800" b="1" dirty="0" smtClean="0">
                <a:latin typeface="Times New Roman" pitchFamily="18" charset="0"/>
                <a:cs typeface="Times New Roman" pitchFamily="18" charset="0"/>
              </a:rPr>
              <a:t>. Nipples sore, cracked, and blistered. Decided aversion to coitus. Hard cicatrices remaining after mammary abscess, retarding the flow of milk; cancer of breast, from old scars and repeated abscesses.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lstStyle/>
          <a:p>
            <a:r>
              <a:rPr lang="en-IN" dirty="0" smtClean="0">
                <a:solidFill>
                  <a:srgbClr val="FF0000"/>
                </a:solidFill>
              </a:rPr>
              <a:t>MALE</a:t>
            </a:r>
            <a:br>
              <a:rPr lang="en-IN" dirty="0" smtClean="0">
                <a:solidFill>
                  <a:srgbClr val="FF0000"/>
                </a:solidFill>
              </a:rPr>
            </a:br>
            <a:r>
              <a:rPr lang="en-IN" dirty="0" smtClean="0"/>
              <a:t>Sexual </a:t>
            </a:r>
            <a:r>
              <a:rPr lang="en-IN" dirty="0"/>
              <a:t>debility, with increased desire; aversion to coition; too early or no ejaculation; herpetic eruption on organs.</a:t>
            </a:r>
            <a:br>
              <a:rPr lang="en-IN" dirty="0"/>
            </a:br>
            <a:r>
              <a:rPr lang="en-IN" dirty="0"/>
              <a:t/>
            </a:r>
            <a:br>
              <a:rPr lang="en-IN" dirty="0"/>
            </a:br>
            <a:endParaRPr lang="en-IN" dirty="0"/>
          </a:p>
        </p:txBody>
      </p:sp>
    </p:spTree>
    <p:extLst>
      <p:ext uri="{BB962C8B-B14F-4D97-AF65-F5344CB8AC3E}">
        <p14:creationId xmlns:p14="http://schemas.microsoft.com/office/powerpoint/2010/main" xmlns="" val="304860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IN" sz="3400" dirty="0">
                <a:latin typeface="Times New Roman" pitchFamily="18" charset="0"/>
                <a:cs typeface="Times New Roman" pitchFamily="18" charset="0"/>
              </a:rPr>
              <a:t> </a:t>
            </a:r>
            <a:r>
              <a:rPr lang="en-IN" sz="3400" dirty="0" smtClean="0">
                <a:solidFill>
                  <a:srgbClr val="FF0000"/>
                </a:solidFill>
                <a:latin typeface="Times New Roman" pitchFamily="18" charset="0"/>
                <a:cs typeface="Times New Roman" pitchFamily="18" charset="0"/>
              </a:rPr>
              <a:t>EXTREMITIES.</a:t>
            </a:r>
            <a:r>
              <a:rPr lang="en-IN" sz="3400" dirty="0" smtClean="0">
                <a:latin typeface="Times New Roman" pitchFamily="18" charset="0"/>
                <a:cs typeface="Times New Roman" pitchFamily="18" charset="0"/>
              </a:rPr>
              <a:t/>
            </a:r>
            <a:br>
              <a:rPr lang="en-IN" sz="3400" dirty="0" smtClean="0">
                <a:latin typeface="Times New Roman" pitchFamily="18" charset="0"/>
                <a:cs typeface="Times New Roman" pitchFamily="18" charset="0"/>
              </a:rPr>
            </a:br>
            <a:r>
              <a:rPr lang="en-IN" sz="3400" dirty="0" smtClean="0">
                <a:latin typeface="Times New Roman" pitchFamily="18" charset="0"/>
                <a:cs typeface="Times New Roman" pitchFamily="18" charset="0"/>
              </a:rPr>
              <a:t>Pain </a:t>
            </a:r>
            <a:r>
              <a:rPr lang="en-IN" sz="3400" dirty="0">
                <a:latin typeface="Times New Roman" pitchFamily="18" charset="0"/>
                <a:cs typeface="Times New Roman" pitchFamily="18" charset="0"/>
              </a:rPr>
              <a:t>in nape of neck, shoulders and back and limbs. </a:t>
            </a:r>
            <a:r>
              <a:rPr lang="en-IN" sz="3400" dirty="0" smtClean="0">
                <a:latin typeface="Times New Roman" pitchFamily="18" charset="0"/>
                <a:cs typeface="Times New Roman" pitchFamily="18" charset="0"/>
              </a:rPr>
              <a:t>Pain </a:t>
            </a:r>
            <a:r>
              <a:rPr lang="en-IN" sz="3400" dirty="0">
                <a:latin typeface="Times New Roman" pitchFamily="18" charset="0"/>
                <a:cs typeface="Times New Roman" pitchFamily="18" charset="0"/>
              </a:rPr>
              <a:t>in small of back with great weakness. Excoriation between </a:t>
            </a:r>
            <a:r>
              <a:rPr lang="en-IN" sz="3400" dirty="0" smtClean="0">
                <a:latin typeface="Times New Roman" pitchFamily="18" charset="0"/>
                <a:cs typeface="Times New Roman" pitchFamily="18" charset="0"/>
              </a:rPr>
              <a:t>thighs. </a:t>
            </a:r>
            <a:r>
              <a:rPr lang="en-IN" sz="3400" dirty="0" err="1" smtClean="0">
                <a:latin typeface="Times New Roman" pitchFamily="18" charset="0"/>
                <a:cs typeface="Times New Roman" pitchFamily="18" charset="0"/>
              </a:rPr>
              <a:t>Œdema</a:t>
            </a:r>
            <a:r>
              <a:rPr lang="en-IN" sz="3400" dirty="0" smtClean="0">
                <a:latin typeface="Times New Roman" pitchFamily="18" charset="0"/>
                <a:cs typeface="Times New Roman" pitchFamily="18" charset="0"/>
              </a:rPr>
              <a:t> </a:t>
            </a:r>
            <a:r>
              <a:rPr lang="en-IN" sz="3400" dirty="0">
                <a:latin typeface="Times New Roman" pitchFamily="18" charset="0"/>
                <a:cs typeface="Times New Roman" pitchFamily="18" charset="0"/>
              </a:rPr>
              <a:t>of lower limbs. Toe-nails crippled. Stiffness and contraction of toes. </a:t>
            </a:r>
            <a:r>
              <a:rPr lang="en-IN" sz="3400" dirty="0" smtClean="0">
                <a:latin typeface="Times New Roman" pitchFamily="18" charset="0"/>
                <a:cs typeface="Times New Roman" pitchFamily="18" charset="0"/>
              </a:rPr>
              <a:t>Cracks </a:t>
            </a:r>
            <a:r>
              <a:rPr lang="en-IN" sz="3400" dirty="0">
                <a:latin typeface="Times New Roman" pitchFamily="18" charset="0"/>
                <a:cs typeface="Times New Roman" pitchFamily="18" charset="0"/>
              </a:rPr>
              <a:t>or fissures in ends of fingers. </a:t>
            </a:r>
            <a:br>
              <a:rPr lang="en-IN" sz="3400" dirty="0">
                <a:latin typeface="Times New Roman" pitchFamily="18" charset="0"/>
                <a:cs typeface="Times New Roman" pitchFamily="18" charset="0"/>
              </a:rPr>
            </a:br>
            <a:endParaRPr lang="en-IN" sz="3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474587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126162"/>
          </a:xfrm>
        </p:spPr>
        <p:txBody>
          <a:bodyPr>
            <a:normAutofit fontScale="90000"/>
          </a:bodyPr>
          <a:lstStyle/>
          <a:p>
            <a:pPr algn="l"/>
            <a:r>
              <a:rPr lang="en-IN" sz="3400" dirty="0" smtClean="0"/>
              <a:t/>
            </a:r>
            <a:br>
              <a:rPr lang="en-IN" sz="3400" dirty="0" smtClean="0"/>
            </a:br>
            <a:r>
              <a:rPr lang="en-IN" sz="3400" dirty="0" smtClean="0">
                <a:solidFill>
                  <a:srgbClr val="FF0000"/>
                </a:solidFill>
              </a:rPr>
              <a:t>SKIN</a:t>
            </a:r>
            <a:r>
              <a:rPr lang="en-IN" sz="3400" dirty="0" smtClean="0"/>
              <a:t/>
            </a:r>
            <a:br>
              <a:rPr lang="en-IN" sz="3400" dirty="0" smtClean="0"/>
            </a:br>
            <a:r>
              <a:rPr lang="en-IN" sz="3400" dirty="0" smtClean="0"/>
              <a:t>Rough</a:t>
            </a:r>
            <a:r>
              <a:rPr lang="en-IN" sz="3400" dirty="0"/>
              <a:t>, hard, persistent dryness of portions of skin unaffected by eczema. Early stage of keloid and fibroma. Pimples and acne. Eruptions, oozing out a sticky exudation. Rawness in bends of limbs, groins, neck, behind ears</a:t>
            </a:r>
            <a:r>
              <a:rPr lang="en-IN" sz="3400" dirty="0" smtClean="0"/>
              <a:t>. </a:t>
            </a:r>
            <a:br>
              <a:rPr lang="en-IN" sz="3400" dirty="0" smtClean="0"/>
            </a:br>
            <a:r>
              <a:rPr lang="en-IN" sz="3400" dirty="0" smtClean="0"/>
              <a:t>Unhealthy </a:t>
            </a:r>
            <a:r>
              <a:rPr lang="en-IN" sz="3400" dirty="0"/>
              <a:t>skin; every little injury suppurates. Ulcers discharging a glutinous fluid, thin and sticky. Swelling and induration of glands. Gouty </a:t>
            </a:r>
            <a:r>
              <a:rPr lang="en-IN" sz="3400" dirty="0" err="1"/>
              <a:t>nodosities</a:t>
            </a:r>
            <a:r>
              <a:rPr lang="en-IN" sz="3400" dirty="0"/>
              <a:t>. Cracks in nipples, mouth, between toes, anus. </a:t>
            </a:r>
            <a:r>
              <a:rPr lang="en-IN" sz="3400" dirty="0" smtClean="0"/>
              <a:t>Swelling </a:t>
            </a:r>
            <a:r>
              <a:rPr lang="en-IN" sz="3400" dirty="0"/>
              <a:t>of feet. </a:t>
            </a:r>
            <a:br>
              <a:rPr lang="en-IN" sz="3400" dirty="0"/>
            </a:br>
            <a:endParaRPr lang="en-IN" sz="3400" dirty="0"/>
          </a:p>
        </p:txBody>
      </p:sp>
    </p:spTree>
    <p:extLst>
      <p:ext uri="{BB962C8B-B14F-4D97-AF65-F5344CB8AC3E}">
        <p14:creationId xmlns:p14="http://schemas.microsoft.com/office/powerpoint/2010/main" xmlns="" val="3680563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IN" sz="3600" dirty="0"/>
              <a:t> </a:t>
            </a:r>
            <a:r>
              <a:rPr lang="en-IN" sz="3600" dirty="0" smtClean="0">
                <a:solidFill>
                  <a:srgbClr val="FF0000"/>
                </a:solidFill>
              </a:rPr>
              <a:t>MODALITIES</a:t>
            </a:r>
            <a:r>
              <a:rPr lang="en-IN" sz="3600" dirty="0" smtClean="0"/>
              <a:t/>
            </a:r>
            <a:br>
              <a:rPr lang="en-IN" sz="3600" dirty="0" smtClean="0"/>
            </a:br>
            <a:r>
              <a:rPr lang="en-IN" sz="3600" dirty="0" smtClean="0"/>
              <a:t>Worse</a:t>
            </a:r>
            <a:r>
              <a:rPr lang="en-IN" sz="3600" dirty="0"/>
              <a:t>, warmth, at night, during and after menstruation. Better, in the dark, from wrapping up.</a:t>
            </a:r>
            <a:br>
              <a:rPr lang="en-IN" sz="3600" dirty="0"/>
            </a:br>
            <a:r>
              <a:rPr lang="en-IN" sz="3600" dirty="0"/>
              <a:t/>
            </a:r>
            <a:br>
              <a:rPr lang="en-IN" sz="3600" dirty="0"/>
            </a:br>
            <a:r>
              <a:rPr lang="en-IN" sz="3600" dirty="0" smtClean="0">
                <a:solidFill>
                  <a:srgbClr val="FF0000"/>
                </a:solidFill>
              </a:rPr>
              <a:t>DOSE.</a:t>
            </a:r>
            <a:br>
              <a:rPr lang="en-IN" sz="3600" dirty="0" smtClean="0">
                <a:solidFill>
                  <a:srgbClr val="FF0000"/>
                </a:solidFill>
              </a:rPr>
            </a:br>
            <a:r>
              <a:rPr lang="en-IN" sz="3600" dirty="0" smtClean="0"/>
              <a:t>Sixth </a:t>
            </a:r>
            <a:r>
              <a:rPr lang="en-IN" sz="3600" dirty="0"/>
              <a:t>to thirtieth potency. Locally as a cerate, in sore nipples.</a:t>
            </a:r>
            <a:br>
              <a:rPr lang="en-IN" sz="3600" dirty="0"/>
            </a:br>
            <a:endParaRPr lang="en-IN" sz="3400" dirty="0"/>
          </a:p>
        </p:txBody>
      </p:sp>
    </p:spTree>
    <p:extLst>
      <p:ext uri="{BB962C8B-B14F-4D97-AF65-F5344CB8AC3E}">
        <p14:creationId xmlns:p14="http://schemas.microsoft.com/office/powerpoint/2010/main" xmlns="" val="36990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096000" cy="6354762"/>
          </a:xfrm>
        </p:spPr>
        <p:txBody>
          <a:bodyPr>
            <a:normAutofit fontScale="90000"/>
          </a:bodyPr>
          <a:lstStyle/>
          <a:p>
            <a:pPr algn="l"/>
            <a:r>
              <a:rPr lang="en-IN" sz="3600" dirty="0"/>
              <a:t>Graphite owes its name to the Greek term ‘</a:t>
            </a:r>
            <a:r>
              <a:rPr lang="en-IN" sz="3600" dirty="0" err="1">
                <a:solidFill>
                  <a:srgbClr val="FF0000"/>
                </a:solidFill>
              </a:rPr>
              <a:t>grahein</a:t>
            </a:r>
            <a:r>
              <a:rPr lang="en-IN" sz="3600" dirty="0"/>
              <a:t>' which denotes ‘</a:t>
            </a:r>
            <a:r>
              <a:rPr lang="en-IN" sz="3600" dirty="0">
                <a:solidFill>
                  <a:srgbClr val="FF0000"/>
                </a:solidFill>
              </a:rPr>
              <a:t>to write</a:t>
            </a:r>
            <a:r>
              <a:rPr lang="en-IN" sz="3600" dirty="0"/>
              <a:t>'. Hence, it is not surprising that this form of carbon constitutes the major part of pencils. </a:t>
            </a:r>
            <a:r>
              <a:rPr lang="en-IN" sz="3600" dirty="0" smtClean="0"/>
              <a:t/>
            </a:r>
            <a:br>
              <a:rPr lang="en-IN" sz="3600" dirty="0" smtClean="0"/>
            </a:br>
            <a:r>
              <a:rPr lang="en-IN" sz="3600" dirty="0" smtClean="0"/>
              <a:t>While </a:t>
            </a:r>
            <a:r>
              <a:rPr lang="en-IN" sz="3600" dirty="0"/>
              <a:t>it is used to prepare a homeopathic remedy </a:t>
            </a:r>
            <a:r>
              <a:rPr lang="en-IN" sz="3600" dirty="0" smtClean="0"/>
              <a:t>called </a:t>
            </a:r>
            <a:r>
              <a:rPr lang="en-IN" sz="3600" dirty="0" err="1" smtClean="0"/>
              <a:t>Graphites</a:t>
            </a:r>
            <a:r>
              <a:rPr lang="en-IN" sz="3600" dirty="0" smtClean="0"/>
              <a:t>, this carbon form has various industrial uses too, such as polishes, lubricants, batteries as well as electric motors.</a:t>
            </a:r>
            <a:endParaRPr lang="en-IN"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8400" y="2286000"/>
            <a:ext cx="2895600" cy="2714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728465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6172200"/>
          </a:xfrm>
        </p:spPr>
        <p:txBody>
          <a:bodyPr>
            <a:noAutofit/>
          </a:bodyPr>
          <a:lstStyle/>
          <a:p>
            <a:pPr algn="l"/>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a:latin typeface="Times New Roman" pitchFamily="18" charset="0"/>
                <a:cs typeface="Times New Roman" pitchFamily="18" charset="0"/>
              </a:rPr>
              <a:t/>
            </a:r>
            <a:br>
              <a:rPr lang="en-IN" sz="2800" dirty="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a:latin typeface="Times New Roman" pitchFamily="18" charset="0"/>
                <a:cs typeface="Times New Roman" pitchFamily="18" charset="0"/>
              </a:rPr>
              <a:t/>
            </a:r>
            <a:br>
              <a:rPr lang="en-IN" sz="2800" dirty="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a:latin typeface="Times New Roman" pitchFamily="18" charset="0"/>
                <a:cs typeface="Times New Roman" pitchFamily="18" charset="0"/>
              </a:rPr>
              <a:t/>
            </a:r>
            <a:br>
              <a:rPr lang="en-IN" sz="2800" dirty="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a:latin typeface="Times New Roman" pitchFamily="18" charset="0"/>
                <a:cs typeface="Times New Roman" pitchFamily="18" charset="0"/>
              </a:rPr>
              <a:t/>
            </a:r>
            <a:br>
              <a:rPr lang="en-IN" sz="2800" dirty="0">
                <a:latin typeface="Times New Roman" pitchFamily="18" charset="0"/>
                <a:cs typeface="Times New Roman" pitchFamily="18" charset="0"/>
              </a:rPr>
            </a:br>
            <a:r>
              <a:rPr lang="en-IN" sz="2800" dirty="0" smtClean="0">
                <a:solidFill>
                  <a:srgbClr val="FF0000"/>
                </a:solidFill>
                <a:latin typeface="Times New Roman" pitchFamily="18" charset="0"/>
                <a:cs typeface="Times New Roman" pitchFamily="18" charset="0"/>
              </a:rPr>
              <a:t>RELATIONS. - FOLLOWS WELL: </a:t>
            </a:r>
            <a:r>
              <a:rPr lang="en-IN" sz="2800" dirty="0" smtClean="0">
                <a:latin typeface="Times New Roman" pitchFamily="18" charset="0"/>
                <a:cs typeface="Times New Roman" pitchFamily="18" charset="0"/>
              </a:rPr>
              <a:t>after </a:t>
            </a:r>
            <a:r>
              <a:rPr lang="en-IN" sz="2800" dirty="0" err="1">
                <a:latin typeface="Times New Roman" pitchFamily="18" charset="0"/>
                <a:cs typeface="Times New Roman" pitchFamily="18" charset="0"/>
              </a:rPr>
              <a:t>Lyc</a:t>
            </a:r>
            <a:r>
              <a:rPr lang="en-IN" sz="2800" dirty="0">
                <a:latin typeface="Times New Roman" pitchFamily="18" charset="0"/>
                <a:cs typeface="Times New Roman" pitchFamily="18" charset="0"/>
              </a:rPr>
              <a:t>., </a:t>
            </a:r>
            <a:r>
              <a:rPr lang="en-IN" sz="2800" dirty="0" err="1">
                <a:latin typeface="Times New Roman" pitchFamily="18" charset="0"/>
                <a:cs typeface="Times New Roman" pitchFamily="18" charset="0"/>
              </a:rPr>
              <a:t>Puls</a:t>
            </a:r>
            <a:r>
              <a:rPr lang="en-IN" sz="2800" dirty="0">
                <a:latin typeface="Times New Roman" pitchFamily="18" charset="0"/>
                <a:cs typeface="Times New Roman" pitchFamily="18" charset="0"/>
              </a:rPr>
              <a:t>., after Cal. in obesity of young women with large amount of unhealthy adipose tissue; follows </a:t>
            </a:r>
            <a:r>
              <a:rPr lang="en-IN" sz="2800" dirty="0" err="1">
                <a:latin typeface="Times New Roman" pitchFamily="18" charset="0"/>
                <a:cs typeface="Times New Roman" pitchFamily="18" charset="0"/>
              </a:rPr>
              <a:t>Sulph</a:t>
            </a:r>
            <a:r>
              <a:rPr lang="en-IN" sz="2800" dirty="0">
                <a:latin typeface="Times New Roman" pitchFamily="18" charset="0"/>
                <a:cs typeface="Times New Roman" pitchFamily="18" charset="0"/>
              </a:rPr>
              <a:t>. well in skin affections; after Sepia in gushing leucorrhoea. </a:t>
            </a:r>
            <a:br>
              <a:rPr lang="en-IN" sz="2800" dirty="0">
                <a:latin typeface="Times New Roman" pitchFamily="18" charset="0"/>
                <a:cs typeface="Times New Roman" pitchFamily="18" charset="0"/>
              </a:rPr>
            </a:br>
            <a:r>
              <a:rPr lang="en-IN" sz="2800" dirty="0" smtClean="0">
                <a:solidFill>
                  <a:srgbClr val="FF0000"/>
                </a:solidFill>
                <a:latin typeface="Times New Roman" pitchFamily="18" charset="0"/>
                <a:cs typeface="Times New Roman" pitchFamily="18" charset="0"/>
              </a:rPr>
              <a:t>SIMILAR:</a:t>
            </a:r>
            <a:r>
              <a:rPr lang="en-IN" sz="2800" dirty="0" smtClean="0">
                <a:latin typeface="Times New Roman" pitchFamily="18" charset="0"/>
                <a:cs typeface="Times New Roman" pitchFamily="18" charset="0"/>
              </a:rPr>
              <a:t> </a:t>
            </a:r>
            <a:r>
              <a:rPr lang="en-IN" sz="2800" dirty="0">
                <a:latin typeface="Times New Roman" pitchFamily="18" charset="0"/>
                <a:cs typeface="Times New Roman" pitchFamily="18" charset="0"/>
              </a:rPr>
              <a:t>to, </a:t>
            </a:r>
            <a:r>
              <a:rPr lang="en-IN" sz="2800" dirty="0" err="1">
                <a:latin typeface="Times New Roman" pitchFamily="18" charset="0"/>
                <a:cs typeface="Times New Roman" pitchFamily="18" charset="0"/>
              </a:rPr>
              <a:t>Lyc</a:t>
            </a:r>
            <a:r>
              <a:rPr lang="en-IN" sz="2800" dirty="0">
                <a:latin typeface="Times New Roman" pitchFamily="18" charset="0"/>
                <a:cs typeface="Times New Roman" pitchFamily="18" charset="0"/>
              </a:rPr>
              <a:t>., </a:t>
            </a:r>
            <a:r>
              <a:rPr lang="en-IN" sz="2800" dirty="0" err="1">
                <a:latin typeface="Times New Roman" pitchFamily="18" charset="0"/>
                <a:cs typeface="Times New Roman" pitchFamily="18" charset="0"/>
              </a:rPr>
              <a:t>Puls</a:t>
            </a:r>
            <a:r>
              <a:rPr lang="en-IN" sz="2800" dirty="0">
                <a:latin typeface="Times New Roman" pitchFamily="18" charset="0"/>
                <a:cs typeface="Times New Roman" pitchFamily="18" charset="0"/>
              </a:rPr>
              <a:t>. in menstrual troubles</a:t>
            </a:r>
            <a:r>
              <a:rPr lang="en-IN" sz="2800" dirty="0" smtClean="0">
                <a:latin typeface="Times New Roman" pitchFamily="18" charset="0"/>
                <a:cs typeface="Times New Roman" pitchFamily="18" charset="0"/>
              </a:rPr>
              <a:t>.</a:t>
            </a:r>
            <a:br>
              <a:rPr lang="en-IN" sz="2800" dirty="0" smtClean="0">
                <a:latin typeface="Times New Roman" pitchFamily="18" charset="0"/>
                <a:cs typeface="Times New Roman" pitchFamily="18" charset="0"/>
              </a:rPr>
            </a:br>
            <a:r>
              <a:rPr lang="en-IN" sz="2800" dirty="0" smtClean="0">
                <a:solidFill>
                  <a:srgbClr val="FF0000"/>
                </a:solidFill>
                <a:latin typeface="Times New Roman" pitchFamily="18" charset="0"/>
                <a:cs typeface="Times New Roman" pitchFamily="18" charset="0"/>
              </a:rPr>
              <a:t>COMPLEMENTARY: </a:t>
            </a:r>
            <a:r>
              <a:rPr lang="en-IN" sz="2800" dirty="0" smtClean="0">
                <a:latin typeface="Times New Roman" pitchFamily="18" charset="0"/>
                <a:cs typeface="Times New Roman" pitchFamily="18" charset="0"/>
              </a:rPr>
              <a:t>Argent </a:t>
            </a:r>
            <a:r>
              <a:rPr lang="en-IN" sz="2800" dirty="0">
                <a:latin typeface="Times New Roman" pitchFamily="18" charset="0"/>
                <a:cs typeface="Times New Roman" pitchFamily="18" charset="0"/>
              </a:rPr>
              <a:t>nit </a:t>
            </a:r>
            <a:r>
              <a:rPr lang="en-IN" sz="2800" dirty="0" smtClean="0">
                <a:latin typeface="Times New Roman" pitchFamily="18" charset="0"/>
                <a:cs typeface="Times New Roman" pitchFamily="18" charset="0"/>
              </a:rPr>
              <a:t>(gastric </a:t>
            </a:r>
            <a:r>
              <a:rPr lang="en-IN" sz="2800" dirty="0">
                <a:latin typeface="Times New Roman" pitchFamily="18" charset="0"/>
                <a:cs typeface="Times New Roman" pitchFamily="18" charset="0"/>
              </a:rPr>
              <a:t>derangements); Caustic; Hep; </a:t>
            </a:r>
            <a:r>
              <a:rPr lang="en-IN" sz="2800" dirty="0" err="1">
                <a:latin typeface="Times New Roman" pitchFamily="18" charset="0"/>
                <a:cs typeface="Times New Roman" pitchFamily="18" charset="0"/>
              </a:rPr>
              <a:t>Lycop</a:t>
            </a:r>
            <a:r>
              <a:rPr lang="en-IN" sz="2800" dirty="0">
                <a:latin typeface="Times New Roman" pitchFamily="18" charset="0"/>
                <a:cs typeface="Times New Roman" pitchFamily="18" charset="0"/>
              </a:rPr>
              <a:t>; </a:t>
            </a:r>
            <a:r>
              <a:rPr lang="en-IN" sz="2800" dirty="0" err="1">
                <a:latin typeface="Times New Roman" pitchFamily="18" charset="0"/>
                <a:cs typeface="Times New Roman" pitchFamily="18" charset="0"/>
              </a:rPr>
              <a:t>Ars</a:t>
            </a:r>
            <a:r>
              <a:rPr lang="en-IN" sz="2800" dirty="0">
                <a:latin typeface="Times New Roman" pitchFamily="18" charset="0"/>
                <a:cs typeface="Times New Roman" pitchFamily="18" charset="0"/>
              </a:rPr>
              <a:t>; </a:t>
            </a:r>
            <a:r>
              <a:rPr lang="en-IN" sz="2800" dirty="0" err="1">
                <a:latin typeface="Times New Roman" pitchFamily="18" charset="0"/>
                <a:cs typeface="Times New Roman" pitchFamily="18" charset="0"/>
              </a:rPr>
              <a:t>Tuberc</a:t>
            </a:r>
            <a:r>
              <a:rPr lang="en-IN" sz="2800" dirty="0">
                <a:latin typeface="Times New Roman" pitchFamily="18" charset="0"/>
                <a:cs typeface="Times New Roman" pitchFamily="18" charset="0"/>
              </a:rPr>
              <a:t>.</a:t>
            </a:r>
            <a:br>
              <a:rPr lang="en-IN" sz="2800" dirty="0">
                <a:latin typeface="Times New Roman" pitchFamily="18" charset="0"/>
                <a:cs typeface="Times New Roman" pitchFamily="18" charset="0"/>
              </a:rPr>
            </a:br>
            <a:r>
              <a:rPr lang="en-IN" sz="2800" dirty="0" smtClean="0">
                <a:solidFill>
                  <a:srgbClr val="FF0000"/>
                </a:solidFill>
                <a:latin typeface="Times New Roman" pitchFamily="18" charset="0"/>
                <a:cs typeface="Times New Roman" pitchFamily="18" charset="0"/>
              </a:rPr>
              <a:t>COMPARE: </a:t>
            </a:r>
            <a:r>
              <a:rPr lang="en-IN" sz="2800" dirty="0" smtClean="0">
                <a:latin typeface="Times New Roman" pitchFamily="18" charset="0"/>
                <a:cs typeface="Times New Roman" pitchFamily="18" charset="0"/>
              </a:rPr>
              <a:t>Petrol; Sep; </a:t>
            </a:r>
            <a:r>
              <a:rPr lang="en-IN" sz="2800" dirty="0" err="1" smtClean="0">
                <a:latin typeface="Times New Roman" pitchFamily="18" charset="0"/>
                <a:cs typeface="Times New Roman" pitchFamily="18" charset="0"/>
              </a:rPr>
              <a:t>Sulph</a:t>
            </a:r>
            <a:r>
              <a:rPr lang="en-IN" sz="2800" dirty="0" smtClean="0">
                <a:latin typeface="Times New Roman" pitchFamily="18" charset="0"/>
                <a:cs typeface="Times New Roman" pitchFamily="18" charset="0"/>
              </a:rPr>
              <a:t>; Fluor ac. The associated constipation with mucus-covered stools and gastric flatulency should be taken into consideration and differentiate it from such remedies as Petrol and </a:t>
            </a:r>
            <a:r>
              <a:rPr lang="en-IN" sz="2800" dirty="0" err="1" smtClean="0">
                <a:latin typeface="Times New Roman" pitchFamily="18" charset="0"/>
                <a:cs typeface="Times New Roman" pitchFamily="18" charset="0"/>
              </a:rPr>
              <a:t>Lycop</a:t>
            </a:r>
            <a:r>
              <a:rPr lang="en-IN" sz="2800" dirty="0" smtClean="0">
                <a:latin typeface="Times New Roman" pitchFamily="18" charset="0"/>
                <a:cs typeface="Times New Roman" pitchFamily="18" charset="0"/>
              </a:rPr>
              <a:t>.</a:t>
            </a:r>
            <a:br>
              <a:rPr lang="en-IN" sz="2800" dirty="0" smtClean="0">
                <a:latin typeface="Times New Roman" pitchFamily="18" charset="0"/>
                <a:cs typeface="Times New Roman" pitchFamily="18" charset="0"/>
              </a:rPr>
            </a:br>
            <a:r>
              <a:rPr lang="en-IN" sz="2800" dirty="0" smtClean="0">
                <a:solidFill>
                  <a:srgbClr val="FF0000"/>
                </a:solidFill>
                <a:latin typeface="Times New Roman" pitchFamily="18" charset="0"/>
                <a:cs typeface="Times New Roman" pitchFamily="18" charset="0"/>
              </a:rPr>
              <a:t>ANTIDOTE:</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Nux</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Acon</a:t>
            </a:r>
            <a:r>
              <a:rPr lang="en-IN" sz="2800" dirty="0" smtClean="0">
                <a:latin typeface="Times New Roman" pitchFamily="18" charset="0"/>
                <a:cs typeface="Times New Roman" pitchFamily="18" charset="0"/>
              </a:rPr>
              <a:t>; </a:t>
            </a:r>
            <a:r>
              <a:rPr lang="en-IN" sz="2800" dirty="0" err="1" smtClean="0">
                <a:latin typeface="Times New Roman" pitchFamily="18" charset="0"/>
                <a:cs typeface="Times New Roman" pitchFamily="18" charset="0"/>
              </a:rPr>
              <a:t>Ars</a:t>
            </a:r>
            <a:r>
              <a:rPr lang="en-IN" sz="2800" dirty="0" smtClean="0">
                <a:latin typeface="Times New Roman" pitchFamily="18" charset="0"/>
                <a:cs typeface="Times New Roman" pitchFamily="18" charset="0"/>
              </a:rPr>
              <a:t>.</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r>
              <a:rPr lang="en-IN" sz="2800" dirty="0" smtClean="0">
                <a:latin typeface="Times New Roman" pitchFamily="18" charset="0"/>
                <a:cs typeface="Times New Roman" pitchFamily="18" charset="0"/>
              </a:rPr>
              <a:t/>
            </a:r>
            <a:br>
              <a:rPr lang="en-IN" sz="2800" dirty="0" smtClean="0">
                <a:latin typeface="Times New Roman" pitchFamily="18" charset="0"/>
                <a:cs typeface="Times New Roman" pitchFamily="18" charset="0"/>
              </a:rPr>
            </a:b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21871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644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r>
              <a:rPr lang="en-IN" sz="3600" dirty="0"/>
              <a:t>In homeopathy, the efficacy of the remedy </a:t>
            </a:r>
            <a:r>
              <a:rPr lang="en-IN" sz="3600" dirty="0" err="1"/>
              <a:t>graphites</a:t>
            </a:r>
            <a:r>
              <a:rPr lang="en-IN" sz="3600" dirty="0"/>
              <a:t> was established by none other than </a:t>
            </a:r>
            <a:r>
              <a:rPr lang="en-IN" sz="3600" dirty="0">
                <a:hlinkClick r:id="rId2"/>
              </a:rPr>
              <a:t>Dr. Samuel </a:t>
            </a:r>
            <a:r>
              <a:rPr lang="en-IN" sz="3600" dirty="0" smtClean="0">
                <a:hlinkClick r:id="rId2"/>
              </a:rPr>
              <a:t>Hahnemann</a:t>
            </a:r>
            <a:r>
              <a:rPr lang="en-IN" sz="3600" dirty="0" smtClean="0"/>
              <a:t>. </a:t>
            </a:r>
            <a:r>
              <a:rPr lang="en-IN" sz="3600" dirty="0"/>
              <a:t>Hahnemann had come to know that </a:t>
            </a:r>
            <a:r>
              <a:rPr lang="en-IN" sz="3600" u="sng" dirty="0">
                <a:solidFill>
                  <a:srgbClr val="FF0000"/>
                </a:solidFill>
              </a:rPr>
              <a:t>workers in a mirror factory were applying graphite powder to cure their </a:t>
            </a:r>
            <a:r>
              <a:rPr lang="en-IN" sz="3600" dirty="0">
                <a:hlinkClick r:id="rId3"/>
              </a:rPr>
              <a:t>cold sores</a:t>
            </a:r>
            <a:r>
              <a:rPr lang="en-IN" sz="3600" dirty="0"/>
              <a:t> (a vesicular eruption on the face, usually near the mouth). Over the years, it has been proved that the homeopathic remedy </a:t>
            </a:r>
            <a:r>
              <a:rPr lang="en-IN" sz="3600" dirty="0" err="1"/>
              <a:t>graphites</a:t>
            </a:r>
            <a:r>
              <a:rPr lang="en-IN" sz="3600" dirty="0"/>
              <a:t> is an excellent remedy for skin conditions as well as </a:t>
            </a:r>
            <a:r>
              <a:rPr lang="en-IN" sz="3600" dirty="0">
                <a:hlinkClick r:id="rId4"/>
              </a:rPr>
              <a:t>metabolic </a:t>
            </a:r>
            <a:r>
              <a:rPr lang="en-IN" sz="3600" dirty="0" smtClean="0">
                <a:hlinkClick r:id="rId4"/>
              </a:rPr>
              <a:t>problems</a:t>
            </a:r>
            <a:r>
              <a:rPr lang="en-IN" sz="3600" dirty="0" smtClean="0"/>
              <a:t>.</a:t>
            </a:r>
            <a:endParaRPr lang="en-IN" sz="3600" dirty="0"/>
          </a:p>
        </p:txBody>
      </p:sp>
    </p:spTree>
    <p:extLst>
      <p:ext uri="{BB962C8B-B14F-4D97-AF65-F5344CB8AC3E}">
        <p14:creationId xmlns:p14="http://schemas.microsoft.com/office/powerpoint/2010/main" xmlns="" val="34447165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fontScale="90000"/>
          </a:bodyPr>
          <a:lstStyle/>
          <a:p>
            <a:r>
              <a:rPr lang="en-IN" dirty="0"/>
              <a:t>The homeopathic remedy </a:t>
            </a:r>
            <a:r>
              <a:rPr lang="en-IN" dirty="0" err="1"/>
              <a:t>graphites</a:t>
            </a:r>
            <a:r>
              <a:rPr lang="en-IN" dirty="0"/>
              <a:t> has the potential to provide a variety of help in specific health conditions. Graphite powder is the active ingredient of this medication. </a:t>
            </a:r>
            <a:r>
              <a:rPr lang="en-IN" dirty="0" err="1"/>
              <a:t>Graphites</a:t>
            </a:r>
            <a:r>
              <a:rPr lang="en-IN" dirty="0"/>
              <a:t> is prepared by </a:t>
            </a:r>
            <a:r>
              <a:rPr lang="en-IN" u="sng" dirty="0">
                <a:solidFill>
                  <a:srgbClr val="FF0000"/>
                </a:solidFill>
              </a:rPr>
              <a:t>triturating or pulverizing graphite powder with milk sugar (lactose)</a:t>
            </a:r>
            <a:r>
              <a:rPr lang="en-IN" dirty="0"/>
              <a:t> with a view to make it soluble.</a:t>
            </a:r>
          </a:p>
        </p:txBody>
      </p:sp>
    </p:spTree>
    <p:extLst>
      <p:ext uri="{BB962C8B-B14F-4D97-AF65-F5344CB8AC3E}">
        <p14:creationId xmlns:p14="http://schemas.microsoft.com/office/powerpoint/2010/main" xmlns="" val="5720476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472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IN" dirty="0"/>
              <a:t>The mineral graphite, which forms the basis of the homeopathic remedy </a:t>
            </a:r>
            <a:r>
              <a:rPr lang="en-IN" dirty="0" err="1"/>
              <a:t>graphites</a:t>
            </a:r>
            <a:r>
              <a:rPr lang="en-IN" dirty="0"/>
              <a:t>, is found in abundance in the </a:t>
            </a:r>
            <a:r>
              <a:rPr lang="en-IN" dirty="0">
                <a:solidFill>
                  <a:srgbClr val="FF0000"/>
                </a:solidFill>
              </a:rPr>
              <a:t>United States, Sri Lanka, Canada and Mexico.</a:t>
            </a:r>
            <a:br>
              <a:rPr lang="en-IN" dirty="0">
                <a:solidFill>
                  <a:srgbClr val="FF0000"/>
                </a:solidFill>
              </a:rPr>
            </a:br>
            <a:endParaRPr lang="en-IN" b="1" dirty="0">
              <a:solidFill>
                <a:srgbClr val="FF0000"/>
              </a:solidFill>
            </a:endParaRPr>
          </a:p>
        </p:txBody>
      </p:sp>
    </p:spTree>
    <p:extLst>
      <p:ext uri="{BB962C8B-B14F-4D97-AF65-F5344CB8AC3E}">
        <p14:creationId xmlns:p14="http://schemas.microsoft.com/office/powerpoint/2010/main" xmlns="" val="37205785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572000" cy="6324600"/>
          </a:xfrm>
        </p:spPr>
        <p:txBody>
          <a:bodyPr>
            <a:noAutofit/>
          </a:bodyPr>
          <a:lstStyle/>
          <a:p>
            <a:r>
              <a:rPr lang="en-IN" sz="3200" b="1" dirty="0">
                <a:latin typeface="Times New Roman" pitchFamily="18" charset="0"/>
                <a:cs typeface="Times New Roman" pitchFamily="18" charset="0"/>
              </a:rPr>
              <a:t>Suited to women, inclined to obesity, who suffer from habitual constipation; with a history of delayed menstruation. </a:t>
            </a:r>
            <a:br>
              <a:rPr lang="en-IN" sz="3200" b="1" dirty="0">
                <a:latin typeface="Times New Roman" pitchFamily="18" charset="0"/>
                <a:cs typeface="Times New Roman" pitchFamily="18" charset="0"/>
              </a:rPr>
            </a:br>
            <a:r>
              <a:rPr lang="en-IN" sz="3200" b="1" dirty="0">
                <a:latin typeface="Times New Roman" pitchFamily="18" charset="0"/>
                <a:cs typeface="Times New Roman" pitchFamily="18" charset="0"/>
              </a:rPr>
              <a:t/>
            </a:r>
            <a:br>
              <a:rPr lang="en-IN" sz="3200" b="1" dirty="0">
                <a:latin typeface="Times New Roman" pitchFamily="18" charset="0"/>
                <a:cs typeface="Times New Roman" pitchFamily="18" charset="0"/>
              </a:rPr>
            </a:br>
            <a:r>
              <a:rPr lang="en-IN" sz="3200" b="1" dirty="0">
                <a:latin typeface="Times New Roman" pitchFamily="18" charset="0"/>
                <a:cs typeface="Times New Roman" pitchFamily="18" charset="0"/>
              </a:rPr>
              <a:t>      "What </a:t>
            </a:r>
            <a:r>
              <a:rPr lang="en-IN" sz="3200" b="1" dirty="0" err="1">
                <a:latin typeface="Times New Roman" pitchFamily="18" charset="0"/>
                <a:cs typeface="Times New Roman" pitchFamily="18" charset="0"/>
              </a:rPr>
              <a:t>Pulsatilla</a:t>
            </a:r>
            <a:r>
              <a:rPr lang="en-IN" sz="3200" b="1" dirty="0">
                <a:latin typeface="Times New Roman" pitchFamily="18" charset="0"/>
                <a:cs typeface="Times New Roman" pitchFamily="18" charset="0"/>
              </a:rPr>
              <a:t> is at puberty, </a:t>
            </a:r>
            <a:r>
              <a:rPr lang="en-IN" sz="3200" b="1" dirty="0" err="1">
                <a:latin typeface="Times New Roman" pitchFamily="18" charset="0"/>
                <a:cs typeface="Times New Roman" pitchFamily="18" charset="0"/>
              </a:rPr>
              <a:t>Graphites</a:t>
            </a:r>
            <a:r>
              <a:rPr lang="en-IN" sz="3200" b="1" dirty="0">
                <a:latin typeface="Times New Roman" pitchFamily="18" charset="0"/>
                <a:cs typeface="Times New Roman" pitchFamily="18" charset="0"/>
              </a:rPr>
              <a:t> is at the climacteric.". </a:t>
            </a:r>
            <a:br>
              <a:rPr lang="en-IN" sz="3200" b="1" dirty="0">
                <a:latin typeface="Times New Roman" pitchFamily="18" charset="0"/>
                <a:cs typeface="Times New Roman" pitchFamily="18" charset="0"/>
              </a:rPr>
            </a:br>
            <a:endParaRPr lang="en-IN" sz="32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1838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TotalTime>
  <Words>329</Words>
  <Application>Microsoft Office PowerPoint</Application>
  <PresentationFormat>On-screen Show (4:3)</PresentationFormat>
  <Paragraphs>24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Concourse</vt:lpstr>
      <vt:lpstr>GRAPHITES    PRESENTED BY,   DEPT OF MATERIA MEDICA</vt:lpstr>
      <vt:lpstr>Slide 2</vt:lpstr>
      <vt:lpstr>Graphite owes its name to the Greek term ‘grahein' which denotes ‘to write'. Hence, it is not surprising that this form of carbon constitutes the major part of pencils.  While it is used to prepare a homeopathic remedy called Graphites, this carbon form has various industrial uses too, such as polishes, lubricants, batteries as well as electric motors.</vt:lpstr>
      <vt:lpstr>Slide 4</vt:lpstr>
      <vt:lpstr>In homeopathy, the efficacy of the remedy graphites was established by none other than Dr. Samuel Hahnemann. Hahnemann had come to know that workers in a mirror factory were applying graphite powder to cure their cold sores (a vesicular eruption on the face, usually near the mouth). Over the years, it has been proved that the homeopathic remedy graphites is an excellent remedy for skin conditions as well as metabolic problems.</vt:lpstr>
      <vt:lpstr>The homeopathic remedy graphites has the potential to provide a variety of help in specific health conditions. Graphite powder is the active ingredient of this medication. Graphites is prepared by triturating or pulverizing graphite powder with milk sugar (lactose) with a view to make it soluble.</vt:lpstr>
      <vt:lpstr>Slide 7</vt:lpstr>
      <vt:lpstr>The mineral graphite, which forms the basis of the homeopathic remedy graphites, is found in abundance in the United States, Sri Lanka, Canada and Mexico. </vt:lpstr>
      <vt:lpstr>Suited to women, inclined to obesity, who suffer from habitual constipation; with a history of delayed menstruation.         "What Pulsatilla is at puberty, Graphites is at the climacteric.".  </vt:lpstr>
      <vt:lpstr>Like all the carbons, this remedy is an anti-psoric of great power, but especially active in patients who are rather stout, of fair complexion, with tendency to skin affections and constipation, fat, chilly, and costive, with delayed menstrual history, take cold easily.   </vt:lpstr>
      <vt:lpstr>Children impudent, teasing, laugh at reprimands. Has a particular tendency to develop the skin phase of internal disorders. Eradicates tendency to erysipelas. Anæmia with redness of face. Tendency to obesity. Swollen genitals. Gushing leucorrhœa. Aids absorption of cicatricial tissue. Induration of tissue. Cancer of pylorus. Duodenal ulcer. </vt:lpstr>
      <vt:lpstr>Slide 12</vt:lpstr>
      <vt:lpstr>Slide 13</vt:lpstr>
      <vt:lpstr>  MIND Great tendency to start. Timid.  Unable to decide. Want of disposition to work. Fidgety while sitting at work. Music makes her weep. Apprehensive, despondency, indecision. Excessive cautiousness; timid; hesitates; unable to decide about anything. Sad, despondent; music makes her weep; thinks of nothing but death.</vt:lpstr>
      <vt:lpstr>Slide 15</vt:lpstr>
      <vt:lpstr> HEAD Rush of blood to head with flushed face also with nose bleed and distension and flatulence. Headache in morning on waking, mostly on one side, with inclination to vomit. Sensation of cobweb on forehead. Feels numb and pithy. Rheumatic pains on one side of head, extending to teeth and neck. Burning on vertex. Humid, itching eruption on hairy scalp, emitting a fetid odor. Cataleptic condition. </vt:lpstr>
      <vt:lpstr> EARS Dryness of inner ear. Cracking in ears when eating. Moisture and eruptions behind the ears. Hears better in noise. Hardness of hearing. Hissing in the ears. Detonation in ear like report of a gun. Thin, white, scaly membrane covering membrane tympani, like exfoliated epithelium. Fissures in and behind the ear.  </vt:lpstr>
      <vt:lpstr> NOSE Sore on blowing it; is painful internally. Smell abnormally acute; cannot tolerate flowers. Scabs and fissures in nostrils.  </vt:lpstr>
      <vt:lpstr> FACE Feels as if cobwebs were on it. Eczema of nose. Itching pimples. Moist eczema around mouth and chin. Erysipelas, burning and stinging.        MOUTH Rotten odor from mouth. Breath smells like urine. Burning blisters on tongue, salivation. Sour eructations. </vt:lpstr>
      <vt:lpstr> STOMACH Aversion to meat. Sweets nauseate. Hot drinks disagree. Nausea and vomiting after each meal. Morning sickness during menstruation. Pressure in stomach. Burning in stomach, causing hunger. Eructation difficult. Constrictive pain in stomach. Recurrent gastralgia. Flatulence. Stomach pain is temporarily relieved by eating, hot drinks especially milk and lying down.   </vt:lpstr>
      <vt:lpstr> ABDOMEN Nauseous feeling in abdomen. Fullness and hardness in abdomen, as from incarcerated flatulence; must loosen clothing; presses painfully at abdominal ring. Inguinal region sensitive, swollen. Very fetid gas preceded by colic.  </vt:lpstr>
      <vt:lpstr>   STOOL Constipation; large, difficult, knotty stools united by mucus threads. Burning hæmorrhoids. Prolapse, diarrhœa; stools of brown fluid, mixed with undigested substance, very fetid, sour odor. Smarting, sore anus, itching. Lump stool, conjoined with threads of mucus. Varices of the rectum. Fissure of anus.        URINE Turbid, with sediment. Sour smelling.   </vt:lpstr>
      <vt:lpstr>RESPIRATORY Constriction of chest; spasmodic asthma, suffocative attacks wakes from sleep; must eat something. Pain in middle of chest, with cough, scraping and soreness.  Chronic hoarseness with skin affections. Inability to control the vocal chords; hoarseness on beginning to sing and for breaking voice. </vt:lpstr>
      <vt:lpstr>  FEMALE.— Menses too late, with constipation; irregular; delayed from getting feet wet; pale and scanty, with tearing pain in epigastrium, and itching before.  Morning sickness during menstruation ; very weak and prostrated.  Leucorrhœa, pale, thin, profuse, white, excoriating; occurs in gushes day and night; before and after menses with great weakness in back.  </vt:lpstr>
      <vt:lpstr>Slide 25</vt:lpstr>
      <vt:lpstr>MALE Sexual debility, with increased desire; aversion to coition; too early or no ejaculation; herpetic eruption on organs.  </vt:lpstr>
      <vt:lpstr> EXTREMITIES. Pain in nape of neck, shoulders and back and limbs. Pain in small of back with great weakness. Excoriation between thighs. Œdema of lower limbs. Toe-nails crippled. Stiffness and contraction of toes. Cracks or fissures in ends of fingers.  </vt:lpstr>
      <vt:lpstr> SKIN Rough, hard, persistent dryness of portions of skin unaffected by eczema. Early stage of keloid and fibroma. Pimples and acne. Eruptions, oozing out a sticky exudation. Rawness in bends of limbs, groins, neck, behind ears.  Unhealthy skin; every little injury suppurates. Ulcers discharging a glutinous fluid, thin and sticky. Swelling and induration of glands. Gouty nodosities. Cracks in nipples, mouth, between toes, anus. Swelling of feet.  </vt:lpstr>
      <vt:lpstr> MODALITIES Worse, warmth, at night, during and after menstruation. Better, in the dark, from wrapping up.  DOSE. Sixth to thirtieth potency. Locally as a cerate, in sore nipples. </vt:lpstr>
      <vt:lpstr>        RELATIONS. - FOLLOWS WELL: after Lyc., Puls., after Cal. in obesity of young women with large amount of unhealthy adipose tissue; follows Sulph. well in skin affections; after Sepia in gushing leucorrhoea.  SIMILAR: to, Lyc., Puls. in menstrual troubles. COMPLEMENTARY: Argent nit (gastric derangements); Caustic; Hep; Lycop; Ars; Tuberc. COMPARE: Petrol; Sep; Sulph; Fluor ac. The associated constipation with mucus-covered stools and gastric flatulency should be taken into consideration and differentiate it from such remedies as Petrol and Lycop. ANTIDOTE: Nux; Acon; Ars.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New</cp:lastModifiedBy>
  <cp:revision>17</cp:revision>
  <dcterms:created xsi:type="dcterms:W3CDTF">2006-08-16T00:00:00Z</dcterms:created>
  <dcterms:modified xsi:type="dcterms:W3CDTF">2019-05-30T06:21:30Z</dcterms:modified>
</cp:coreProperties>
</file>