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6" r:id="rId4"/>
    <p:sldId id="301" r:id="rId5"/>
    <p:sldId id="257" r:id="rId6"/>
    <p:sldId id="258" r:id="rId7"/>
    <p:sldId id="299" r:id="rId8"/>
    <p:sldId id="259" r:id="rId9"/>
    <p:sldId id="260" r:id="rId10"/>
    <p:sldId id="261" r:id="rId11"/>
    <p:sldId id="274" r:id="rId12"/>
    <p:sldId id="275" r:id="rId13"/>
    <p:sldId id="262" r:id="rId14"/>
    <p:sldId id="263" r:id="rId15"/>
    <p:sldId id="264" r:id="rId16"/>
    <p:sldId id="265" r:id="rId17"/>
    <p:sldId id="266" r:id="rId18"/>
    <p:sldId id="267" r:id="rId19"/>
    <p:sldId id="268" r:id="rId20"/>
    <p:sldId id="269" r:id="rId21"/>
    <p:sldId id="273" r:id="rId22"/>
    <p:sldId id="270" r:id="rId23"/>
    <p:sldId id="271" r:id="rId24"/>
    <p:sldId id="276" r:id="rId25"/>
    <p:sldId id="272" r:id="rId26"/>
    <p:sldId id="277" r:id="rId27"/>
    <p:sldId id="278" r:id="rId28"/>
    <p:sldId id="282" r:id="rId29"/>
    <p:sldId id="279" r:id="rId30"/>
    <p:sldId id="280" r:id="rId31"/>
    <p:sldId id="281" r:id="rId32"/>
    <p:sldId id="283" r:id="rId33"/>
    <p:sldId id="284" r:id="rId34"/>
    <p:sldId id="285" r:id="rId35"/>
    <p:sldId id="292" r:id="rId36"/>
    <p:sldId id="286" r:id="rId37"/>
    <p:sldId id="291" r:id="rId38"/>
    <p:sldId id="290" r:id="rId39"/>
    <p:sldId id="293" r:id="rId40"/>
    <p:sldId id="287" r:id="rId41"/>
    <p:sldId id="294" r:id="rId42"/>
    <p:sldId id="298" r:id="rId43"/>
    <p:sldId id="288" r:id="rId44"/>
    <p:sldId id="289" r:id="rId45"/>
    <p:sldId id="295" r:id="rId46"/>
    <p:sldId id="296" r:id="rId47"/>
    <p:sldId id="297" r:id="rId48"/>
    <p:sldId id="30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1D8BD707-D9CF-40AE-B4C6-C98DA3205C09}" type="datetimeFigureOut">
              <a:rPr lang="en-US" smtClean="0"/>
              <a:pPr/>
              <a:t>30-May-19</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D8BD707-D9CF-40AE-B4C6-C98DA3205C09}" type="datetimeFigureOut">
              <a:rPr lang="en-US" smtClean="0"/>
              <a:pPr/>
              <a:t>30-May-19</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D8BD707-D9CF-40AE-B4C6-C98DA3205C09}" type="datetimeFigureOut">
              <a:rPr lang="en-US" smtClean="0"/>
              <a:pPr/>
              <a:t>30-May-19</a:t>
            </a:fld>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30-May-19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30-May-19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1D8BD707-D9CF-40AE-B4C6-C98DA3205C09}" type="datetimeFigureOut">
              <a:rPr lang="en-US" smtClean="0"/>
              <a:pPr/>
              <a:t>30-May-19</a:t>
            </a:fld>
            <a:endParaRPr lang="en-US"/>
          </a:p>
        </p:txBody>
      </p:sp>
      <p:sp>
        <p:nvSpPr>
          <p:cNvPr id="7" name="Slide Number Placeholder 6"/>
          <p:cNvSpPr>
            <a:spLocks noGrp="1"/>
          </p:cNvSpPr>
          <p:nvPr>
            <p:ph type="sldNum" sz="quarter" idx="11"/>
          </p:nvPr>
        </p:nvSpPr>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30-May-19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1D8BD707-D9CF-40AE-B4C6-C98DA3205C09}" type="datetimeFigureOut">
              <a:rPr lang="en-US" smtClean="0"/>
              <a:pPr/>
              <a:t>30-May-19</a:t>
            </a:fld>
            <a:endParaRPr lang="en-US"/>
          </a:p>
        </p:txBody>
      </p:sp>
      <p:sp>
        <p:nvSpPr>
          <p:cNvPr id="22" name="Slide Number Placeholder 21"/>
          <p:cNvSpPr>
            <a:spLocks noGrp="1"/>
          </p:cNvSpPr>
          <p:nvPr>
            <p:ph type="sldNum" sz="quarter" idx="15"/>
          </p:nvPr>
        </p:nvSpPr>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D8BD707-D9CF-40AE-B4C6-C98DA3205C09}" type="datetimeFigureOut">
              <a:rPr lang="en-US" smtClean="0"/>
              <a:pPr/>
              <a:t>30-May-19</a:t>
            </a:fld>
            <a:endParaRPr lang="en-US"/>
          </a:p>
        </p:txBody>
      </p:sp>
      <p:sp>
        <p:nvSpPr>
          <p:cNvPr id="18" name="Slide Number Placeholder 17"/>
          <p:cNvSpPr>
            <a:spLocks noGrp="1"/>
          </p:cNvSpPr>
          <p:nvPr>
            <p:ph type="sldNum" sz="quarter" idx="11"/>
          </p:nvPr>
        </p:nvSpPr>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30-May-19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30-May-19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30-May-19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30-May-19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30-May-19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30-May-19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30-May-19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30-May-19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30-May-19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30-May-19</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30-May-19</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1D8BD707-D9CF-40AE-B4C6-C98DA3205C09}" type="datetimeFigureOut">
              <a:rPr lang="en-US" smtClean="0"/>
              <a:pPr/>
              <a:t>30-May-19</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30-May-19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30-May-19</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1D8BD707-D9CF-40AE-B4C6-C98DA3205C09}" type="datetimeFigureOut">
              <a:rPr lang="en-US" smtClean="0"/>
              <a:pPr/>
              <a:t>30-May-19</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D8BD707-D9CF-40AE-B4C6-C98DA3205C09}" type="datetimeFigureOut">
              <a:rPr lang="en-US" smtClean="0"/>
              <a:pPr/>
              <a:t>30-May-19</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30-May-19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Flowering_plant" TargetMode="External"/><Relationship Id="rId2" Type="http://schemas.openxmlformats.org/officeDocument/2006/relationships/hyperlink" Target="https://en.wikipedia.org/wiki/Species" TargetMode="External"/><Relationship Id="rId1" Type="http://schemas.openxmlformats.org/officeDocument/2006/relationships/slideLayout" Target="../slideLayouts/slideLayout28.xml"/><Relationship Id="rId5" Type="http://schemas.openxmlformats.org/officeDocument/2006/relationships/hyperlink" Target="https://en.wikipedia.org/wiki/Native_plant" TargetMode="External"/><Relationship Id="rId4" Type="http://schemas.openxmlformats.org/officeDocument/2006/relationships/hyperlink" Target="https://en.wikipedia.org/wiki/Ranunculacea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480" y="0"/>
            <a:ext cx="911352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1371600" y="4419600"/>
            <a:ext cx="5410200" cy="1107996"/>
          </a:xfrm>
          <a:prstGeom prst="rect">
            <a:avLst/>
          </a:prstGeom>
          <a:solidFill>
            <a:schemeClr val="accent4">
              <a:lumMod val="75000"/>
            </a:schemeClr>
          </a:solidFill>
        </p:spPr>
        <p:txBody>
          <a:bodyPr wrap="square">
            <a:spAutoFit/>
          </a:bodyPr>
          <a:lstStyle/>
          <a:p>
            <a:r>
              <a:rPr lang="en-IN" sz="6600" b="1" dirty="0" smtClean="0">
                <a:latin typeface="Brush Script MT" pitchFamily="66" charset="0"/>
              </a:rPr>
              <a:t>HELLEBORUS</a:t>
            </a:r>
            <a:endParaRPr lang="en-IN" sz="6600" b="1" dirty="0">
              <a:latin typeface="Brush Script MT" pitchFamily="66" charset="0"/>
            </a:endParaRPr>
          </a:p>
        </p:txBody>
      </p:sp>
    </p:spTree>
    <p:extLst>
      <p:ext uri="{BB962C8B-B14F-4D97-AF65-F5344CB8AC3E}">
        <p14:creationId xmlns:p14="http://schemas.microsoft.com/office/powerpoint/2010/main" xmlns="" val="4054381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76600" cy="5973762"/>
          </a:xfrm>
        </p:spPr>
        <p:txBody>
          <a:bodyPr>
            <a:normAutofit/>
          </a:bodyPr>
          <a:lstStyle/>
          <a:p>
            <a:pPr algn="l"/>
            <a:r>
              <a:rPr lang="en-IN" sz="3200" dirty="0" smtClean="0">
                <a:latin typeface="Times New Roman" pitchFamily="18" charset="0"/>
                <a:cs typeface="Times New Roman" pitchFamily="18" charset="0"/>
              </a:rPr>
              <a:t>With paralysis tremor followed by violent convulsions.</a:t>
            </a:r>
            <a:br>
              <a:rPr lang="en-IN" sz="3200" dirty="0" smtClean="0">
                <a:latin typeface="Times New Roman" pitchFamily="18" charset="0"/>
                <a:cs typeface="Times New Roman" pitchFamily="18" charset="0"/>
              </a:rPr>
            </a:br>
            <a:r>
              <a:rPr lang="en-IN" sz="3200" dirty="0" smtClean="0">
                <a:latin typeface="Times New Roman" pitchFamily="18" charset="0"/>
                <a:cs typeface="Times New Roman" pitchFamily="18" charset="0"/>
              </a:rPr>
              <a:t>Active principles are– </a:t>
            </a:r>
            <a:r>
              <a:rPr lang="en-IN" sz="3200" dirty="0" err="1" smtClean="0">
                <a:latin typeface="Times New Roman" pitchFamily="18" charset="0"/>
                <a:cs typeface="Times New Roman" pitchFamily="18" charset="0"/>
              </a:rPr>
              <a:t>Hellebrein</a:t>
            </a:r>
            <a:r>
              <a:rPr lang="en-IN" sz="3200" dirty="0" smtClean="0">
                <a:latin typeface="Times New Roman" pitchFamily="18" charset="0"/>
                <a:cs typeface="Times New Roman" pitchFamily="18" charset="0"/>
              </a:rPr>
              <a:t> (cardiac poison) and </a:t>
            </a:r>
            <a:r>
              <a:rPr lang="en-IN" sz="3200" dirty="0" err="1" smtClean="0">
                <a:latin typeface="Times New Roman" pitchFamily="18" charset="0"/>
                <a:cs typeface="Times New Roman" pitchFamily="18" charset="0"/>
              </a:rPr>
              <a:t>Helleborin</a:t>
            </a:r>
            <a:r>
              <a:rPr lang="en-IN" sz="3200" dirty="0" smtClean="0">
                <a:latin typeface="Times New Roman" pitchFamily="18" charset="0"/>
                <a:cs typeface="Times New Roman" pitchFamily="18" charset="0"/>
              </a:rPr>
              <a:t> ( narcotic effect).</a:t>
            </a:r>
            <a:endParaRPr lang="en-IN" sz="32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505200" y="261938"/>
            <a:ext cx="5562600" cy="6334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54194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pPr algn="l"/>
            <a:r>
              <a:rPr lang="en-IN" sz="3600" b="1" dirty="0">
                <a:latin typeface="Times New Roman" pitchFamily="18" charset="0"/>
                <a:cs typeface="Times New Roman" pitchFamily="18" charset="0"/>
              </a:rPr>
              <a:t>Mind</a:t>
            </a:r>
            <a:r>
              <a:rPr lang="en-IN" sz="3600" b="1" dirty="0" smtClean="0">
                <a:latin typeface="Times New Roman" pitchFamily="18" charset="0"/>
                <a:cs typeface="Times New Roman" pitchFamily="18" charset="0"/>
              </a:rPr>
              <a:t>.—</a:t>
            </a:r>
            <a:br>
              <a:rPr lang="en-IN" sz="3600" b="1"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Slow </a:t>
            </a:r>
            <a:r>
              <a:rPr lang="en-IN" sz="3600" dirty="0">
                <a:latin typeface="Times New Roman" pitchFamily="18" charset="0"/>
                <a:cs typeface="Times New Roman" pitchFamily="18" charset="0"/>
              </a:rPr>
              <a:t>in answering. </a:t>
            </a:r>
            <a:r>
              <a:rPr lang="en-IN" sz="3600" dirty="0" smtClean="0">
                <a:latin typeface="Times New Roman" pitchFamily="18" charset="0"/>
                <a:cs typeface="Times New Roman" pitchFamily="18" charset="0"/>
              </a:rPr>
              <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Thoughtless</a:t>
            </a:r>
            <a:r>
              <a:rPr lang="en-IN" sz="3600" dirty="0">
                <a:latin typeface="Times New Roman" pitchFamily="18" charset="0"/>
                <a:cs typeface="Times New Roman" pitchFamily="18" charset="0"/>
              </a:rPr>
              <a:t>; staring. </a:t>
            </a:r>
            <a:r>
              <a:rPr lang="en-IN" sz="3600" dirty="0" smtClean="0">
                <a:latin typeface="Times New Roman" pitchFamily="18" charset="0"/>
                <a:cs typeface="Times New Roman" pitchFamily="18" charset="0"/>
              </a:rPr>
              <a:t/>
            </a:r>
            <a:br>
              <a:rPr lang="en-IN" sz="3600" dirty="0" smtClean="0">
                <a:latin typeface="Times New Roman" pitchFamily="18" charset="0"/>
                <a:cs typeface="Times New Roman" pitchFamily="18" charset="0"/>
              </a:rPr>
            </a:br>
            <a:r>
              <a:rPr lang="en-IN" sz="3600" b="1" i="1" dirty="0" smtClean="0">
                <a:latin typeface="Times New Roman" pitchFamily="18" charset="0"/>
                <a:cs typeface="Times New Roman" pitchFamily="18" charset="0"/>
              </a:rPr>
              <a:t>Involuntary </a:t>
            </a:r>
            <a:r>
              <a:rPr lang="en-IN" sz="3600" b="1" i="1" dirty="0">
                <a:latin typeface="Times New Roman" pitchFamily="18" charset="0"/>
                <a:cs typeface="Times New Roman" pitchFamily="18" charset="0"/>
              </a:rPr>
              <a:t>sighing</a:t>
            </a:r>
            <a:r>
              <a:rPr lang="en-IN" sz="3600" dirty="0">
                <a:latin typeface="Times New Roman" pitchFamily="18" charset="0"/>
                <a:cs typeface="Times New Roman" pitchFamily="18" charset="0"/>
              </a:rPr>
              <a:t>. </a:t>
            </a:r>
            <a:r>
              <a:rPr lang="en-IN" sz="3600" dirty="0" smtClean="0">
                <a:latin typeface="Times New Roman" pitchFamily="18" charset="0"/>
                <a:cs typeface="Times New Roman" pitchFamily="18" charset="0"/>
              </a:rPr>
              <a:t/>
            </a:r>
            <a:br>
              <a:rPr lang="en-IN" sz="3600" dirty="0" smtClean="0">
                <a:latin typeface="Times New Roman" pitchFamily="18" charset="0"/>
                <a:cs typeface="Times New Roman" pitchFamily="18" charset="0"/>
              </a:rPr>
            </a:br>
            <a:r>
              <a:rPr lang="en-IN" sz="3600" b="1" i="1" dirty="0" smtClean="0">
                <a:latin typeface="Times New Roman" pitchFamily="18" charset="0"/>
                <a:cs typeface="Times New Roman" pitchFamily="18" charset="0"/>
              </a:rPr>
              <a:t>Complete </a:t>
            </a:r>
            <a:r>
              <a:rPr lang="en-IN" sz="3600" b="1" i="1" dirty="0">
                <a:latin typeface="Times New Roman" pitchFamily="18" charset="0"/>
                <a:cs typeface="Times New Roman" pitchFamily="18" charset="0"/>
              </a:rPr>
              <a:t>unconsciousness</a:t>
            </a:r>
            <a:r>
              <a:rPr lang="en-IN" sz="3600" dirty="0">
                <a:latin typeface="Times New Roman" pitchFamily="18" charset="0"/>
                <a:cs typeface="Times New Roman" pitchFamily="18" charset="0"/>
              </a:rPr>
              <a:t>. </a:t>
            </a:r>
            <a:r>
              <a:rPr lang="en-IN" sz="3600" dirty="0" smtClean="0">
                <a:latin typeface="Times New Roman" pitchFamily="18" charset="0"/>
                <a:cs typeface="Times New Roman" pitchFamily="18" charset="0"/>
              </a:rPr>
              <a:t/>
            </a:r>
            <a:br>
              <a:rPr lang="en-IN" sz="3600" dirty="0" smtClean="0">
                <a:latin typeface="Times New Roman" pitchFamily="18" charset="0"/>
                <a:cs typeface="Times New Roman" pitchFamily="18" charset="0"/>
              </a:rPr>
            </a:br>
            <a:r>
              <a:rPr lang="en-IN" sz="3600" b="1" i="1" dirty="0" smtClean="0">
                <a:latin typeface="Times New Roman" pitchFamily="18" charset="0"/>
                <a:cs typeface="Times New Roman" pitchFamily="18" charset="0"/>
              </a:rPr>
              <a:t>Picks </a:t>
            </a:r>
            <a:r>
              <a:rPr lang="en-IN" sz="3600" b="1" i="1" dirty="0">
                <a:latin typeface="Times New Roman" pitchFamily="18" charset="0"/>
                <a:cs typeface="Times New Roman" pitchFamily="18" charset="0"/>
              </a:rPr>
              <a:t>lips and clothes</a:t>
            </a:r>
            <a:r>
              <a:rPr lang="en-IN" sz="3600" dirty="0">
                <a:latin typeface="Times New Roman" pitchFamily="18" charset="0"/>
                <a:cs typeface="Times New Roman" pitchFamily="18" charset="0"/>
              </a:rPr>
              <a:t>.</a:t>
            </a:r>
            <a:br>
              <a:rPr lang="en-IN" sz="3600" dirty="0">
                <a:latin typeface="Times New Roman" pitchFamily="18" charset="0"/>
                <a:cs typeface="Times New Roman" pitchFamily="18" charset="0"/>
              </a:rPr>
            </a:br>
            <a:r>
              <a:rPr lang="en-IN" sz="3600" b="1" dirty="0">
                <a:latin typeface="Times New Roman" pitchFamily="18" charset="0"/>
                <a:cs typeface="Times New Roman" pitchFamily="18" charset="0"/>
              </a:rPr>
              <a:t>    </a:t>
            </a:r>
            <a:endParaRPr lang="en-IN" sz="3600" dirty="0">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80675" y="0"/>
            <a:ext cx="3663324" cy="243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3658" y="4343400"/>
            <a:ext cx="335280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6739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867400" cy="6202362"/>
          </a:xfrm>
        </p:spPr>
        <p:txBody>
          <a:bodyPr>
            <a:normAutofit fontScale="90000"/>
          </a:bodyPr>
          <a:lstStyle/>
          <a:p>
            <a:pPr algn="l"/>
            <a:r>
              <a:rPr lang="en-IN" sz="3600" b="1" dirty="0" smtClean="0">
                <a:latin typeface="Times New Roman" pitchFamily="18" charset="0"/>
                <a:cs typeface="Times New Roman" pitchFamily="18" charset="0"/>
              </a:rPr>
              <a:t>Head.—</a:t>
            </a:r>
            <a:br>
              <a:rPr lang="en-IN" sz="3600" b="1"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Forehead </a:t>
            </a:r>
            <a:r>
              <a:rPr lang="en-IN" sz="3600" dirty="0">
                <a:latin typeface="Times New Roman" pitchFamily="18" charset="0"/>
                <a:cs typeface="Times New Roman" pitchFamily="18" charset="0"/>
              </a:rPr>
              <a:t>wrinkled in folds. </a:t>
            </a:r>
            <a:r>
              <a:rPr lang="en-IN" sz="3600" dirty="0" smtClean="0">
                <a:latin typeface="Times New Roman" pitchFamily="18" charset="0"/>
                <a:cs typeface="Times New Roman" pitchFamily="18" charset="0"/>
              </a:rPr>
              <a:t>                      Cold </a:t>
            </a:r>
            <a:r>
              <a:rPr lang="en-IN" sz="3600" dirty="0">
                <a:latin typeface="Times New Roman" pitchFamily="18" charset="0"/>
                <a:cs typeface="Times New Roman" pitchFamily="18" charset="0"/>
              </a:rPr>
              <a:t>sweat. Stupefying headache. </a:t>
            </a:r>
            <a:r>
              <a:rPr lang="en-IN" sz="3600" dirty="0" smtClean="0">
                <a:latin typeface="Times New Roman" pitchFamily="18" charset="0"/>
                <a:cs typeface="Times New Roman" pitchFamily="18" charset="0"/>
              </a:rPr>
              <a:t>                     </a:t>
            </a:r>
            <a:r>
              <a:rPr lang="en-IN" sz="3600" b="1" i="1" dirty="0" smtClean="0">
                <a:latin typeface="Times New Roman" pitchFamily="18" charset="0"/>
                <a:cs typeface="Times New Roman" pitchFamily="18" charset="0"/>
              </a:rPr>
              <a:t>Rolls </a:t>
            </a:r>
            <a:r>
              <a:rPr lang="en-IN" sz="3600" b="1" i="1" dirty="0">
                <a:latin typeface="Times New Roman" pitchFamily="18" charset="0"/>
                <a:cs typeface="Times New Roman" pitchFamily="18" charset="0"/>
              </a:rPr>
              <a:t>head</a:t>
            </a:r>
            <a:r>
              <a:rPr lang="en-IN" sz="3600" dirty="0">
                <a:latin typeface="Times New Roman" pitchFamily="18" charset="0"/>
                <a:cs typeface="Times New Roman" pitchFamily="18" charset="0"/>
              </a:rPr>
              <a:t> day and night; moaning, sudden screams. </a:t>
            </a:r>
            <a:r>
              <a:rPr lang="en-IN" sz="3600" b="1" i="1" dirty="0" smtClean="0">
                <a:latin typeface="Times New Roman" pitchFamily="18" charset="0"/>
                <a:cs typeface="Times New Roman" pitchFamily="18" charset="0"/>
              </a:rPr>
              <a:t> </a:t>
            </a:r>
            <a:br>
              <a:rPr lang="en-IN" sz="3600" b="1" i="1" dirty="0" smtClean="0">
                <a:latin typeface="Times New Roman" pitchFamily="18" charset="0"/>
                <a:cs typeface="Times New Roman" pitchFamily="18" charset="0"/>
              </a:rPr>
            </a:br>
            <a:r>
              <a:rPr lang="en-IN" sz="3600" b="1" i="1" dirty="0" smtClean="0">
                <a:latin typeface="Times New Roman" pitchFamily="18" charset="0"/>
                <a:cs typeface="Times New Roman" pitchFamily="18" charset="0"/>
              </a:rPr>
              <a:t>Bores </a:t>
            </a:r>
            <a:r>
              <a:rPr lang="en-IN" sz="3600" b="1" i="1" dirty="0">
                <a:latin typeface="Times New Roman" pitchFamily="18" charset="0"/>
                <a:cs typeface="Times New Roman" pitchFamily="18" charset="0"/>
              </a:rPr>
              <a:t>head into pillow</a:t>
            </a:r>
            <a:r>
              <a:rPr lang="en-IN" sz="3600" dirty="0">
                <a:latin typeface="Times New Roman" pitchFamily="18" charset="0"/>
                <a:cs typeface="Times New Roman" pitchFamily="18" charset="0"/>
              </a:rPr>
              <a:t>; beats it with hands. Dull pain in occiput, with sensation of water swashing inside. </a:t>
            </a:r>
            <a:r>
              <a:rPr lang="en-IN" sz="3600" dirty="0" smtClean="0">
                <a:latin typeface="Times New Roman" pitchFamily="18" charset="0"/>
                <a:cs typeface="Times New Roman" pitchFamily="18" charset="0"/>
              </a:rPr>
              <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Headache </a:t>
            </a:r>
            <a:r>
              <a:rPr lang="en-IN" sz="3600" dirty="0">
                <a:latin typeface="Times New Roman" pitchFamily="18" charset="0"/>
                <a:cs typeface="Times New Roman" pitchFamily="18" charset="0"/>
              </a:rPr>
              <a:t>culminates in vomiting.</a:t>
            </a:r>
            <a:br>
              <a:rPr lang="en-IN" sz="3600" dirty="0">
                <a:latin typeface="Times New Roman" pitchFamily="18" charset="0"/>
                <a:cs typeface="Times New Roman" pitchFamily="18" charset="0"/>
              </a:rPr>
            </a:br>
            <a:r>
              <a:rPr lang="en-IN" sz="3600" b="1" dirty="0">
                <a:latin typeface="Times New Roman" pitchFamily="18" charset="0"/>
                <a:cs typeface="Times New Roman" pitchFamily="18" charset="0"/>
              </a:rPr>
              <a:t>      </a:t>
            </a:r>
            <a:endParaRPr lang="en-IN" sz="4000"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29401" y="0"/>
            <a:ext cx="2514599" cy="16763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05600" y="3448996"/>
            <a:ext cx="2529840" cy="34090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326104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6354762"/>
          </a:xfrm>
        </p:spPr>
        <p:txBody>
          <a:bodyPr>
            <a:normAutofit/>
          </a:bodyPr>
          <a:lstStyle/>
          <a:p>
            <a:pPr algn="l"/>
            <a:r>
              <a:rPr lang="en-IN" sz="3600" b="1" dirty="0" smtClean="0">
                <a:latin typeface="Times New Roman" pitchFamily="18" charset="0"/>
                <a:cs typeface="Times New Roman" pitchFamily="18" charset="0"/>
              </a:rPr>
              <a:t>Eyes: </a:t>
            </a:r>
            <a:r>
              <a:rPr lang="en-IN" sz="3600" dirty="0" smtClean="0">
                <a:latin typeface="Times New Roman" pitchFamily="18" charset="0"/>
                <a:cs typeface="Times New Roman" pitchFamily="18" charset="0"/>
              </a:rPr>
              <a:t>Eyeballs </a:t>
            </a:r>
            <a:r>
              <a:rPr lang="en-IN" sz="3600" dirty="0">
                <a:latin typeface="Times New Roman" pitchFamily="18" charset="0"/>
                <a:cs typeface="Times New Roman" pitchFamily="18" charset="0"/>
              </a:rPr>
              <a:t>turn upwards; squinting, vacant look. Pupils dilated. Eyes wide open, sunken. Night-blindness.</a:t>
            </a:r>
            <a:br>
              <a:rPr lang="en-IN" sz="3600" dirty="0">
                <a:latin typeface="Times New Roman" pitchFamily="18" charset="0"/>
                <a:cs typeface="Times New Roman" pitchFamily="18" charset="0"/>
              </a:rPr>
            </a:br>
            <a:r>
              <a:rPr lang="en-IN" sz="3600" b="1" dirty="0" smtClean="0">
                <a:latin typeface="Times New Roman" pitchFamily="18" charset="0"/>
                <a:cs typeface="Times New Roman" pitchFamily="18" charset="0"/>
              </a:rPr>
              <a:t>Nose: </a:t>
            </a:r>
            <a:r>
              <a:rPr lang="en-IN" sz="3600" dirty="0" smtClean="0">
                <a:latin typeface="Times New Roman" pitchFamily="18" charset="0"/>
                <a:cs typeface="Times New Roman" pitchFamily="18" charset="0"/>
              </a:rPr>
              <a:t>Dirty</a:t>
            </a:r>
            <a:r>
              <a:rPr lang="en-IN" sz="3600" dirty="0">
                <a:latin typeface="Times New Roman" pitchFamily="18" charset="0"/>
                <a:cs typeface="Times New Roman" pitchFamily="18" charset="0"/>
              </a:rPr>
              <a:t>, dry nostrils. Rubs nose. Smell diminished. Nose pointed.</a:t>
            </a:r>
            <a:br>
              <a:rPr lang="en-IN" sz="3600" dirty="0">
                <a:latin typeface="Times New Roman" pitchFamily="18" charset="0"/>
                <a:cs typeface="Times New Roman" pitchFamily="18" charset="0"/>
              </a:rPr>
            </a:br>
            <a:r>
              <a:rPr lang="en-IN" sz="3600" b="1" dirty="0" smtClean="0">
                <a:latin typeface="Times New Roman" pitchFamily="18" charset="0"/>
                <a:cs typeface="Times New Roman" pitchFamily="18" charset="0"/>
              </a:rPr>
              <a:t>Face: </a:t>
            </a:r>
            <a:r>
              <a:rPr lang="en-IN" sz="3600" dirty="0" smtClean="0">
                <a:latin typeface="Times New Roman" pitchFamily="18" charset="0"/>
                <a:cs typeface="Times New Roman" pitchFamily="18" charset="0"/>
              </a:rPr>
              <a:t>Pale</a:t>
            </a:r>
            <a:r>
              <a:rPr lang="en-IN" sz="3600" dirty="0">
                <a:latin typeface="Times New Roman" pitchFamily="18" charset="0"/>
                <a:cs typeface="Times New Roman" pitchFamily="18" charset="0"/>
              </a:rPr>
              <a:t>, sunken. Cold sweat. Wrinkled. Neuralgia on left side; parts so tender he cannot chew.</a:t>
            </a:r>
            <a:br>
              <a:rPr lang="en-IN" sz="3600" dirty="0">
                <a:latin typeface="Times New Roman" pitchFamily="18" charset="0"/>
                <a:cs typeface="Times New Roman" pitchFamily="18" charset="0"/>
              </a:rPr>
            </a:br>
            <a:r>
              <a:rPr lang="en-IN" sz="3600" b="1" dirty="0">
                <a:latin typeface="Times New Roman" pitchFamily="18" charset="0"/>
                <a:cs typeface="Times New Roman" pitchFamily="18" charset="0"/>
              </a:rPr>
              <a:t>     </a:t>
            </a:r>
            <a:endParaRPr lang="en-IN" sz="3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00400" y="4876800"/>
            <a:ext cx="3257550" cy="220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400800" y="5084445"/>
            <a:ext cx="2619375"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1732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pPr algn="l"/>
            <a:r>
              <a:rPr lang="en-IN" sz="3600" b="1" dirty="0" smtClean="0">
                <a:latin typeface="Times New Roman" pitchFamily="18" charset="0"/>
                <a:cs typeface="Times New Roman" pitchFamily="18" charset="0"/>
              </a:rPr>
              <a:t>Mouth.—</a:t>
            </a:r>
            <a:br>
              <a:rPr lang="en-IN" sz="3600" b="1" dirty="0" smtClean="0">
                <a:latin typeface="Times New Roman" pitchFamily="18" charset="0"/>
                <a:cs typeface="Times New Roman" pitchFamily="18" charset="0"/>
              </a:rPr>
            </a:br>
            <a:r>
              <a:rPr lang="en-IN" sz="3600" b="1" i="1" dirty="0" smtClean="0">
                <a:latin typeface="Times New Roman" pitchFamily="18" charset="0"/>
                <a:cs typeface="Times New Roman" pitchFamily="18" charset="0"/>
              </a:rPr>
              <a:t>Horrible </a:t>
            </a:r>
            <a:r>
              <a:rPr lang="en-IN" sz="3600" b="1" i="1" dirty="0">
                <a:latin typeface="Times New Roman" pitchFamily="18" charset="0"/>
                <a:cs typeface="Times New Roman" pitchFamily="18" charset="0"/>
              </a:rPr>
              <a:t>smell from mouth</a:t>
            </a:r>
            <a:r>
              <a:rPr lang="en-IN" sz="3600" dirty="0">
                <a:latin typeface="Times New Roman" pitchFamily="18" charset="0"/>
                <a:cs typeface="Times New Roman" pitchFamily="18" charset="0"/>
              </a:rPr>
              <a:t>. Lips dry and cracked. Tongue red and dry. </a:t>
            </a:r>
            <a:r>
              <a:rPr lang="en-IN" sz="3600" b="1" i="1" dirty="0">
                <a:latin typeface="Times New Roman" pitchFamily="18" charset="0"/>
                <a:cs typeface="Times New Roman" pitchFamily="18" charset="0"/>
              </a:rPr>
              <a:t>Falling of lower jaw</a:t>
            </a:r>
            <a:r>
              <a:rPr lang="en-IN" sz="3600" dirty="0">
                <a:latin typeface="Times New Roman" pitchFamily="18" charset="0"/>
                <a:cs typeface="Times New Roman" pitchFamily="18" charset="0"/>
              </a:rPr>
              <a:t>. Meaningless picking of lips. Grinding of teeth. </a:t>
            </a:r>
            <a:r>
              <a:rPr lang="en-IN" sz="3600" b="1" i="1" dirty="0">
                <a:latin typeface="Times New Roman" pitchFamily="18" charset="0"/>
                <a:cs typeface="Times New Roman" pitchFamily="18" charset="0"/>
              </a:rPr>
              <a:t>Chewing motion</a:t>
            </a:r>
            <a:r>
              <a:rPr lang="en-IN" sz="3600" dirty="0">
                <a:latin typeface="Times New Roman" pitchFamily="18" charset="0"/>
                <a:cs typeface="Times New Roman" pitchFamily="18" charset="0"/>
              </a:rPr>
              <a:t>. Greedily swallows cold water, though unconscious. Child nurses greedily, with disgust for food. </a:t>
            </a:r>
            <a:r>
              <a:rPr lang="en-IN" sz="3600" dirty="0" err="1">
                <a:latin typeface="Times New Roman" pitchFamily="18" charset="0"/>
                <a:cs typeface="Times New Roman" pitchFamily="18" charset="0"/>
              </a:rPr>
              <a:t>Ptyalism</a:t>
            </a:r>
            <a:r>
              <a:rPr lang="en-IN" sz="3600" dirty="0">
                <a:latin typeface="Times New Roman" pitchFamily="18" charset="0"/>
                <a:cs typeface="Times New Roman" pitchFamily="18" charset="0"/>
              </a:rPr>
              <a:t>, with sore corners of mouth.</a:t>
            </a:r>
            <a:br>
              <a:rPr lang="en-IN" sz="3600" dirty="0">
                <a:latin typeface="Times New Roman" pitchFamily="18" charset="0"/>
                <a:cs typeface="Times New Roman" pitchFamily="18" charset="0"/>
              </a:rPr>
            </a:br>
            <a:endParaRPr lang="en-IN" sz="3600"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81750" y="5188360"/>
            <a:ext cx="2762250" cy="165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930283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5973762"/>
          </a:xfrm>
        </p:spPr>
        <p:txBody>
          <a:bodyPr>
            <a:normAutofit/>
          </a:bodyPr>
          <a:lstStyle/>
          <a:p>
            <a:pPr algn="l"/>
            <a:r>
              <a:rPr lang="en-IN" sz="3600" b="1" dirty="0"/>
              <a:t>Abdomen.--</a:t>
            </a:r>
            <a:r>
              <a:rPr lang="en-IN" sz="3600" dirty="0"/>
              <a:t>Gurgling, as if bowels were full of water. Swollen, painful to touch.</a:t>
            </a:r>
            <a:br>
              <a:rPr lang="en-IN" sz="3600" dirty="0"/>
            </a:br>
            <a:r>
              <a:rPr lang="en-IN" sz="3600" dirty="0" smtClean="0"/>
              <a:t/>
            </a:r>
            <a:br>
              <a:rPr lang="en-IN" sz="3600" dirty="0" smtClean="0"/>
            </a:br>
            <a:r>
              <a:rPr lang="en-IN" sz="3600" b="1" dirty="0" smtClean="0"/>
              <a:t>Stool</a:t>
            </a:r>
            <a:r>
              <a:rPr lang="en-IN" sz="3600" b="1" dirty="0"/>
              <a:t>.--</a:t>
            </a:r>
            <a:r>
              <a:rPr lang="en-IN" sz="3600" dirty="0"/>
              <a:t>Jelly-like, white mucus; involuntary.</a:t>
            </a:r>
            <a:br>
              <a:rPr lang="en-IN" sz="3600" dirty="0"/>
            </a:br>
            <a:endParaRPr lang="en-IN" sz="3600" dirty="0">
              <a:latin typeface="Times New Roman" pitchFamily="18" charset="0"/>
              <a:cs typeface="Times New Roman" pitchFamily="18" charset="0"/>
            </a:endParaRPr>
          </a:p>
        </p:txBody>
      </p:sp>
    </p:spTree>
    <p:extLst>
      <p:ext uri="{BB962C8B-B14F-4D97-AF65-F5344CB8AC3E}">
        <p14:creationId xmlns:p14="http://schemas.microsoft.com/office/powerpoint/2010/main" xmlns="" val="40121430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53200" cy="5973762"/>
          </a:xfrm>
        </p:spPr>
        <p:txBody>
          <a:bodyPr/>
          <a:lstStyle/>
          <a:p>
            <a:pPr algn="l"/>
            <a:r>
              <a:rPr lang="en-IN" b="1" dirty="0"/>
              <a:t>Urine.--</a:t>
            </a:r>
            <a:r>
              <a:rPr lang="en-IN" dirty="0"/>
              <a:t>Suppressed; scanty, dark; coffee-grounds sediment. Frequent urging. Child cannot urinate. Bladder </a:t>
            </a:r>
            <a:r>
              <a:rPr lang="en-IN" dirty="0" err="1"/>
              <a:t>overdistended</a:t>
            </a:r>
            <a:r>
              <a:rPr lang="en-IN" dirty="0"/>
              <a:t>.</a:t>
            </a:r>
          </a:p>
        </p:txBody>
      </p:sp>
    </p:spTree>
    <p:extLst>
      <p:ext uri="{BB962C8B-B14F-4D97-AF65-F5344CB8AC3E}">
        <p14:creationId xmlns:p14="http://schemas.microsoft.com/office/powerpoint/2010/main" xmlns="" val="5312637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pPr algn="l"/>
            <a:r>
              <a:rPr lang="en-IN" sz="3600" b="1" dirty="0">
                <a:latin typeface="Times New Roman" pitchFamily="18" charset="0"/>
                <a:cs typeface="Times New Roman" pitchFamily="18" charset="0"/>
              </a:rPr>
              <a:t>Respiratory.--</a:t>
            </a:r>
            <a:r>
              <a:rPr lang="en-IN" sz="3600" dirty="0">
                <a:latin typeface="Times New Roman" pitchFamily="18" charset="0"/>
                <a:cs typeface="Times New Roman" pitchFamily="18" charset="0"/>
              </a:rPr>
              <a:t>Frequent sighing. Respiration irregular. Chest constricted; gasps for breath. Hydrothorax (</a:t>
            </a:r>
            <a:r>
              <a:rPr lang="en-IN" sz="3600" b="1" i="1" dirty="0" err="1">
                <a:latin typeface="Times New Roman" pitchFamily="18" charset="0"/>
                <a:cs typeface="Times New Roman" pitchFamily="18" charset="0"/>
              </a:rPr>
              <a:t>Merc</a:t>
            </a:r>
            <a:r>
              <a:rPr lang="en-IN" sz="3600" b="1" i="1" dirty="0">
                <a:latin typeface="Times New Roman" pitchFamily="18" charset="0"/>
                <a:cs typeface="Times New Roman" pitchFamily="18" charset="0"/>
              </a:rPr>
              <a:t> </a:t>
            </a:r>
            <a:r>
              <a:rPr lang="en-IN" sz="3600" b="1" i="1" dirty="0" err="1">
                <a:latin typeface="Times New Roman" pitchFamily="18" charset="0"/>
                <a:cs typeface="Times New Roman" pitchFamily="18" charset="0"/>
              </a:rPr>
              <a:t>sulph</a:t>
            </a:r>
            <a:r>
              <a:rPr lang="en-IN" sz="3600" dirty="0" smtClean="0">
                <a:latin typeface="Times New Roman" pitchFamily="18" charset="0"/>
                <a:cs typeface="Times New Roman" pitchFamily="18" charset="0"/>
              </a:rPr>
              <a:t>).</a:t>
            </a:r>
            <a:r>
              <a:rPr lang="en-IN" sz="3600" dirty="0">
                <a:latin typeface="Times New Roman" pitchFamily="18" charset="0"/>
                <a:cs typeface="Times New Roman" pitchFamily="18" charset="0"/>
              </a:rPr>
              <a:t/>
            </a:r>
            <a:br>
              <a:rPr lang="en-IN" sz="3600" dirty="0">
                <a:latin typeface="Times New Roman" pitchFamily="18" charset="0"/>
                <a:cs typeface="Times New Roman" pitchFamily="18" charset="0"/>
              </a:rPr>
            </a:br>
            <a:r>
              <a:rPr lang="en-IN" sz="3600" dirty="0" smtClean="0">
                <a:latin typeface="Times New Roman" pitchFamily="18" charset="0"/>
                <a:cs typeface="Times New Roman" pitchFamily="18" charset="0"/>
              </a:rPr>
              <a:t/>
            </a:r>
            <a:br>
              <a:rPr lang="en-IN" sz="3600" dirty="0" smtClean="0">
                <a:latin typeface="Times New Roman" pitchFamily="18" charset="0"/>
                <a:cs typeface="Times New Roman" pitchFamily="18" charset="0"/>
              </a:rPr>
            </a:br>
            <a:r>
              <a:rPr lang="en-IN" sz="3600" b="1" dirty="0" smtClean="0">
                <a:latin typeface="Times New Roman" pitchFamily="18" charset="0"/>
                <a:cs typeface="Times New Roman" pitchFamily="18" charset="0"/>
              </a:rPr>
              <a:t>Extremities</a:t>
            </a:r>
            <a:r>
              <a:rPr lang="en-IN" sz="3600" b="1" dirty="0">
                <a:latin typeface="Times New Roman" pitchFamily="18" charset="0"/>
                <a:cs typeface="Times New Roman" pitchFamily="18" charset="0"/>
              </a:rPr>
              <a:t>.--</a:t>
            </a:r>
            <a:r>
              <a:rPr lang="en-IN" sz="3600" b="1" i="1" dirty="0">
                <a:latin typeface="Times New Roman" pitchFamily="18" charset="0"/>
                <a:cs typeface="Times New Roman" pitchFamily="18" charset="0"/>
              </a:rPr>
              <a:t>Automatic motion of one arm and leg</a:t>
            </a:r>
            <a:r>
              <a:rPr lang="en-IN" sz="3600" dirty="0">
                <a:latin typeface="Times New Roman" pitchFamily="18" charset="0"/>
                <a:cs typeface="Times New Roman" pitchFamily="18" charset="0"/>
              </a:rPr>
              <a:t>. Limbs heavy and painful. Stretching of limbs. Thumb drawn into palm (</a:t>
            </a:r>
            <a:r>
              <a:rPr lang="en-IN" sz="3600" b="1" i="1" dirty="0" err="1">
                <a:latin typeface="Times New Roman" pitchFamily="18" charset="0"/>
                <a:cs typeface="Times New Roman" pitchFamily="18" charset="0"/>
              </a:rPr>
              <a:t>Cupr</a:t>
            </a:r>
            <a:r>
              <a:rPr lang="en-IN" sz="3600" dirty="0">
                <a:latin typeface="Times New Roman" pitchFamily="18" charset="0"/>
                <a:cs typeface="Times New Roman" pitchFamily="18" charset="0"/>
              </a:rPr>
              <a:t>). Vesicular eruption between fingers and toes.</a:t>
            </a:r>
            <a:br>
              <a:rPr lang="en-IN" sz="3600" dirty="0">
                <a:latin typeface="Times New Roman" pitchFamily="18" charset="0"/>
                <a:cs typeface="Times New Roman" pitchFamily="18" charset="0"/>
              </a:rPr>
            </a:br>
            <a:endParaRPr lang="en-IN" sz="3600" dirty="0">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86599" y="5331542"/>
            <a:ext cx="2035277" cy="1526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75132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normAutofit/>
          </a:bodyPr>
          <a:lstStyle/>
          <a:p>
            <a:pPr algn="l"/>
            <a:r>
              <a:rPr lang="en-IN" sz="3600" b="1" dirty="0">
                <a:latin typeface="Times New Roman" pitchFamily="18" charset="0"/>
                <a:cs typeface="Times New Roman" pitchFamily="18" charset="0"/>
              </a:rPr>
              <a:t>Sleep.--</a:t>
            </a:r>
            <a:r>
              <a:rPr lang="en-IN" sz="3600" dirty="0">
                <a:latin typeface="Times New Roman" pitchFamily="18" charset="0"/>
                <a:cs typeface="Times New Roman" pitchFamily="18" charset="0"/>
              </a:rPr>
              <a:t>Sudden screams in sleep. </a:t>
            </a:r>
            <a:r>
              <a:rPr lang="en-IN" sz="3600" dirty="0" err="1">
                <a:latin typeface="Times New Roman" pitchFamily="18" charset="0"/>
                <a:cs typeface="Times New Roman" pitchFamily="18" charset="0"/>
              </a:rPr>
              <a:t>Soporous</a:t>
            </a:r>
            <a:r>
              <a:rPr lang="en-IN" sz="3600" dirty="0">
                <a:latin typeface="Times New Roman" pitchFamily="18" charset="0"/>
                <a:cs typeface="Times New Roman" pitchFamily="18" charset="0"/>
              </a:rPr>
              <a:t> sleep. </a:t>
            </a:r>
            <a:r>
              <a:rPr lang="en-IN" sz="3600" b="1" i="1" dirty="0">
                <a:latin typeface="Times New Roman" pitchFamily="18" charset="0"/>
                <a:cs typeface="Times New Roman" pitchFamily="18" charset="0"/>
              </a:rPr>
              <a:t>Cri </a:t>
            </a:r>
            <a:r>
              <a:rPr lang="en-IN" sz="3600" b="1" i="1" dirty="0" err="1">
                <a:latin typeface="Times New Roman" pitchFamily="18" charset="0"/>
                <a:cs typeface="Times New Roman" pitchFamily="18" charset="0"/>
              </a:rPr>
              <a:t>encephalique</a:t>
            </a:r>
            <a:r>
              <a:rPr lang="en-IN" sz="3600" dirty="0">
                <a:latin typeface="Times New Roman" pitchFamily="18" charset="0"/>
                <a:cs typeface="Times New Roman" pitchFamily="18" charset="0"/>
              </a:rPr>
              <a:t>. Cannot be fully aroused</a:t>
            </a:r>
            <a:r>
              <a:rPr lang="en-IN" sz="3600" dirty="0" smtClean="0">
                <a:latin typeface="Times New Roman" pitchFamily="18" charset="0"/>
                <a:cs typeface="Times New Roman" pitchFamily="18" charset="0"/>
              </a:rPr>
              <a:t>.</a:t>
            </a:r>
            <a:r>
              <a:rPr lang="en-IN" sz="3600" b="1" dirty="0" smtClean="0">
                <a:latin typeface="Times New Roman" pitchFamily="18" charset="0"/>
                <a:cs typeface="Times New Roman" pitchFamily="18" charset="0"/>
              </a:rPr>
              <a:t/>
            </a:r>
            <a:br>
              <a:rPr lang="en-IN" sz="3600" b="1" dirty="0" smtClean="0">
                <a:latin typeface="Times New Roman" pitchFamily="18" charset="0"/>
                <a:cs typeface="Times New Roman" pitchFamily="18" charset="0"/>
              </a:rPr>
            </a:br>
            <a:r>
              <a:rPr lang="en-IN" sz="3600" b="1" dirty="0" smtClean="0">
                <a:latin typeface="Times New Roman" pitchFamily="18" charset="0"/>
                <a:cs typeface="Times New Roman" pitchFamily="18" charset="0"/>
              </a:rPr>
              <a:t>Skin</a:t>
            </a:r>
            <a:r>
              <a:rPr lang="en-IN" sz="3600" b="1" dirty="0">
                <a:latin typeface="Times New Roman" pitchFamily="18" charset="0"/>
                <a:cs typeface="Times New Roman" pitchFamily="18" charset="0"/>
              </a:rPr>
              <a:t>.--</a:t>
            </a:r>
            <a:r>
              <a:rPr lang="en-IN" sz="3600" b="1" i="1" dirty="0">
                <a:latin typeface="Times New Roman" pitchFamily="18" charset="0"/>
                <a:cs typeface="Times New Roman" pitchFamily="18" charset="0"/>
              </a:rPr>
              <a:t>Pale, </a:t>
            </a:r>
            <a:r>
              <a:rPr lang="en-IN" sz="3600" b="1" i="1" dirty="0" err="1">
                <a:latin typeface="Times New Roman" pitchFamily="18" charset="0"/>
                <a:cs typeface="Times New Roman" pitchFamily="18" charset="0"/>
              </a:rPr>
              <a:t>dropsical</a:t>
            </a:r>
            <a:r>
              <a:rPr lang="en-IN" sz="3600" dirty="0">
                <a:latin typeface="Times New Roman" pitchFamily="18" charset="0"/>
                <a:cs typeface="Times New Roman" pitchFamily="18" charset="0"/>
              </a:rPr>
              <a:t>, itching. Livid spots on skin. Sudden, watery, swelling of skin. Falling off of hair and nails. </a:t>
            </a:r>
            <a:r>
              <a:rPr lang="en-IN" sz="3600" dirty="0" err="1">
                <a:latin typeface="Times New Roman" pitchFamily="18" charset="0"/>
                <a:cs typeface="Times New Roman" pitchFamily="18" charset="0"/>
              </a:rPr>
              <a:t>Angio</a:t>
            </a:r>
            <a:r>
              <a:rPr lang="en-IN" sz="3600" dirty="0">
                <a:latin typeface="Times New Roman" pitchFamily="18" charset="0"/>
                <a:cs typeface="Times New Roman" pitchFamily="18" charset="0"/>
              </a:rPr>
              <a:t>-neurotic </a:t>
            </a:r>
            <a:r>
              <a:rPr lang="en-IN" sz="3600" dirty="0" err="1">
                <a:latin typeface="Times New Roman" pitchFamily="18" charset="0"/>
                <a:cs typeface="Times New Roman" pitchFamily="18" charset="0"/>
              </a:rPr>
              <a:t>œdema</a:t>
            </a:r>
            <a:r>
              <a:rPr lang="en-IN" sz="3600" dirty="0">
                <a:latin typeface="Times New Roman" pitchFamily="18" charset="0"/>
                <a:cs typeface="Times New Roman" pitchFamily="18" charset="0"/>
              </a:rPr>
              <a:t>.</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34200" y="4612340"/>
            <a:ext cx="2209800" cy="2245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94214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lstStyle/>
          <a:p>
            <a:r>
              <a:rPr lang="en-IN" b="1" dirty="0"/>
              <a:t>Modalities.--</a:t>
            </a:r>
            <a:r>
              <a:rPr lang="en-IN" b="1" i="1" dirty="0"/>
              <a:t>Worse</a:t>
            </a:r>
            <a:r>
              <a:rPr lang="en-IN" dirty="0"/>
              <a:t>, from evening until morning, from uncovering.</a:t>
            </a:r>
            <a:br>
              <a:rPr lang="en-IN" dirty="0"/>
            </a:br>
            <a:endParaRPr lang="en-IN" dirty="0"/>
          </a:p>
        </p:txBody>
      </p:sp>
    </p:spTree>
    <p:extLst>
      <p:ext uri="{BB962C8B-B14F-4D97-AF65-F5344CB8AC3E}">
        <p14:creationId xmlns:p14="http://schemas.microsoft.com/office/powerpoint/2010/main" xmlns="" val="3724994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372244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fontScale="90000"/>
          </a:bodyPr>
          <a:lstStyle/>
          <a:p>
            <a:pPr algn="l"/>
            <a:r>
              <a:rPr lang="en-IN" b="1" dirty="0"/>
              <a:t>      </a:t>
            </a:r>
            <a:r>
              <a:rPr lang="en-IN" sz="4000" b="1" dirty="0">
                <a:latin typeface="Times New Roman" pitchFamily="18" charset="0"/>
                <a:cs typeface="Times New Roman" pitchFamily="18" charset="0"/>
              </a:rPr>
              <a:t>Relationship.--</a:t>
            </a:r>
            <a:r>
              <a:rPr lang="en-IN" sz="4000" dirty="0">
                <a:latin typeface="Times New Roman" pitchFamily="18" charset="0"/>
                <a:cs typeface="Times New Roman" pitchFamily="18" charset="0"/>
              </a:rPr>
              <a:t>(</a:t>
            </a:r>
            <a:r>
              <a:rPr lang="en-IN" sz="4000" b="1" i="1" dirty="0" err="1">
                <a:latin typeface="Times New Roman" pitchFamily="18" charset="0"/>
                <a:cs typeface="Times New Roman" pitchFamily="18" charset="0"/>
              </a:rPr>
              <a:t>Hellebor</a:t>
            </a:r>
            <a:r>
              <a:rPr lang="en-IN" sz="4000" b="1" i="1" dirty="0">
                <a:latin typeface="Times New Roman" pitchFamily="18" charset="0"/>
                <a:cs typeface="Times New Roman" pitchFamily="18" charset="0"/>
              </a:rPr>
              <a:t> </a:t>
            </a:r>
            <a:r>
              <a:rPr lang="en-IN" sz="4000" b="1" i="1" dirty="0" err="1">
                <a:latin typeface="Times New Roman" pitchFamily="18" charset="0"/>
                <a:cs typeface="Times New Roman" pitchFamily="18" charset="0"/>
              </a:rPr>
              <a:t>fætidus</a:t>
            </a:r>
            <a:r>
              <a:rPr lang="en-IN" sz="4000" dirty="0">
                <a:latin typeface="Times New Roman" pitchFamily="18" charset="0"/>
                <a:cs typeface="Times New Roman" pitchFamily="18" charset="0"/>
              </a:rPr>
              <a:t>, or, </a:t>
            </a:r>
            <a:r>
              <a:rPr lang="en-IN" sz="4000" b="1" i="1" dirty="0" err="1">
                <a:latin typeface="Times New Roman" pitchFamily="18" charset="0"/>
                <a:cs typeface="Times New Roman" pitchFamily="18" charset="0"/>
              </a:rPr>
              <a:t>Polymnia</a:t>
            </a:r>
            <a:r>
              <a:rPr lang="en-IN" sz="4000" dirty="0">
                <a:latin typeface="Times New Roman" pitchFamily="18" charset="0"/>
                <a:cs typeface="Times New Roman" pitchFamily="18" charset="0"/>
              </a:rPr>
              <a:t>-Bear's foot--Acts especially on spleen (</a:t>
            </a:r>
            <a:r>
              <a:rPr lang="en-IN" sz="4000" b="1" i="1" dirty="0" err="1">
                <a:latin typeface="Times New Roman" pitchFamily="18" charset="0"/>
                <a:cs typeface="Times New Roman" pitchFamily="18" charset="0"/>
              </a:rPr>
              <a:t>Ceanothus</a:t>
            </a:r>
            <a:r>
              <a:rPr lang="en-IN" sz="4000" dirty="0">
                <a:latin typeface="Times New Roman" pitchFamily="18" charset="0"/>
                <a:cs typeface="Times New Roman" pitchFamily="18" charset="0"/>
              </a:rPr>
              <a:t>); also rectum and sciatic nerve. Splenic pains extend to scapula, neck and head, worse left side and evening; chronic ague cake; hypertrophied uterus; glandular enlargements; hair and nails falling off; skin peeling). </a:t>
            </a:r>
            <a:r>
              <a:rPr lang="en-IN" sz="4000" b="1" i="1" dirty="0" err="1">
                <a:latin typeface="Times New Roman" pitchFamily="18" charset="0"/>
                <a:cs typeface="Times New Roman" pitchFamily="18" charset="0"/>
              </a:rPr>
              <a:t>Hellebor</a:t>
            </a:r>
            <a:r>
              <a:rPr lang="en-IN" sz="4000" b="1" i="1" dirty="0">
                <a:latin typeface="Times New Roman" pitchFamily="18" charset="0"/>
                <a:cs typeface="Times New Roman" pitchFamily="18" charset="0"/>
              </a:rPr>
              <a:t> </a:t>
            </a:r>
            <a:r>
              <a:rPr lang="en-IN" sz="4000" b="1" i="1" dirty="0" err="1">
                <a:latin typeface="Times New Roman" pitchFamily="18" charset="0"/>
                <a:cs typeface="Times New Roman" pitchFamily="18" charset="0"/>
              </a:rPr>
              <a:t>orientalis</a:t>
            </a:r>
            <a:r>
              <a:rPr lang="en-IN" sz="4000" dirty="0">
                <a:latin typeface="Times New Roman" pitchFamily="18" charset="0"/>
                <a:cs typeface="Times New Roman" pitchFamily="18" charset="0"/>
              </a:rPr>
              <a:t> (salivation).</a:t>
            </a:r>
            <a:br>
              <a:rPr lang="en-IN" sz="4000" dirty="0">
                <a:latin typeface="Times New Roman" pitchFamily="18" charset="0"/>
                <a:cs typeface="Times New Roman" pitchFamily="18" charset="0"/>
              </a:rPr>
            </a:br>
            <a:r>
              <a:rPr lang="en-IN" sz="4000" b="1" dirty="0">
                <a:latin typeface="Times New Roman" pitchFamily="18" charset="0"/>
                <a:cs typeface="Times New Roman" pitchFamily="18" charset="0"/>
              </a:rPr>
              <a:t>     </a:t>
            </a:r>
            <a:endParaRPr lang="en-IN" sz="4000" dirty="0">
              <a:latin typeface="Times New Roman" pitchFamily="18" charset="0"/>
              <a:cs typeface="Times New Roman" pitchFamily="18" charset="0"/>
            </a:endParaRPr>
          </a:p>
        </p:txBody>
      </p:sp>
    </p:spTree>
    <p:extLst>
      <p:ext uri="{BB962C8B-B14F-4D97-AF65-F5344CB8AC3E}">
        <p14:creationId xmlns:p14="http://schemas.microsoft.com/office/powerpoint/2010/main" xmlns="" val="21961856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fontScale="90000"/>
          </a:bodyPr>
          <a:lstStyle/>
          <a:p>
            <a:pPr algn="l"/>
            <a:r>
              <a:rPr lang="en-IN" dirty="0" smtClean="0"/>
              <a:t>Antidote</a:t>
            </a:r>
            <a:r>
              <a:rPr lang="en-IN" dirty="0"/>
              <a:t>: </a:t>
            </a:r>
            <a:r>
              <a:rPr lang="en-IN" b="1" i="1" dirty="0"/>
              <a:t>Camphor; Cinch</a:t>
            </a:r>
            <a:r>
              <a:rPr lang="en-IN" dirty="0"/>
              <a:t>.</a:t>
            </a:r>
            <a:br>
              <a:rPr lang="en-IN" dirty="0"/>
            </a:br>
            <a:r>
              <a:rPr lang="en-IN" dirty="0" smtClean="0"/>
              <a:t>Compare</a:t>
            </a:r>
            <a:r>
              <a:rPr lang="en-IN" dirty="0"/>
              <a:t>: Threatening effusion; </a:t>
            </a:r>
            <a:r>
              <a:rPr lang="en-IN" b="1" i="1" dirty="0" err="1"/>
              <a:t>Tuberc</a:t>
            </a:r>
            <a:r>
              <a:rPr lang="en-IN" b="1" i="1" dirty="0"/>
              <a:t>; </a:t>
            </a:r>
            <a:r>
              <a:rPr lang="en-IN" b="1" i="1" dirty="0" err="1"/>
              <a:t>Apis</a:t>
            </a:r>
            <a:r>
              <a:rPr lang="en-IN" b="1" i="1" dirty="0"/>
              <a:t>; Zinc; Opium; Cinch; </a:t>
            </a:r>
            <a:r>
              <a:rPr lang="en-IN" b="1" i="1" dirty="0" err="1"/>
              <a:t>Cicuta</a:t>
            </a:r>
            <a:r>
              <a:rPr lang="en-IN" b="1" i="1" dirty="0"/>
              <a:t>; </a:t>
            </a:r>
            <a:r>
              <a:rPr lang="en-IN" b="1" i="1" dirty="0" err="1" smtClean="0"/>
              <a:t>Iodoform</a:t>
            </a:r>
            <a:r>
              <a:rPr lang="en-IN" dirty="0" smtClean="0"/>
              <a:t>.</a:t>
            </a:r>
            <a:br>
              <a:rPr lang="en-IN" dirty="0" smtClean="0"/>
            </a:br>
            <a:r>
              <a:rPr lang="en-IN" dirty="0"/>
              <a:t/>
            </a:r>
            <a:br>
              <a:rPr lang="en-IN" dirty="0"/>
            </a:br>
            <a:r>
              <a:rPr lang="en-IN" b="1" dirty="0" smtClean="0"/>
              <a:t>Dose</a:t>
            </a:r>
            <a:r>
              <a:rPr lang="en-IN" b="1" dirty="0"/>
              <a:t>.--</a:t>
            </a:r>
            <a:r>
              <a:rPr lang="en-IN" dirty="0"/>
              <a:t>Tincture, to third potency.</a:t>
            </a:r>
            <a:br>
              <a:rPr lang="en-IN" dirty="0"/>
            </a:br>
            <a:r>
              <a:rPr lang="en-IN" dirty="0"/>
              <a:t> </a:t>
            </a:r>
            <a:br>
              <a:rPr lang="en-IN" dirty="0"/>
            </a:br>
            <a:endParaRPr lang="en-IN" dirty="0"/>
          </a:p>
        </p:txBody>
      </p:sp>
    </p:spTree>
    <p:extLst>
      <p:ext uri="{BB962C8B-B14F-4D97-AF65-F5344CB8AC3E}">
        <p14:creationId xmlns:p14="http://schemas.microsoft.com/office/powerpoint/2010/main" xmlns="" val="3577446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4343400" cy="6049962"/>
          </a:xfrm>
        </p:spPr>
        <p:txBody>
          <a:bodyPr/>
          <a:lstStyle/>
          <a:p>
            <a:r>
              <a:rPr lang="en-IN" dirty="0" smtClean="0"/>
              <a:t>HELLEBORUS FOETIDUS</a:t>
            </a:r>
            <a:endParaRPr lang="en-IN"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2057400"/>
            <a:ext cx="4291584" cy="3218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0587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6126162"/>
          </a:xfrm>
        </p:spPr>
        <p:txBody>
          <a:bodyPr>
            <a:normAutofit/>
          </a:bodyPr>
          <a:lstStyle/>
          <a:p>
            <a:pPr algn="l"/>
            <a:r>
              <a:rPr lang="en-IN" sz="3600" b="1" i="1" dirty="0" err="1">
                <a:solidFill>
                  <a:schemeClr val="accent1">
                    <a:lumMod val="50000"/>
                  </a:schemeClr>
                </a:solidFill>
              </a:rPr>
              <a:t>Helleborus</a:t>
            </a:r>
            <a:r>
              <a:rPr lang="en-IN" sz="3600" b="1" i="1" dirty="0">
                <a:solidFill>
                  <a:schemeClr val="accent1">
                    <a:lumMod val="50000"/>
                  </a:schemeClr>
                </a:solidFill>
              </a:rPr>
              <a:t> </a:t>
            </a:r>
            <a:r>
              <a:rPr lang="en-IN" sz="3600" b="1" i="1" dirty="0" err="1">
                <a:solidFill>
                  <a:schemeClr val="accent1">
                    <a:lumMod val="50000"/>
                  </a:schemeClr>
                </a:solidFill>
              </a:rPr>
              <a:t>foetidus</a:t>
            </a:r>
            <a:r>
              <a:rPr lang="en-IN" sz="3600" dirty="0">
                <a:solidFill>
                  <a:schemeClr val="accent1">
                    <a:lumMod val="50000"/>
                  </a:schemeClr>
                </a:solidFill>
              </a:rPr>
              <a:t>, known </a:t>
            </a:r>
            <a:r>
              <a:rPr lang="en-IN" sz="3600" dirty="0" smtClean="0">
                <a:solidFill>
                  <a:schemeClr val="accent1">
                    <a:lumMod val="50000"/>
                  </a:schemeClr>
                </a:solidFill>
              </a:rPr>
              <a:t>variously as</a:t>
            </a:r>
            <a:r>
              <a:rPr lang="en-IN" sz="3600" dirty="0">
                <a:solidFill>
                  <a:schemeClr val="accent1">
                    <a:lumMod val="50000"/>
                  </a:schemeClr>
                </a:solidFill>
              </a:rPr>
              <a:t> </a:t>
            </a:r>
            <a:r>
              <a:rPr lang="en-IN" sz="3600" b="1" dirty="0" err="1" smtClean="0">
                <a:solidFill>
                  <a:schemeClr val="accent1">
                    <a:lumMod val="50000"/>
                  </a:schemeClr>
                </a:solidFill>
              </a:rPr>
              <a:t>stinkinghellebore</a:t>
            </a:r>
            <a:r>
              <a:rPr lang="en-IN" sz="3600" dirty="0">
                <a:solidFill>
                  <a:schemeClr val="accent1">
                    <a:lumMod val="50000"/>
                  </a:schemeClr>
                </a:solidFill>
              </a:rPr>
              <a:t>, </a:t>
            </a:r>
            <a:r>
              <a:rPr lang="en-IN" sz="3600" b="1" dirty="0" err="1" smtClean="0">
                <a:solidFill>
                  <a:schemeClr val="accent1">
                    <a:lumMod val="50000"/>
                  </a:schemeClr>
                </a:solidFill>
              </a:rPr>
              <a:t>dungwort</a:t>
            </a:r>
            <a:r>
              <a:rPr lang="en-IN" sz="3600" dirty="0">
                <a:solidFill>
                  <a:schemeClr val="accent1">
                    <a:lumMod val="50000"/>
                  </a:schemeClr>
                </a:solidFill>
              </a:rPr>
              <a:t>, </a:t>
            </a:r>
            <a:r>
              <a:rPr lang="en-IN" sz="3600" b="1" dirty="0" err="1" smtClean="0">
                <a:solidFill>
                  <a:schemeClr val="accent1">
                    <a:lumMod val="50000"/>
                  </a:schemeClr>
                </a:solidFill>
              </a:rPr>
              <a:t>setterwort</a:t>
            </a:r>
            <a:r>
              <a:rPr lang="en-IN" sz="3600" b="1" dirty="0" smtClean="0">
                <a:solidFill>
                  <a:schemeClr val="accent1">
                    <a:lumMod val="50000"/>
                  </a:schemeClr>
                </a:solidFill>
              </a:rPr>
              <a:t> </a:t>
            </a:r>
            <a:r>
              <a:rPr lang="en-IN" sz="3600" dirty="0">
                <a:solidFill>
                  <a:schemeClr val="accent1">
                    <a:lumMod val="50000"/>
                  </a:schemeClr>
                </a:solidFill>
              </a:rPr>
              <a:t> and </a:t>
            </a:r>
            <a:r>
              <a:rPr lang="en-IN" sz="3600" b="1" dirty="0">
                <a:solidFill>
                  <a:schemeClr val="accent1">
                    <a:lumMod val="50000"/>
                  </a:schemeClr>
                </a:solidFill>
              </a:rPr>
              <a:t>bear's foot</a:t>
            </a:r>
            <a:r>
              <a:rPr lang="en-IN" sz="3600" dirty="0">
                <a:solidFill>
                  <a:schemeClr val="accent1">
                    <a:lumMod val="50000"/>
                  </a:schemeClr>
                </a:solidFill>
              </a:rPr>
              <a:t>, is a </a:t>
            </a:r>
            <a:r>
              <a:rPr lang="en-IN" sz="3600" dirty="0">
                <a:solidFill>
                  <a:schemeClr val="accent1">
                    <a:lumMod val="50000"/>
                  </a:schemeClr>
                </a:solidFill>
                <a:hlinkClick r:id="rId2" tooltip="Species"/>
              </a:rPr>
              <a:t>species</a:t>
            </a:r>
            <a:r>
              <a:rPr lang="en-IN" sz="3600" dirty="0">
                <a:solidFill>
                  <a:schemeClr val="accent1">
                    <a:lumMod val="50000"/>
                  </a:schemeClr>
                </a:solidFill>
              </a:rPr>
              <a:t> of </a:t>
            </a:r>
            <a:r>
              <a:rPr lang="en-IN" sz="3600" dirty="0">
                <a:solidFill>
                  <a:schemeClr val="accent1">
                    <a:lumMod val="50000"/>
                  </a:schemeClr>
                </a:solidFill>
                <a:hlinkClick r:id="rId3" tooltip="Flowering plant"/>
              </a:rPr>
              <a:t>flowering plant</a:t>
            </a:r>
            <a:r>
              <a:rPr lang="en-IN" sz="3600" dirty="0">
                <a:solidFill>
                  <a:schemeClr val="accent1">
                    <a:lumMod val="50000"/>
                  </a:schemeClr>
                </a:solidFill>
              </a:rPr>
              <a:t> in the </a:t>
            </a:r>
            <a:r>
              <a:rPr lang="en-IN" sz="3600" dirty="0" smtClean="0">
                <a:solidFill>
                  <a:schemeClr val="accent1">
                    <a:lumMod val="50000"/>
                  </a:schemeClr>
                </a:solidFill>
              </a:rPr>
              <a:t>buttercup family</a:t>
            </a:r>
            <a:r>
              <a:rPr lang="en-IN" sz="3600" dirty="0">
                <a:solidFill>
                  <a:schemeClr val="accent1">
                    <a:lumMod val="50000"/>
                  </a:schemeClr>
                </a:solidFill>
              </a:rPr>
              <a:t> </a:t>
            </a:r>
            <a:r>
              <a:rPr lang="en-IN" sz="3600" dirty="0" err="1">
                <a:solidFill>
                  <a:schemeClr val="accent1">
                    <a:lumMod val="50000"/>
                  </a:schemeClr>
                </a:solidFill>
                <a:hlinkClick r:id="rId4" tooltip="Ranunculaceae"/>
              </a:rPr>
              <a:t>Ranunculaceae</a:t>
            </a:r>
            <a:r>
              <a:rPr lang="en-IN" sz="3600" dirty="0">
                <a:solidFill>
                  <a:schemeClr val="accent1">
                    <a:lumMod val="50000"/>
                  </a:schemeClr>
                </a:solidFill>
              </a:rPr>
              <a:t>, </a:t>
            </a:r>
            <a:r>
              <a:rPr lang="en-IN" sz="3600" dirty="0" smtClean="0">
                <a:solidFill>
                  <a:schemeClr val="accent1">
                    <a:lumMod val="50000"/>
                  </a:schemeClr>
                </a:solidFill>
              </a:rPr>
              <a:t/>
            </a:r>
            <a:br>
              <a:rPr lang="en-IN" sz="3600" dirty="0" smtClean="0">
                <a:solidFill>
                  <a:schemeClr val="accent1">
                    <a:lumMod val="50000"/>
                  </a:schemeClr>
                </a:solidFill>
              </a:rPr>
            </a:br>
            <a:r>
              <a:rPr lang="en-IN" sz="3600" dirty="0" smtClean="0">
                <a:solidFill>
                  <a:schemeClr val="accent1">
                    <a:lumMod val="50000"/>
                  </a:schemeClr>
                </a:solidFill>
                <a:hlinkClick r:id="rId5" tooltip="Native plant"/>
              </a:rPr>
              <a:t>native</a:t>
            </a:r>
            <a:r>
              <a:rPr lang="en-IN" sz="3600" dirty="0">
                <a:solidFill>
                  <a:schemeClr val="accent1">
                    <a:lumMod val="50000"/>
                  </a:schemeClr>
                </a:solidFill>
              </a:rPr>
              <a:t> to the mountainous regions of Central and Southern Europe, Greece and Asia Minor. It is found wild in many parts of England, especially on limestone soil.</a:t>
            </a:r>
            <a:endParaRPr lang="en-IN" sz="3600" dirty="0">
              <a:solidFill>
                <a:schemeClr val="accent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94847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53200" cy="6354762"/>
          </a:xfrm>
        </p:spPr>
        <p:txBody>
          <a:bodyPr>
            <a:normAutofit/>
          </a:bodyPr>
          <a:lstStyle/>
          <a:p>
            <a:r>
              <a:rPr lang="en-IN" sz="3600" dirty="0" smtClean="0">
                <a:latin typeface="Times New Roman" pitchFamily="18" charset="0"/>
                <a:cs typeface="Times New Roman" pitchFamily="18" charset="0"/>
              </a:rPr>
              <a:t>CN: Bear’s foot</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Preparation: tincture of root</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Clinical: Cholera, hair and nail falling off. </a:t>
            </a:r>
            <a:r>
              <a:rPr lang="en-IN" sz="3600" dirty="0" err="1">
                <a:latin typeface="Times New Roman" pitchFamily="18" charset="0"/>
                <a:cs typeface="Times New Roman" pitchFamily="18" charset="0"/>
              </a:rPr>
              <a:t>S</a:t>
            </a:r>
            <a:r>
              <a:rPr lang="en-IN" sz="3600" dirty="0" err="1" smtClean="0">
                <a:latin typeface="Times New Roman" pitchFamily="18" charset="0"/>
                <a:cs typeface="Times New Roman" pitchFamily="18" charset="0"/>
              </a:rPr>
              <a:t>carlatina</a:t>
            </a:r>
            <a:r>
              <a:rPr lang="en-IN" sz="3600" dirty="0" smtClean="0">
                <a:latin typeface="Times New Roman" pitchFamily="18" charset="0"/>
                <a:cs typeface="Times New Roman" pitchFamily="18" charset="0"/>
              </a:rPr>
              <a:t>. Skin peeling. Stiff neck.</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 </a:t>
            </a:r>
            <a:endParaRPr lang="en-IN" sz="36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10400" y="1371600"/>
            <a:ext cx="2133600" cy="421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56541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57800" cy="6430962"/>
          </a:xfrm>
        </p:spPr>
        <p:txBody>
          <a:bodyPr>
            <a:normAutofit/>
          </a:bodyPr>
          <a:lstStyle/>
          <a:p>
            <a:r>
              <a:rPr lang="en-IN" sz="3600" dirty="0" smtClean="0">
                <a:latin typeface="Times New Roman" pitchFamily="18" charset="0"/>
                <a:cs typeface="Times New Roman" pitchFamily="18" charset="0"/>
              </a:rPr>
              <a:t>The effect of the Hel. F have been observed on several persons. It is a violent narcotic – acrid poison, and in fatal poisoning cases death has taken place in convulsions.</a:t>
            </a:r>
            <a:endParaRPr lang="en-IN" sz="36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3600" y="1447800"/>
            <a:ext cx="2857500" cy="421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37421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34000" cy="6202362"/>
          </a:xfrm>
        </p:spPr>
        <p:txBody>
          <a:bodyPr>
            <a:normAutofit/>
          </a:bodyPr>
          <a:lstStyle/>
          <a:p>
            <a:r>
              <a:rPr lang="en-IN" sz="3600" dirty="0" smtClean="0">
                <a:latin typeface="Times New Roman" pitchFamily="18" charset="0"/>
                <a:cs typeface="Times New Roman" pitchFamily="18" charset="0"/>
              </a:rPr>
              <a:t>The vision is disordered; </a:t>
            </a:r>
            <a:r>
              <a:rPr lang="en-IN" sz="3600" dirty="0" err="1" smtClean="0">
                <a:latin typeface="Times New Roman" pitchFamily="18" charset="0"/>
                <a:cs typeface="Times New Roman" pitchFamily="18" charset="0"/>
              </a:rPr>
              <a:t>choleraic</a:t>
            </a:r>
            <a:r>
              <a:rPr lang="en-IN" sz="3600" dirty="0" smtClean="0">
                <a:latin typeface="Times New Roman" pitchFamily="18" charset="0"/>
                <a:cs typeface="Times New Roman" pitchFamily="18" charset="0"/>
              </a:rPr>
              <a:t> symptoms occur; skin, hair exfoliate. The anxiety is &gt; after vomiting.</a:t>
            </a:r>
            <a:br>
              <a:rPr lang="en-IN" sz="3600" dirty="0" smtClean="0">
                <a:latin typeface="Times New Roman" pitchFamily="18" charset="0"/>
                <a:cs typeface="Times New Roman" pitchFamily="18" charset="0"/>
              </a:rPr>
            </a:br>
            <a:endParaRPr lang="en-IN" sz="36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0" y="1524000"/>
            <a:ext cx="2857500" cy="421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03575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57800" cy="6126162"/>
          </a:xfrm>
        </p:spPr>
        <p:txBody>
          <a:bodyPr/>
          <a:lstStyle/>
          <a:p>
            <a:r>
              <a:rPr lang="en-IN" dirty="0" smtClean="0"/>
              <a:t>RELATIONS:</a:t>
            </a:r>
            <a:br>
              <a:rPr lang="en-IN" dirty="0" smtClean="0"/>
            </a:br>
            <a:r>
              <a:rPr lang="en-IN" dirty="0" smtClean="0"/>
              <a:t>Compare: </a:t>
            </a:r>
            <a:r>
              <a:rPr lang="en-IN" dirty="0" err="1" smtClean="0"/>
              <a:t>Verat.alb</a:t>
            </a:r>
            <a:r>
              <a:rPr lang="en-IN" dirty="0" smtClean="0"/>
              <a:t>, Hell. n., </a:t>
            </a:r>
            <a:r>
              <a:rPr lang="en-IN" dirty="0" err="1" smtClean="0"/>
              <a:t>Hell.v</a:t>
            </a:r>
            <a:r>
              <a:rPr lang="en-IN" dirty="0" smtClean="0"/>
              <a:t>., </a:t>
            </a:r>
            <a:r>
              <a:rPr lang="en-IN" dirty="0" err="1" smtClean="0"/>
              <a:t>Colch</a:t>
            </a:r>
            <a:r>
              <a:rPr lang="en-IN" dirty="0" smtClean="0"/>
              <a:t>.</a:t>
            </a:r>
            <a:endParaRPr lang="en-IN"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19800" y="1371600"/>
            <a:ext cx="2857500" cy="421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18861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93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685800" y="609600"/>
            <a:ext cx="7848600" cy="6247864"/>
          </a:xfrm>
          <a:prstGeom prst="rect">
            <a:avLst/>
          </a:prstGeom>
        </p:spPr>
        <p:txBody>
          <a:bodyPr wrap="square">
            <a:spAutoFit/>
          </a:bodyPr>
          <a:lstStyle/>
          <a:p>
            <a:r>
              <a:rPr lang="en-IN" sz="4000" b="1" dirty="0">
                <a:solidFill>
                  <a:srgbClr val="FF0000"/>
                </a:solidFill>
                <a:latin typeface="Times New Roman" pitchFamily="18" charset="0"/>
                <a:cs typeface="Times New Roman" pitchFamily="18" charset="0"/>
              </a:rPr>
              <a:t>Mind</a:t>
            </a:r>
            <a:r>
              <a:rPr lang="en-IN" sz="4000" b="1" dirty="0">
                <a:solidFill>
                  <a:srgbClr val="00B0F0"/>
                </a:solidFill>
                <a:latin typeface="Times New Roman" pitchFamily="18" charset="0"/>
                <a:cs typeface="Times New Roman" pitchFamily="18" charset="0"/>
              </a:rPr>
              <a:t>: Dreadful anxiety, better after vomiting.</a:t>
            </a:r>
            <a:br>
              <a:rPr lang="en-IN" sz="4000" b="1" dirty="0">
                <a:solidFill>
                  <a:srgbClr val="00B0F0"/>
                </a:solidFill>
                <a:latin typeface="Times New Roman" pitchFamily="18" charset="0"/>
                <a:cs typeface="Times New Roman" pitchFamily="18" charset="0"/>
              </a:rPr>
            </a:br>
            <a:r>
              <a:rPr lang="en-IN" sz="4000" b="1" dirty="0">
                <a:solidFill>
                  <a:srgbClr val="FF0000"/>
                </a:solidFill>
                <a:latin typeface="Times New Roman" pitchFamily="18" charset="0"/>
                <a:cs typeface="Times New Roman" pitchFamily="18" charset="0"/>
              </a:rPr>
              <a:t>Eyes</a:t>
            </a:r>
            <a:r>
              <a:rPr lang="en-IN" sz="4000" b="1" dirty="0">
                <a:solidFill>
                  <a:srgbClr val="00B0F0"/>
                </a:solidFill>
                <a:latin typeface="Times New Roman" pitchFamily="18" charset="0"/>
                <a:cs typeface="Times New Roman" pitchFamily="18" charset="0"/>
              </a:rPr>
              <a:t>: Great difficulty in reading, in evening, by candle-light, the sensation is as when the light flickers from a draught of air, cannot follow the lines.</a:t>
            </a:r>
            <a:br>
              <a:rPr lang="en-IN" sz="4000" b="1" dirty="0">
                <a:solidFill>
                  <a:srgbClr val="00B0F0"/>
                </a:solidFill>
                <a:latin typeface="Times New Roman" pitchFamily="18" charset="0"/>
                <a:cs typeface="Times New Roman" pitchFamily="18" charset="0"/>
              </a:rPr>
            </a:br>
            <a:r>
              <a:rPr lang="en-IN" sz="4000" b="1" dirty="0">
                <a:solidFill>
                  <a:srgbClr val="FF0000"/>
                </a:solidFill>
                <a:latin typeface="Times New Roman" pitchFamily="18" charset="0"/>
                <a:cs typeface="Times New Roman" pitchFamily="18" charset="0"/>
              </a:rPr>
              <a:t>Ears</a:t>
            </a:r>
            <a:r>
              <a:rPr lang="en-IN" sz="4000" b="1" dirty="0">
                <a:solidFill>
                  <a:srgbClr val="00B0F0"/>
                </a:solidFill>
                <a:latin typeface="Times New Roman" pitchFamily="18" charset="0"/>
                <a:cs typeface="Times New Roman" pitchFamily="18" charset="0"/>
              </a:rPr>
              <a:t>: Thumping pain below and behind left ear.</a:t>
            </a:r>
            <a:br>
              <a:rPr lang="en-IN" sz="4000" b="1" dirty="0">
                <a:solidFill>
                  <a:srgbClr val="00B0F0"/>
                </a:solidFill>
                <a:latin typeface="Times New Roman" pitchFamily="18" charset="0"/>
                <a:cs typeface="Times New Roman" pitchFamily="18" charset="0"/>
              </a:rPr>
            </a:br>
            <a:endParaRPr lang="en-IN" sz="4000" b="1" dirty="0">
              <a:solidFill>
                <a:srgbClr val="00B0F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1952580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Autofit/>
          </a:bodyPr>
          <a:lstStyle/>
          <a:p>
            <a:pPr algn="l" fontAlgn="base"/>
            <a:r>
              <a:rPr lang="en-IN" sz="3200" b="1" dirty="0" smtClean="0">
                <a:latin typeface="Times New Roman" pitchFamily="18" charset="0"/>
                <a:cs typeface="Times New Roman" pitchFamily="18" charset="0"/>
              </a:rPr>
              <a:t>Mouth</a:t>
            </a:r>
            <a:r>
              <a:rPr lang="en-IN" sz="3200" dirty="0" smtClean="0">
                <a:latin typeface="Times New Roman" pitchFamily="18" charset="0"/>
                <a:cs typeface="Times New Roman" pitchFamily="18" charset="0"/>
              </a:rPr>
              <a:t/>
            </a:r>
            <a:br>
              <a:rPr lang="en-IN" sz="3200" dirty="0" smtClean="0">
                <a:latin typeface="Times New Roman" pitchFamily="18" charset="0"/>
                <a:cs typeface="Times New Roman" pitchFamily="18" charset="0"/>
              </a:rPr>
            </a:br>
            <a:r>
              <a:rPr lang="en-IN" sz="3200" dirty="0" smtClean="0">
                <a:latin typeface="Times New Roman" pitchFamily="18" charset="0"/>
                <a:cs typeface="Times New Roman" pitchFamily="18" charset="0"/>
              </a:rPr>
              <a:t>      Smarting at tip of tongue. Painful sensation like </a:t>
            </a:r>
            <a:r>
              <a:rPr lang="en-IN" sz="3200" dirty="0" err="1" smtClean="0">
                <a:latin typeface="Times New Roman" pitchFamily="18" charset="0"/>
                <a:cs typeface="Times New Roman" pitchFamily="18" charset="0"/>
              </a:rPr>
              <a:t>aphthae</a:t>
            </a:r>
            <a:r>
              <a:rPr lang="en-IN" sz="3200" dirty="0" smtClean="0">
                <a:latin typeface="Times New Roman" pitchFamily="18" charset="0"/>
                <a:cs typeface="Times New Roman" pitchFamily="18" charset="0"/>
              </a:rPr>
              <a:t> in mouth. Taste of manure, tongue yellow in middle. Excoriation of mouth and throat.</a:t>
            </a:r>
            <a:br>
              <a:rPr lang="en-IN" sz="3200" dirty="0" smtClean="0">
                <a:latin typeface="Times New Roman" pitchFamily="18" charset="0"/>
                <a:cs typeface="Times New Roman" pitchFamily="18" charset="0"/>
              </a:rPr>
            </a:br>
            <a:r>
              <a:rPr lang="en-IN" sz="3200" b="1" dirty="0" smtClean="0">
                <a:latin typeface="Times New Roman" pitchFamily="18" charset="0"/>
                <a:cs typeface="Times New Roman" pitchFamily="18" charset="0"/>
              </a:rPr>
              <a:t>Stomach and Abdomen</a:t>
            </a:r>
            <a:r>
              <a:rPr lang="en-IN" sz="3200" dirty="0" smtClean="0">
                <a:latin typeface="Times New Roman" pitchFamily="18" charset="0"/>
                <a:cs typeface="Times New Roman" pitchFamily="18" charset="0"/>
              </a:rPr>
              <a:t/>
            </a:r>
            <a:br>
              <a:rPr lang="en-IN" sz="3200" dirty="0" smtClean="0">
                <a:latin typeface="Times New Roman" pitchFamily="18" charset="0"/>
                <a:cs typeface="Times New Roman" pitchFamily="18" charset="0"/>
              </a:rPr>
            </a:br>
            <a:r>
              <a:rPr lang="en-IN" sz="3200" dirty="0" smtClean="0">
                <a:latin typeface="Times New Roman" pitchFamily="18" charset="0"/>
                <a:cs typeface="Times New Roman" pitchFamily="18" charset="0"/>
              </a:rPr>
              <a:t>      Nausea and vomiting of food. Constant inclination to vomit. When pounding the plant it seems that the epigastrium with difficulty keeps time with the inflation of the chest on inspiration. Frightful pain in pit of stomach. Colic.</a:t>
            </a:r>
            <a:br>
              <a:rPr lang="en-IN" sz="3200" dirty="0" smtClean="0">
                <a:latin typeface="Times New Roman" pitchFamily="18" charset="0"/>
                <a:cs typeface="Times New Roman" pitchFamily="18" charset="0"/>
              </a:rPr>
            </a:br>
            <a:endParaRPr lang="en-IN" sz="3200" dirty="0">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197034" y="2209800"/>
            <a:ext cx="1946966" cy="111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07839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763962"/>
          </a:xfrm>
        </p:spPr>
        <p:txBody>
          <a:bodyPr>
            <a:normAutofit/>
          </a:bodyPr>
          <a:lstStyle/>
          <a:p>
            <a:pPr algn="r"/>
            <a:r>
              <a:rPr lang="en-IN" sz="2800" dirty="0" smtClean="0">
                <a:latin typeface="Showcard Gothic" pitchFamily="82" charset="0"/>
              </a:rPr>
              <a:t>PRESENTED BY </a:t>
            </a:r>
            <a:br>
              <a:rPr lang="en-IN" sz="2800" dirty="0" smtClean="0">
                <a:latin typeface="Showcard Gothic" pitchFamily="82" charset="0"/>
              </a:rPr>
            </a:br>
            <a:r>
              <a:rPr lang="en-IN" sz="2800" dirty="0" smtClean="0">
                <a:latin typeface="Showcard Gothic" pitchFamily="82" charset="0"/>
              </a:rPr>
              <a:t/>
            </a:r>
            <a:br>
              <a:rPr lang="en-IN" sz="2800" dirty="0" smtClean="0">
                <a:latin typeface="Showcard Gothic" pitchFamily="82" charset="0"/>
              </a:rPr>
            </a:br>
            <a:r>
              <a:rPr lang="en-IN" sz="2800" dirty="0" smtClean="0">
                <a:latin typeface="Showcard Gothic" pitchFamily="82" charset="0"/>
              </a:rPr>
              <a:t>Dept Of Materia Medica</a:t>
            </a:r>
            <a:endParaRPr lang="en-IN" sz="2800" dirty="0">
              <a:latin typeface="Showcard Gothic" pitchFamily="82"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81000"/>
            <a:ext cx="3286125" cy="647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014652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fontScale="90000"/>
          </a:bodyPr>
          <a:lstStyle/>
          <a:p>
            <a:r>
              <a:rPr lang="en-IN" b="1" dirty="0"/>
              <a:t>Stool and Anus</a:t>
            </a:r>
            <a:r>
              <a:rPr lang="en-IN" dirty="0"/>
              <a:t/>
            </a:r>
            <a:br>
              <a:rPr lang="en-IN" dirty="0"/>
            </a:br>
            <a:r>
              <a:rPr lang="en-IN" dirty="0"/>
              <a:t>      Violent purging and vomiting with pain in stomach. Abundant liquid stool during night, next day two liquid, whitish stools, again a liquid stool forty-eight hours later.</a:t>
            </a:r>
            <a:br>
              <a:rPr lang="en-IN" dirty="0"/>
            </a:br>
            <a:endParaRPr lang="en-IN" dirty="0"/>
          </a:p>
        </p:txBody>
      </p:sp>
    </p:spTree>
    <p:extLst>
      <p:ext uri="{BB962C8B-B14F-4D97-AF65-F5344CB8AC3E}">
        <p14:creationId xmlns:p14="http://schemas.microsoft.com/office/powerpoint/2010/main" xmlns="" val="33999695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IN" sz="3600" b="1" dirty="0">
                <a:latin typeface="Times New Roman" pitchFamily="18" charset="0"/>
                <a:cs typeface="Times New Roman" pitchFamily="18" charset="0"/>
              </a:rPr>
              <a:t>Chest</a:t>
            </a:r>
            <a:r>
              <a:rPr lang="en-IN" sz="3600" dirty="0">
                <a:latin typeface="Times New Roman" pitchFamily="18" charset="0"/>
                <a:cs typeface="Times New Roman" pitchFamily="18" charset="0"/>
              </a:rPr>
              <a:t/>
            </a:r>
            <a:br>
              <a:rPr lang="en-IN" sz="3600" dirty="0">
                <a:latin typeface="Times New Roman" pitchFamily="18" charset="0"/>
                <a:cs typeface="Times New Roman" pitchFamily="18" charset="0"/>
              </a:rPr>
            </a:br>
            <a:r>
              <a:rPr lang="en-IN" sz="3600" dirty="0">
                <a:latin typeface="Times New Roman" pitchFamily="18" charset="0"/>
                <a:cs typeface="Times New Roman" pitchFamily="18" charset="0"/>
              </a:rPr>
              <a:t>      Tightness of chest, can scarcely half draw his breath.</a:t>
            </a:r>
            <a:br>
              <a:rPr lang="en-IN" sz="3600" dirty="0">
                <a:latin typeface="Times New Roman" pitchFamily="18" charset="0"/>
                <a:cs typeface="Times New Roman" pitchFamily="18" charset="0"/>
              </a:rPr>
            </a:br>
            <a:r>
              <a:rPr lang="en-IN" sz="3600" b="1" dirty="0">
                <a:latin typeface="Times New Roman" pitchFamily="18" charset="0"/>
                <a:cs typeface="Times New Roman" pitchFamily="18" charset="0"/>
              </a:rPr>
              <a:t>Back</a:t>
            </a:r>
            <a:r>
              <a:rPr lang="en-IN" sz="3600" dirty="0">
                <a:latin typeface="Times New Roman" pitchFamily="18" charset="0"/>
                <a:cs typeface="Times New Roman" pitchFamily="18" charset="0"/>
              </a:rPr>
              <a:t/>
            </a:r>
            <a:br>
              <a:rPr lang="en-IN" sz="3600" dirty="0">
                <a:latin typeface="Times New Roman" pitchFamily="18" charset="0"/>
                <a:cs typeface="Times New Roman" pitchFamily="18" charset="0"/>
              </a:rPr>
            </a:br>
            <a:r>
              <a:rPr lang="en-IN" sz="3600" dirty="0">
                <a:latin typeface="Times New Roman" pitchFamily="18" charset="0"/>
                <a:cs typeface="Times New Roman" pitchFamily="18" charset="0"/>
              </a:rPr>
              <a:t>      Numbness in muscles of neck, sensibility to touch blunted, it becomes stiff eighteen hours later.</a:t>
            </a:r>
            <a:br>
              <a:rPr lang="en-IN" sz="3600" dirty="0">
                <a:latin typeface="Times New Roman" pitchFamily="18" charset="0"/>
                <a:cs typeface="Times New Roman" pitchFamily="18" charset="0"/>
              </a:rPr>
            </a:br>
            <a:r>
              <a:rPr lang="en-IN" sz="3600" b="1" dirty="0">
                <a:latin typeface="Times New Roman" pitchFamily="18" charset="0"/>
                <a:cs typeface="Times New Roman" pitchFamily="18" charset="0"/>
              </a:rPr>
              <a:t>Generalities</a:t>
            </a:r>
            <a:r>
              <a:rPr lang="en-IN" sz="3600" dirty="0">
                <a:latin typeface="Times New Roman" pitchFamily="18" charset="0"/>
                <a:cs typeface="Times New Roman" pitchFamily="18" charset="0"/>
              </a:rPr>
              <a:t/>
            </a:r>
            <a:br>
              <a:rPr lang="en-IN" sz="3600" dirty="0">
                <a:latin typeface="Times New Roman" pitchFamily="18" charset="0"/>
                <a:cs typeface="Times New Roman" pitchFamily="18" charset="0"/>
              </a:rPr>
            </a:br>
            <a:r>
              <a:rPr lang="en-IN" sz="3600" dirty="0">
                <a:latin typeface="Times New Roman" pitchFamily="18" charset="0"/>
                <a:cs typeface="Times New Roman" pitchFamily="18" charset="0"/>
              </a:rPr>
              <a:t>      Fatal convulsions. Swooning</a:t>
            </a:r>
            <a:r>
              <a:rPr lang="en-IN" sz="4000" dirty="0"/>
              <a:t>.</a:t>
            </a:r>
            <a:br>
              <a:rPr lang="en-IN" sz="4000" dirty="0"/>
            </a:br>
            <a:endParaRPr lang="en-IN" sz="4000" dirty="0"/>
          </a:p>
        </p:txBody>
      </p:sp>
    </p:spTree>
    <p:extLst>
      <p:ext uri="{BB962C8B-B14F-4D97-AF65-F5344CB8AC3E}">
        <p14:creationId xmlns:p14="http://schemas.microsoft.com/office/powerpoint/2010/main" xmlns="" val="10712736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fontScale="90000"/>
          </a:bodyPr>
          <a:lstStyle/>
          <a:p>
            <a:pPr fontAlgn="base"/>
            <a:r>
              <a:rPr lang="en-IN" b="1" dirty="0"/>
              <a:t>Skin</a:t>
            </a:r>
            <a:r>
              <a:rPr lang="en-IN" dirty="0"/>
              <a:t/>
            </a:r>
            <a:br>
              <a:rPr lang="en-IN" dirty="0"/>
            </a:br>
            <a:r>
              <a:rPr lang="en-IN" dirty="0"/>
              <a:t>     </a:t>
            </a:r>
            <a:r>
              <a:rPr lang="en-IN" dirty="0" smtClean="0"/>
              <a:t> of </a:t>
            </a:r>
            <a:r>
              <a:rPr lang="en-IN" dirty="0"/>
              <a:t>whole body peels, hair falls out, all the nails fall off Profuse discharge from ulcerated surface (from application).</a:t>
            </a:r>
            <a:br>
              <a:rPr lang="en-IN" dirty="0"/>
            </a:br>
            <a:r>
              <a:rPr lang="en-IN" b="1" dirty="0"/>
              <a:t>Sleep</a:t>
            </a:r>
            <a:r>
              <a:rPr lang="en-IN" dirty="0"/>
              <a:t/>
            </a:r>
            <a:br>
              <a:rPr lang="en-IN" dirty="0"/>
            </a:br>
            <a:r>
              <a:rPr lang="en-IN" dirty="0"/>
              <a:t>      Stirs a good deal in his sleep.</a:t>
            </a:r>
          </a:p>
        </p:txBody>
      </p:sp>
    </p:spTree>
    <p:extLst>
      <p:ext uri="{BB962C8B-B14F-4D97-AF65-F5344CB8AC3E}">
        <p14:creationId xmlns:p14="http://schemas.microsoft.com/office/powerpoint/2010/main" xmlns="" val="1511551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34000" cy="6126162"/>
          </a:xfrm>
        </p:spPr>
        <p:txBody>
          <a:bodyPr/>
          <a:lstStyle/>
          <a:p>
            <a:r>
              <a:rPr lang="en-IN" b="1" dirty="0" err="1">
                <a:latin typeface="Times New Roman" pitchFamily="18" charset="0"/>
                <a:cs typeface="Times New Roman" pitchFamily="18" charset="0"/>
              </a:rPr>
              <a:t>Helleborus</a:t>
            </a:r>
            <a:r>
              <a:rPr lang="en-IN" b="1" dirty="0">
                <a:latin typeface="Times New Roman" pitchFamily="18" charset="0"/>
                <a:cs typeface="Times New Roman" pitchFamily="18" charset="0"/>
              </a:rPr>
              <a:t> </a:t>
            </a:r>
            <a:r>
              <a:rPr lang="en-IN" b="1" dirty="0" err="1">
                <a:latin typeface="Times New Roman" pitchFamily="18" charset="0"/>
                <a:cs typeface="Times New Roman" pitchFamily="18" charset="0"/>
              </a:rPr>
              <a:t>Orientalis</a:t>
            </a:r>
            <a:r>
              <a:rPr lang="en-IN" b="1" dirty="0">
                <a:latin typeface="Times New Roman" pitchFamily="18" charset="0"/>
                <a:cs typeface="Times New Roman" pitchFamily="18" charset="0"/>
              </a:rPr>
              <a:t>.</a:t>
            </a:r>
            <a:br>
              <a:rPr lang="en-IN" b="1" dirty="0">
                <a:latin typeface="Times New Roman" pitchFamily="18" charset="0"/>
                <a:cs typeface="Times New Roman" pitchFamily="18" charset="0"/>
              </a:rPr>
            </a:br>
            <a:endParaRPr lang="en-IN"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17837" y="990600"/>
            <a:ext cx="3728621" cy="510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61494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Autofit/>
          </a:bodyPr>
          <a:lstStyle/>
          <a:p>
            <a:pPr algn="l"/>
            <a:r>
              <a:rPr lang="en-IN" sz="3200" b="1" dirty="0" err="1" smtClean="0">
                <a:latin typeface="Times New Roman" pitchFamily="18" charset="0"/>
                <a:cs typeface="Times New Roman" pitchFamily="18" charset="0"/>
              </a:rPr>
              <a:t>Helleborus</a:t>
            </a:r>
            <a:r>
              <a:rPr lang="en-IN" sz="3200" b="1" dirty="0" smtClean="0">
                <a:latin typeface="Times New Roman" pitchFamily="18" charset="0"/>
                <a:cs typeface="Times New Roman" pitchFamily="18" charset="0"/>
              </a:rPr>
              <a:t> </a:t>
            </a:r>
            <a:r>
              <a:rPr lang="en-IN" sz="3200" b="1" dirty="0" err="1">
                <a:latin typeface="Times New Roman" pitchFamily="18" charset="0"/>
                <a:cs typeface="Times New Roman" pitchFamily="18" charset="0"/>
              </a:rPr>
              <a:t>orientalis</a:t>
            </a:r>
            <a:r>
              <a:rPr lang="en-IN" sz="3200" b="1" dirty="0">
                <a:latin typeface="Times New Roman" pitchFamily="18" charset="0"/>
                <a:cs typeface="Times New Roman" pitchFamily="18" charset="0"/>
              </a:rPr>
              <a:t>, Lam. </a:t>
            </a:r>
            <a:r>
              <a:rPr lang="en-IN" sz="3200" b="1" dirty="0" smtClean="0">
                <a:latin typeface="Times New Roman" pitchFamily="18" charset="0"/>
                <a:cs typeface="Times New Roman" pitchFamily="18" charset="0"/>
              </a:rPr>
              <a:t>                                     N</a:t>
            </a:r>
            <a:r>
              <a:rPr lang="en-IN" sz="3200" b="1" dirty="0">
                <a:latin typeface="Times New Roman" pitchFamily="18" charset="0"/>
                <a:cs typeface="Times New Roman" pitchFamily="18" charset="0"/>
              </a:rPr>
              <a:t>. O. </a:t>
            </a:r>
            <a:r>
              <a:rPr lang="en-IN" sz="3200" b="1" dirty="0" err="1">
                <a:latin typeface="Times New Roman" pitchFamily="18" charset="0"/>
                <a:cs typeface="Times New Roman" pitchFamily="18" charset="0"/>
              </a:rPr>
              <a:t>Ranunculaceć</a:t>
            </a:r>
            <a:r>
              <a:rPr lang="en-IN" sz="3200" b="1" dirty="0">
                <a:latin typeface="Times New Roman" pitchFamily="18" charset="0"/>
                <a:cs typeface="Times New Roman" pitchFamily="18" charset="0"/>
              </a:rPr>
              <a:t>. </a:t>
            </a:r>
            <a:r>
              <a:rPr lang="en-IN" sz="3200" b="1" dirty="0" smtClean="0">
                <a:latin typeface="Times New Roman" pitchFamily="18" charset="0"/>
                <a:cs typeface="Times New Roman" pitchFamily="18" charset="0"/>
              </a:rPr>
              <a:t>                                                      </a:t>
            </a:r>
            <a:r>
              <a:rPr lang="en-IN" sz="3200" b="1" dirty="0" err="1" smtClean="0">
                <a:latin typeface="Times New Roman" pitchFamily="18" charset="0"/>
                <a:cs typeface="Times New Roman" pitchFamily="18" charset="0"/>
              </a:rPr>
              <a:t>Prepartion</a:t>
            </a:r>
            <a:r>
              <a:rPr lang="en-IN" sz="3200" b="1" dirty="0" smtClean="0">
                <a:latin typeface="Times New Roman" pitchFamily="18" charset="0"/>
                <a:cs typeface="Times New Roman" pitchFamily="18" charset="0"/>
              </a:rPr>
              <a:t>: Tincture </a:t>
            </a:r>
            <a:r>
              <a:rPr lang="en-IN" sz="3200" b="1" dirty="0">
                <a:latin typeface="Times New Roman" pitchFamily="18" charset="0"/>
                <a:cs typeface="Times New Roman" pitchFamily="18" charset="0"/>
              </a:rPr>
              <a:t>of root.</a:t>
            </a:r>
            <a:br>
              <a:rPr lang="en-IN" sz="3200" b="1" dirty="0">
                <a:latin typeface="Times New Roman" pitchFamily="18" charset="0"/>
                <a:cs typeface="Times New Roman" pitchFamily="18" charset="0"/>
              </a:rPr>
            </a:br>
            <a:r>
              <a:rPr lang="en-IN" sz="3200" b="1" dirty="0">
                <a:latin typeface="Times New Roman" pitchFamily="18" charset="0"/>
                <a:cs typeface="Times New Roman" pitchFamily="18" charset="0"/>
              </a:rPr>
              <a:t>Clinical.</a:t>
            </a:r>
            <a:r>
              <a:rPr lang="en-IN" sz="3200" b="1" i="1" dirty="0" smtClean="0">
                <a:latin typeface="Times New Roman" pitchFamily="18" charset="0"/>
                <a:cs typeface="Times New Roman" pitchFamily="18" charset="0"/>
              </a:rPr>
              <a:t>─</a:t>
            </a:r>
            <a:r>
              <a:rPr lang="en-IN" sz="3200" dirty="0" err="1" smtClean="0">
                <a:latin typeface="Times New Roman" pitchFamily="18" charset="0"/>
                <a:cs typeface="Times New Roman" pitchFamily="18" charset="0"/>
              </a:rPr>
              <a:t>Diarrhea</a:t>
            </a:r>
            <a:r>
              <a:rPr lang="en-IN" sz="3200" dirty="0" smtClean="0">
                <a:latin typeface="Times New Roman" pitchFamily="18" charset="0"/>
                <a:cs typeface="Times New Roman" pitchFamily="18" charset="0"/>
              </a:rPr>
              <a:t>. </a:t>
            </a:r>
            <a:r>
              <a:rPr lang="en-IN" sz="3200" dirty="0">
                <a:latin typeface="Times New Roman" pitchFamily="18" charset="0"/>
                <a:cs typeface="Times New Roman" pitchFamily="18" charset="0"/>
              </a:rPr>
              <a:t>Indigestion. Salivation.</a:t>
            </a:r>
            <a:br>
              <a:rPr lang="en-IN" sz="3200" dirty="0">
                <a:latin typeface="Times New Roman" pitchFamily="18" charset="0"/>
                <a:cs typeface="Times New Roman" pitchFamily="18" charset="0"/>
              </a:rPr>
            </a:br>
            <a:r>
              <a:rPr lang="en-IN" sz="3200" b="1" dirty="0" smtClean="0">
                <a:latin typeface="Times New Roman" pitchFamily="18" charset="0"/>
                <a:cs typeface="Times New Roman" pitchFamily="18" charset="0"/>
              </a:rPr>
              <a:t>Characteristics: </a:t>
            </a:r>
            <a:r>
              <a:rPr lang="en-IN" sz="3200" dirty="0" smtClean="0">
                <a:latin typeface="Times New Roman" pitchFamily="18" charset="0"/>
                <a:cs typeface="Times New Roman" pitchFamily="18" charset="0"/>
              </a:rPr>
              <a:t>This </a:t>
            </a:r>
            <a:r>
              <a:rPr lang="en-IN" sz="3200" dirty="0">
                <a:latin typeface="Times New Roman" pitchFamily="18" charset="0"/>
                <a:cs typeface="Times New Roman" pitchFamily="18" charset="0"/>
              </a:rPr>
              <a:t>was proved by V. </a:t>
            </a:r>
            <a:r>
              <a:rPr lang="en-IN" sz="3200" dirty="0" err="1">
                <a:latin typeface="Times New Roman" pitchFamily="18" charset="0"/>
                <a:cs typeface="Times New Roman" pitchFamily="18" charset="0"/>
              </a:rPr>
              <a:t>Schroff</a:t>
            </a:r>
            <a:r>
              <a:rPr lang="en-IN" sz="3200" dirty="0">
                <a:latin typeface="Times New Roman" pitchFamily="18" charset="0"/>
                <a:cs typeface="Times New Roman" pitchFamily="18" charset="0"/>
              </a:rPr>
              <a:t> on </a:t>
            </a:r>
            <a:r>
              <a:rPr lang="en-IN" sz="3200" dirty="0" err="1">
                <a:latin typeface="Times New Roman" pitchFamily="18" charset="0"/>
                <a:cs typeface="Times New Roman" pitchFamily="18" charset="0"/>
              </a:rPr>
              <a:t>Lederer</a:t>
            </a:r>
            <a:r>
              <a:rPr lang="en-IN" sz="3200" dirty="0">
                <a:latin typeface="Times New Roman" pitchFamily="18" charset="0"/>
                <a:cs typeface="Times New Roman" pitchFamily="18" charset="0"/>
              </a:rPr>
              <a:t>, and produced symptoms like those of the other Hellebores. These are peculiar: Accumulation of water in the mouth with clean tongue. Bad taste, with clean tongue. Prostration, exhaustion, and disinclination to work; burning in stomach; </a:t>
            </a:r>
            <a:r>
              <a:rPr lang="en-IN" sz="3200" dirty="0" err="1" smtClean="0">
                <a:latin typeface="Times New Roman" pitchFamily="18" charset="0"/>
                <a:cs typeface="Times New Roman" pitchFamily="18" charset="0"/>
              </a:rPr>
              <a:t>diarrhea</a:t>
            </a:r>
            <a:r>
              <a:rPr lang="en-IN" sz="3200" dirty="0" smtClean="0">
                <a:latin typeface="Times New Roman" pitchFamily="18" charset="0"/>
                <a:cs typeface="Times New Roman" pitchFamily="18" charset="0"/>
              </a:rPr>
              <a:t>. </a:t>
            </a:r>
            <a:r>
              <a:rPr lang="en-IN" sz="3200" dirty="0">
                <a:latin typeface="Times New Roman" pitchFamily="18" charset="0"/>
                <a:cs typeface="Times New Roman" pitchFamily="18" charset="0"/>
              </a:rPr>
              <a:t>The symptoms were </a:t>
            </a:r>
            <a:r>
              <a:rPr lang="en-IN" sz="3200" b="1" dirty="0">
                <a:latin typeface="Times New Roman" pitchFamily="18" charset="0"/>
                <a:cs typeface="Times New Roman" pitchFamily="18" charset="0"/>
              </a:rPr>
              <a:t>&gt;</a:t>
            </a:r>
            <a:r>
              <a:rPr lang="en-IN" sz="3200" dirty="0">
                <a:latin typeface="Times New Roman" pitchFamily="18" charset="0"/>
                <a:cs typeface="Times New Roman" pitchFamily="18" charset="0"/>
              </a:rPr>
              <a:t> by coffee.</a:t>
            </a:r>
            <a:br>
              <a:rPr lang="en-IN" sz="3200" dirty="0">
                <a:latin typeface="Times New Roman" pitchFamily="18" charset="0"/>
                <a:cs typeface="Times New Roman" pitchFamily="18" charset="0"/>
              </a:rPr>
            </a:br>
            <a:endParaRPr lang="en-IN" sz="3200" dirty="0">
              <a:latin typeface="Times New Roman" pitchFamily="18" charset="0"/>
              <a:cs typeface="Times New Roman" pitchFamily="18" charset="0"/>
            </a:endParaRPr>
          </a:p>
        </p:txBody>
      </p:sp>
    </p:spTree>
    <p:extLst>
      <p:ext uri="{BB962C8B-B14F-4D97-AF65-F5344CB8AC3E}">
        <p14:creationId xmlns:p14="http://schemas.microsoft.com/office/powerpoint/2010/main" xmlns="" val="30397771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915"/>
            <a:ext cx="8229600" cy="6430962"/>
          </a:xfrm>
        </p:spPr>
        <p:txBody>
          <a:bodyPr>
            <a:normAutofit fontScale="90000"/>
          </a:bodyPr>
          <a:lstStyle/>
          <a:p>
            <a:pPr algn="l"/>
            <a:r>
              <a:rPr lang="en-IN" sz="3600" b="1" dirty="0" smtClean="0"/>
              <a:t>Head: </a:t>
            </a:r>
            <a:r>
              <a:rPr lang="en-IN" sz="3600" dirty="0" smtClean="0"/>
              <a:t>Heaviness</a:t>
            </a:r>
            <a:r>
              <a:rPr lang="en-IN" sz="3600" dirty="0"/>
              <a:t>; </a:t>
            </a:r>
            <a:r>
              <a:rPr lang="en-IN" sz="3600" dirty="0" smtClean="0"/>
              <a:t>fullness; </a:t>
            </a:r>
            <a:r>
              <a:rPr lang="en-IN" sz="3600" dirty="0"/>
              <a:t>headache.</a:t>
            </a:r>
            <a:br>
              <a:rPr lang="en-IN" sz="3600" dirty="0"/>
            </a:br>
            <a:r>
              <a:rPr lang="en-IN" sz="3600" b="1" dirty="0" smtClean="0"/>
              <a:t>Mouth: </a:t>
            </a:r>
            <a:r>
              <a:rPr lang="en-IN" sz="3600" dirty="0" smtClean="0"/>
              <a:t>Accumulation </a:t>
            </a:r>
            <a:r>
              <a:rPr lang="en-IN" sz="3600" dirty="0"/>
              <a:t>of water in mouth; with clean </a:t>
            </a:r>
            <a:r>
              <a:rPr lang="en-IN" sz="3600" dirty="0" smtClean="0"/>
              <a:t>tongue.</a:t>
            </a:r>
            <a:r>
              <a:rPr lang="en-IN" sz="3600" b="1" i="1" dirty="0" smtClean="0"/>
              <a:t> </a:t>
            </a:r>
            <a:r>
              <a:rPr lang="en-IN" sz="3600" dirty="0" smtClean="0"/>
              <a:t>Bad </a:t>
            </a:r>
            <a:r>
              <a:rPr lang="en-IN" sz="3600" dirty="0"/>
              <a:t>taste with clean tongue.</a:t>
            </a:r>
            <a:br>
              <a:rPr lang="en-IN" sz="3600" dirty="0"/>
            </a:br>
            <a:r>
              <a:rPr lang="en-IN" sz="3600" dirty="0" smtClean="0"/>
              <a:t/>
            </a:r>
            <a:br>
              <a:rPr lang="en-IN" sz="3600" dirty="0" smtClean="0"/>
            </a:br>
            <a:r>
              <a:rPr lang="en-IN" sz="3600" b="1" dirty="0" smtClean="0"/>
              <a:t>Stomach: </a:t>
            </a:r>
            <a:r>
              <a:rPr lang="en-IN" sz="3600" dirty="0" smtClean="0"/>
              <a:t>Loss of appetite. </a:t>
            </a:r>
            <a:r>
              <a:rPr lang="en-IN" sz="3600" dirty="0" err="1" smtClean="0"/>
              <a:t>Eructations</a:t>
            </a:r>
            <a:r>
              <a:rPr lang="en-IN" sz="3600" dirty="0" smtClean="0"/>
              <a:t>. Hiccough.</a:t>
            </a:r>
            <a:r>
              <a:rPr lang="en-IN" sz="3600" b="1" i="1" dirty="0" smtClean="0"/>
              <a:t> </a:t>
            </a:r>
            <a:r>
              <a:rPr lang="en-IN" sz="3600" dirty="0" smtClean="0"/>
              <a:t>Nausea.</a:t>
            </a:r>
            <a:r>
              <a:rPr lang="en-IN" sz="3600" b="1" i="1" dirty="0" smtClean="0"/>
              <a:t> </a:t>
            </a:r>
            <a:r>
              <a:rPr lang="en-IN" sz="3600" dirty="0" smtClean="0"/>
              <a:t>Burning</a:t>
            </a:r>
            <a:r>
              <a:rPr lang="en-IN" sz="3600" dirty="0"/>
              <a:t>, extending from stomach to lower portion of </a:t>
            </a:r>
            <a:r>
              <a:rPr lang="en-IN" sz="3600" dirty="0" smtClean="0"/>
              <a:t>oesophagus.</a:t>
            </a:r>
            <a:r>
              <a:rPr lang="en-IN" sz="3600" b="1" i="1" dirty="0" smtClean="0"/>
              <a:t> </a:t>
            </a:r>
            <a:br>
              <a:rPr lang="en-IN" sz="3600" b="1" i="1" dirty="0" smtClean="0"/>
            </a:br>
            <a:r>
              <a:rPr lang="en-IN" sz="3600" b="1" dirty="0" smtClean="0"/>
              <a:t>Epigastria </a:t>
            </a:r>
            <a:r>
              <a:rPr lang="en-IN" sz="3600" b="1" dirty="0"/>
              <a:t>region: </a:t>
            </a:r>
            <a:r>
              <a:rPr lang="en-IN" sz="3600" dirty="0"/>
              <a:t>Feeling of </a:t>
            </a:r>
            <a:r>
              <a:rPr lang="en-IN" sz="3600" dirty="0" smtClean="0"/>
              <a:t>fullness </a:t>
            </a:r>
            <a:r>
              <a:rPr lang="en-IN" sz="3600" dirty="0"/>
              <a:t>with inclination to vomit; slight burning, afterwards extending to intestines, followed by pressure in stomach.</a:t>
            </a:r>
            <a:br>
              <a:rPr lang="en-IN" sz="3600" dirty="0"/>
            </a:br>
            <a:endParaRPr lang="en-IN" sz="3600" dirty="0">
              <a:latin typeface="Times New Roman" pitchFamily="18" charset="0"/>
              <a:cs typeface="Times New Roman" pitchFamily="18" charset="0"/>
            </a:endParaRPr>
          </a:p>
        </p:txBody>
      </p:sp>
    </p:spTree>
    <p:extLst>
      <p:ext uri="{BB962C8B-B14F-4D97-AF65-F5344CB8AC3E}">
        <p14:creationId xmlns:p14="http://schemas.microsoft.com/office/powerpoint/2010/main" xmlns="" val="2260628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pPr algn="l"/>
            <a:r>
              <a:rPr lang="en-IN" sz="3600" b="1" dirty="0" smtClean="0"/>
              <a:t>Abdomen </a:t>
            </a:r>
            <a:r>
              <a:rPr lang="en-IN" sz="3600" b="1" dirty="0"/>
              <a:t>and Stool</a:t>
            </a:r>
            <a:r>
              <a:rPr lang="en-IN" sz="3600" b="1" dirty="0" smtClean="0"/>
              <a:t>.</a:t>
            </a:r>
            <a:r>
              <a:rPr lang="en-IN" sz="3600" b="1" i="1" dirty="0" smtClean="0"/>
              <a:t/>
            </a:r>
            <a:br>
              <a:rPr lang="en-IN" sz="3600" b="1" i="1" dirty="0" smtClean="0"/>
            </a:br>
            <a:r>
              <a:rPr lang="en-IN" sz="3600" dirty="0" smtClean="0"/>
              <a:t>Frequent </a:t>
            </a:r>
            <a:r>
              <a:rPr lang="en-IN" sz="3600" dirty="0"/>
              <a:t>rumbling along bowels, in morning on waking, soon followed by four liquid stools in </a:t>
            </a:r>
            <a:r>
              <a:rPr lang="en-IN" sz="3600" dirty="0" smtClean="0"/>
              <a:t>succession. Pain </a:t>
            </a:r>
            <a:r>
              <a:rPr lang="en-IN" sz="3600" dirty="0"/>
              <a:t>esp. in region of l. transverse colon.</a:t>
            </a:r>
            <a:br>
              <a:rPr lang="en-IN" sz="3600" dirty="0"/>
            </a:br>
            <a:r>
              <a:rPr lang="en-IN" sz="3600" b="1" dirty="0" smtClean="0"/>
              <a:t>Urinary Organs.</a:t>
            </a:r>
            <a:r>
              <a:rPr lang="en-IN" sz="3600" b="1" i="1" dirty="0" smtClean="0"/>
              <a:t/>
            </a:r>
            <a:br>
              <a:rPr lang="en-IN" sz="3600" b="1" i="1" dirty="0" smtClean="0"/>
            </a:br>
            <a:r>
              <a:rPr lang="en-IN" sz="3600" dirty="0" smtClean="0"/>
              <a:t>Urine </a:t>
            </a:r>
            <a:r>
              <a:rPr lang="en-IN" sz="3600" dirty="0"/>
              <a:t>more profuse and paler than usual.</a:t>
            </a:r>
            <a:br>
              <a:rPr lang="en-IN" sz="3600" dirty="0"/>
            </a:br>
            <a:r>
              <a:rPr lang="en-IN" sz="3600" b="1" dirty="0" smtClean="0"/>
              <a:t>Pulse.</a:t>
            </a:r>
            <a:r>
              <a:rPr lang="en-IN" sz="3600" b="1" i="1" dirty="0" smtClean="0"/>
              <a:t/>
            </a:r>
            <a:br>
              <a:rPr lang="en-IN" sz="3600" b="1" i="1" dirty="0" smtClean="0"/>
            </a:br>
            <a:r>
              <a:rPr lang="en-IN" sz="3600" dirty="0" smtClean="0"/>
              <a:t>Pulse </a:t>
            </a:r>
            <a:r>
              <a:rPr lang="en-IN" sz="3600" dirty="0"/>
              <a:t>more frequent, body </a:t>
            </a:r>
            <a:r>
              <a:rPr lang="en-IN" sz="3600" dirty="0" smtClean="0"/>
              <a:t>warmer. Pulse </a:t>
            </a:r>
            <a:r>
              <a:rPr lang="en-IN" sz="3600" dirty="0"/>
              <a:t>slowed.</a:t>
            </a:r>
            <a:br>
              <a:rPr lang="en-IN" sz="3600" dirty="0"/>
            </a:br>
            <a:endParaRPr lang="en-IN" sz="3600" dirty="0">
              <a:latin typeface="Times New Roman" pitchFamily="18" charset="0"/>
              <a:cs typeface="Times New Roman" pitchFamily="18" charset="0"/>
            </a:endParaRPr>
          </a:p>
        </p:txBody>
      </p:sp>
    </p:spTree>
    <p:extLst>
      <p:ext uri="{BB962C8B-B14F-4D97-AF65-F5344CB8AC3E}">
        <p14:creationId xmlns:p14="http://schemas.microsoft.com/office/powerpoint/2010/main" xmlns="" val="17488874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86200" cy="5821362"/>
          </a:xfrm>
        </p:spPr>
        <p:txBody>
          <a:bodyPr/>
          <a:lstStyle/>
          <a:p>
            <a:r>
              <a:rPr lang="en-IN" b="1" dirty="0" err="1">
                <a:latin typeface="Times New Roman" pitchFamily="18" charset="0"/>
                <a:cs typeface="Times New Roman" pitchFamily="18" charset="0"/>
              </a:rPr>
              <a:t>Helleborus</a:t>
            </a:r>
            <a:r>
              <a:rPr lang="en-IN" b="1" dirty="0">
                <a:latin typeface="Times New Roman" pitchFamily="18" charset="0"/>
                <a:cs typeface="Times New Roman" pitchFamily="18" charset="0"/>
              </a:rPr>
              <a:t> </a:t>
            </a:r>
            <a:r>
              <a:rPr lang="en-IN" b="1" dirty="0" err="1">
                <a:latin typeface="Times New Roman" pitchFamily="18" charset="0"/>
                <a:cs typeface="Times New Roman" pitchFamily="18" charset="0"/>
              </a:rPr>
              <a:t>Viridis</a:t>
            </a:r>
            <a:r>
              <a:rPr lang="en-IN" b="1" dirty="0">
                <a:latin typeface="Times New Roman" pitchFamily="18" charset="0"/>
                <a:cs typeface="Times New Roman" pitchFamily="18" charset="0"/>
              </a:rPr>
              <a:t>.</a:t>
            </a:r>
            <a:br>
              <a:rPr lang="en-IN" b="1" dirty="0">
                <a:latin typeface="Times New Roman" pitchFamily="18" charset="0"/>
                <a:cs typeface="Times New Roman" pitchFamily="18" charset="0"/>
              </a:rPr>
            </a:br>
            <a:endParaRPr lang="en-IN"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95800" y="1143000"/>
            <a:ext cx="4648200" cy="472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919943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200" cy="6126162"/>
          </a:xfrm>
        </p:spPr>
        <p:txBody>
          <a:bodyPr>
            <a:noAutofit/>
          </a:bodyPr>
          <a:lstStyle/>
          <a:p>
            <a:r>
              <a:rPr lang="en-IN" sz="3600" b="1" dirty="0" smtClean="0">
                <a:latin typeface="Times New Roman" pitchFamily="18" charset="0"/>
                <a:cs typeface="Times New Roman" pitchFamily="18" charset="0"/>
              </a:rPr>
              <a:t>Green </a:t>
            </a:r>
            <a:r>
              <a:rPr lang="en-IN" sz="3600" b="1" dirty="0">
                <a:latin typeface="Times New Roman" pitchFamily="18" charset="0"/>
                <a:cs typeface="Times New Roman" pitchFamily="18" charset="0"/>
              </a:rPr>
              <a:t>Hellebore. </a:t>
            </a:r>
            <a:r>
              <a:rPr lang="en-IN" sz="3600" b="1" dirty="0" smtClean="0">
                <a:latin typeface="Times New Roman" pitchFamily="18" charset="0"/>
                <a:cs typeface="Times New Roman" pitchFamily="18" charset="0"/>
              </a:rPr>
              <a:t/>
            </a:r>
            <a:br>
              <a:rPr lang="en-IN" sz="3600" b="1" dirty="0" smtClean="0">
                <a:latin typeface="Times New Roman" pitchFamily="18" charset="0"/>
                <a:cs typeface="Times New Roman" pitchFamily="18" charset="0"/>
              </a:rPr>
            </a:br>
            <a:r>
              <a:rPr lang="en-IN" sz="3600" b="1" dirty="0" smtClean="0">
                <a:latin typeface="Times New Roman" pitchFamily="18" charset="0"/>
                <a:cs typeface="Times New Roman" pitchFamily="18" charset="0"/>
              </a:rPr>
              <a:t>N</a:t>
            </a:r>
            <a:r>
              <a:rPr lang="en-IN" sz="3600" b="1" dirty="0">
                <a:latin typeface="Times New Roman" pitchFamily="18" charset="0"/>
                <a:cs typeface="Times New Roman" pitchFamily="18" charset="0"/>
              </a:rPr>
              <a:t>. O. </a:t>
            </a:r>
            <a:r>
              <a:rPr lang="en-IN" sz="3600" b="1" dirty="0" err="1">
                <a:latin typeface="Times New Roman" pitchFamily="18" charset="0"/>
                <a:cs typeface="Times New Roman" pitchFamily="18" charset="0"/>
              </a:rPr>
              <a:t>Ranunculaceć</a:t>
            </a:r>
            <a:r>
              <a:rPr lang="en-IN" sz="3600" b="1" dirty="0" smtClean="0">
                <a:latin typeface="Times New Roman" pitchFamily="18" charset="0"/>
                <a:cs typeface="Times New Roman" pitchFamily="18" charset="0"/>
              </a:rPr>
              <a:t>.</a:t>
            </a:r>
            <a:br>
              <a:rPr lang="en-IN" sz="3600" b="1" dirty="0" smtClean="0">
                <a:latin typeface="Times New Roman" pitchFamily="18" charset="0"/>
                <a:cs typeface="Times New Roman" pitchFamily="18" charset="0"/>
              </a:rPr>
            </a:br>
            <a:r>
              <a:rPr lang="en-IN" sz="3600" b="1" dirty="0">
                <a:latin typeface="Times New Roman" pitchFamily="18" charset="0"/>
                <a:cs typeface="Times New Roman" pitchFamily="18" charset="0"/>
              </a:rPr>
              <a:t/>
            </a:r>
            <a:br>
              <a:rPr lang="en-IN" sz="3600" b="1" dirty="0">
                <a:latin typeface="Times New Roman" pitchFamily="18" charset="0"/>
                <a:cs typeface="Times New Roman" pitchFamily="18" charset="0"/>
              </a:rPr>
            </a:br>
            <a:r>
              <a:rPr lang="en-IN" sz="3600" b="1" dirty="0" smtClean="0">
                <a:latin typeface="Times New Roman" pitchFamily="18" charset="0"/>
                <a:cs typeface="Times New Roman" pitchFamily="18" charset="0"/>
              </a:rPr>
              <a:t>Prepared from: </a:t>
            </a:r>
            <a:r>
              <a:rPr lang="en-IN" sz="3600" b="1" dirty="0">
                <a:latin typeface="Times New Roman" pitchFamily="18" charset="0"/>
                <a:cs typeface="Times New Roman" pitchFamily="18" charset="0"/>
              </a:rPr>
              <a:t>Tincture of root; of young shoots.</a:t>
            </a:r>
            <a:br>
              <a:rPr lang="en-IN" sz="3600" b="1" dirty="0">
                <a:latin typeface="Times New Roman" pitchFamily="18" charset="0"/>
                <a:cs typeface="Times New Roman" pitchFamily="18" charset="0"/>
              </a:rPr>
            </a:br>
            <a:r>
              <a:rPr lang="en-IN" sz="3600" b="1" dirty="0" smtClean="0">
                <a:latin typeface="Times New Roman" pitchFamily="18" charset="0"/>
                <a:cs typeface="Times New Roman" pitchFamily="18" charset="0"/>
              </a:rPr>
              <a:t/>
            </a:r>
            <a:br>
              <a:rPr lang="en-IN" sz="3600" b="1" dirty="0" smtClean="0">
                <a:latin typeface="Times New Roman" pitchFamily="18" charset="0"/>
                <a:cs typeface="Times New Roman" pitchFamily="18" charset="0"/>
              </a:rPr>
            </a:br>
            <a:r>
              <a:rPr lang="en-IN" sz="3600" b="1" dirty="0" smtClean="0">
                <a:latin typeface="Times New Roman" pitchFamily="18" charset="0"/>
                <a:cs typeface="Times New Roman" pitchFamily="18" charset="0"/>
              </a:rPr>
              <a:t>Clinical</a:t>
            </a:r>
            <a:r>
              <a:rPr lang="en-IN" sz="3600" b="1" dirty="0">
                <a:latin typeface="Times New Roman" pitchFamily="18" charset="0"/>
                <a:cs typeface="Times New Roman" pitchFamily="18" charset="0"/>
              </a:rPr>
              <a:t>.</a:t>
            </a:r>
            <a:r>
              <a:rPr lang="en-IN" sz="3600" b="1" i="1" dirty="0" smtClean="0">
                <a:latin typeface="Times New Roman" pitchFamily="18" charset="0"/>
                <a:cs typeface="Times New Roman" pitchFamily="18" charset="0"/>
              </a:rPr>
              <a:t>─ </a:t>
            </a:r>
            <a:r>
              <a:rPr lang="en-IN" sz="3600" dirty="0" smtClean="0">
                <a:latin typeface="Times New Roman" pitchFamily="18" charset="0"/>
                <a:cs typeface="Times New Roman" pitchFamily="18" charset="0"/>
              </a:rPr>
              <a:t>Colic</a:t>
            </a:r>
            <a:r>
              <a:rPr lang="en-IN" sz="3600" dirty="0">
                <a:latin typeface="Times New Roman" pitchFamily="18" charset="0"/>
                <a:cs typeface="Times New Roman" pitchFamily="18" charset="0"/>
              </a:rPr>
              <a:t>. </a:t>
            </a:r>
            <a:r>
              <a:rPr lang="en-IN" sz="3600" dirty="0" err="1" smtClean="0">
                <a:latin typeface="Times New Roman" pitchFamily="18" charset="0"/>
                <a:cs typeface="Times New Roman" pitchFamily="18" charset="0"/>
              </a:rPr>
              <a:t>Diarrhea</a:t>
            </a:r>
            <a:r>
              <a:rPr lang="en-IN" sz="3600" dirty="0" smtClean="0">
                <a:latin typeface="Times New Roman" pitchFamily="18" charset="0"/>
                <a:cs typeface="Times New Roman" pitchFamily="18" charset="0"/>
              </a:rPr>
              <a:t>. </a:t>
            </a:r>
            <a:r>
              <a:rPr lang="en-IN" sz="3600" dirty="0">
                <a:latin typeface="Times New Roman" pitchFamily="18" charset="0"/>
                <a:cs typeface="Times New Roman" pitchFamily="18" charset="0"/>
              </a:rPr>
              <a:t>Epilepsy. Sore throat. Ulcers.</a:t>
            </a:r>
            <a:br>
              <a:rPr lang="en-IN" sz="3600" dirty="0">
                <a:latin typeface="Times New Roman" pitchFamily="18" charset="0"/>
                <a:cs typeface="Times New Roman" pitchFamily="18" charset="0"/>
              </a:rPr>
            </a:br>
            <a:endParaRPr lang="en-IN" sz="3600"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84924" y="1524000"/>
            <a:ext cx="3459076"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598391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pPr algn="l"/>
            <a:r>
              <a:rPr lang="en-IN" sz="3600" b="1" dirty="0" err="1">
                <a:latin typeface="Times New Roman" pitchFamily="18" charset="0"/>
                <a:cs typeface="Times New Roman" pitchFamily="18" charset="0"/>
              </a:rPr>
              <a:t>Characteristics.</a:t>
            </a:r>
            <a:r>
              <a:rPr lang="en-IN" sz="3600" b="1" i="1" dirty="0" err="1">
                <a:latin typeface="Times New Roman" pitchFamily="18" charset="0"/>
                <a:cs typeface="Times New Roman" pitchFamily="18" charset="0"/>
              </a:rPr>
              <a:t>─</a:t>
            </a:r>
            <a:r>
              <a:rPr lang="en-IN" sz="3600" dirty="0" err="1">
                <a:latin typeface="Times New Roman" pitchFamily="18" charset="0"/>
                <a:cs typeface="Times New Roman" pitchFamily="18" charset="0"/>
              </a:rPr>
              <a:t>This</a:t>
            </a:r>
            <a:r>
              <a:rPr lang="en-IN" sz="3600" dirty="0">
                <a:latin typeface="Times New Roman" pitchFamily="18" charset="0"/>
                <a:cs typeface="Times New Roman" pitchFamily="18" charset="0"/>
              </a:rPr>
              <a:t> was also proved by </a:t>
            </a:r>
            <a:r>
              <a:rPr lang="en-IN" sz="3600" dirty="0" err="1">
                <a:latin typeface="Times New Roman" pitchFamily="18" charset="0"/>
                <a:cs typeface="Times New Roman" pitchFamily="18" charset="0"/>
              </a:rPr>
              <a:t>Schroff</a:t>
            </a:r>
            <a:r>
              <a:rPr lang="en-IN" sz="3600" dirty="0">
                <a:latin typeface="Times New Roman" pitchFamily="18" charset="0"/>
                <a:cs typeface="Times New Roman" pitchFamily="18" charset="0"/>
              </a:rPr>
              <a:t>. It produced roaring in the ears; itching in the nose; and prickling of the tongue</a:t>
            </a:r>
            <a:r>
              <a:rPr lang="en-IN" sz="3600">
                <a:latin typeface="Times New Roman" pitchFamily="18" charset="0"/>
                <a:cs typeface="Times New Roman" pitchFamily="18" charset="0"/>
              </a:rPr>
              <a:t>; </a:t>
            </a:r>
            <a:r>
              <a:rPr lang="en-IN" sz="3600" smtClean="0">
                <a:latin typeface="Times New Roman" pitchFamily="18" charset="0"/>
                <a:cs typeface="Times New Roman" pitchFamily="18" charset="0"/>
              </a:rPr>
              <a:t>diarrhoea </a:t>
            </a:r>
            <a:r>
              <a:rPr lang="en-IN" sz="3600" dirty="0">
                <a:latin typeface="Times New Roman" pitchFamily="18" charset="0"/>
                <a:cs typeface="Times New Roman" pitchFamily="18" charset="0"/>
              </a:rPr>
              <a:t>of liquid stools; a condition of </a:t>
            </a:r>
            <a:r>
              <a:rPr lang="en-IN" sz="3600" dirty="0" err="1">
                <a:latin typeface="Times New Roman" pitchFamily="18" charset="0"/>
                <a:cs typeface="Times New Roman" pitchFamily="18" charset="0"/>
              </a:rPr>
              <a:t>sopor</a:t>
            </a:r>
            <a:r>
              <a:rPr lang="en-IN" sz="3600" dirty="0">
                <a:latin typeface="Times New Roman" pitchFamily="18" charset="0"/>
                <a:cs typeface="Times New Roman" pitchFamily="18" charset="0"/>
              </a:rPr>
              <a:t>. Cooper has cured with it ulcers of the leg, near the ankle, after the failure of </a:t>
            </a:r>
            <a:r>
              <a:rPr lang="en-IN" sz="3600" i="1" dirty="0">
                <a:latin typeface="Times New Roman" pitchFamily="18" charset="0"/>
                <a:cs typeface="Times New Roman" pitchFamily="18" charset="0"/>
              </a:rPr>
              <a:t>Hell. n</a:t>
            </a:r>
            <a:r>
              <a:rPr lang="en-IN" sz="3600" dirty="0">
                <a:latin typeface="Times New Roman" pitchFamily="18" charset="0"/>
                <a:cs typeface="Times New Roman" pitchFamily="18" charset="0"/>
              </a:rPr>
              <a:t>. Also a case of epilepsy in a child, the concomitant symptoms being: "Head sweats before the fit; </a:t>
            </a:r>
            <a:r>
              <a:rPr lang="en-IN" sz="3600" dirty="0" smtClean="0">
                <a:latin typeface="Times New Roman" pitchFamily="18" charset="0"/>
                <a:cs typeface="Times New Roman" pitchFamily="18" charset="0"/>
              </a:rPr>
              <a:t>diarrhoea </a:t>
            </a:r>
            <a:r>
              <a:rPr lang="en-IN" sz="3600" dirty="0">
                <a:latin typeface="Times New Roman" pitchFamily="18" charset="0"/>
                <a:cs typeface="Times New Roman" pitchFamily="18" charset="0"/>
              </a:rPr>
              <a:t>for four days sleepy."</a:t>
            </a:r>
          </a:p>
        </p:txBody>
      </p:sp>
    </p:spTree>
    <p:extLst>
      <p:ext uri="{BB962C8B-B14F-4D97-AF65-F5344CB8AC3E}">
        <p14:creationId xmlns:p14="http://schemas.microsoft.com/office/powerpoint/2010/main" xmlns="" val="3475168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21362"/>
          </a:xfrm>
        </p:spPr>
        <p:txBody>
          <a:bodyPr/>
          <a:lstStyle/>
          <a:p>
            <a:r>
              <a:rPr lang="en-IN" sz="4800" dirty="0" smtClean="0">
                <a:solidFill>
                  <a:schemeClr val="tx2"/>
                </a:solidFill>
              </a:rPr>
              <a:t>HELLEBORUS FOETIDUS</a:t>
            </a:r>
            <a:br>
              <a:rPr lang="en-IN" sz="4800" dirty="0" smtClean="0">
                <a:solidFill>
                  <a:schemeClr val="tx2"/>
                </a:solidFill>
              </a:rPr>
            </a:br>
            <a:r>
              <a:rPr lang="en-IN" sz="4800" dirty="0" smtClean="0">
                <a:solidFill>
                  <a:schemeClr val="tx2"/>
                </a:solidFill>
              </a:rPr>
              <a:t>HELLEBORUS NIGER</a:t>
            </a:r>
            <a:br>
              <a:rPr lang="en-IN" sz="4800" dirty="0" smtClean="0">
                <a:solidFill>
                  <a:schemeClr val="tx2"/>
                </a:solidFill>
              </a:rPr>
            </a:br>
            <a:r>
              <a:rPr lang="en-IN" sz="4800" dirty="0" smtClean="0">
                <a:solidFill>
                  <a:schemeClr val="tx2"/>
                </a:solidFill>
              </a:rPr>
              <a:t>HELLEBORUS ORIENTALIS</a:t>
            </a:r>
            <a:br>
              <a:rPr lang="en-IN" sz="4800" dirty="0" smtClean="0">
                <a:solidFill>
                  <a:schemeClr val="tx2"/>
                </a:solidFill>
              </a:rPr>
            </a:br>
            <a:r>
              <a:rPr lang="en-IN" sz="4800" dirty="0" smtClean="0">
                <a:solidFill>
                  <a:schemeClr val="tx2"/>
                </a:solidFill>
              </a:rPr>
              <a:t>HELLEBORUS VIRIDIS</a:t>
            </a:r>
            <a:r>
              <a:rPr lang="en-IN" dirty="0" smtClean="0"/>
              <a:t/>
            </a:r>
            <a:br>
              <a:rPr lang="en-IN" dirty="0" smtClean="0"/>
            </a:br>
            <a:endParaRPr lang="en-IN" dirty="0"/>
          </a:p>
        </p:txBody>
      </p:sp>
    </p:spTree>
    <p:extLst>
      <p:ext uri="{BB962C8B-B14F-4D97-AF65-F5344CB8AC3E}">
        <p14:creationId xmlns:p14="http://schemas.microsoft.com/office/powerpoint/2010/main" xmlns="" val="23152940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08352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IN" sz="3600" b="1" dirty="0" smtClean="0">
                <a:latin typeface="Times New Roman" pitchFamily="18" charset="0"/>
                <a:cs typeface="Times New Roman" pitchFamily="18" charset="0"/>
              </a:rPr>
              <a:t>Ears: </a:t>
            </a:r>
            <a:r>
              <a:rPr lang="en-IN" sz="3600" dirty="0" smtClean="0">
                <a:latin typeface="Times New Roman" pitchFamily="18" charset="0"/>
                <a:cs typeface="Times New Roman" pitchFamily="18" charset="0"/>
              </a:rPr>
              <a:t>Ringing </a:t>
            </a:r>
            <a:r>
              <a:rPr lang="en-IN" sz="3600" dirty="0">
                <a:latin typeface="Times New Roman" pitchFamily="18" charset="0"/>
                <a:cs typeface="Times New Roman" pitchFamily="18" charset="0"/>
              </a:rPr>
              <a:t>and roaring in the ears; with feeling of stoppage in both ears.</a:t>
            </a:r>
            <a:br>
              <a:rPr lang="en-IN" sz="3600" dirty="0">
                <a:latin typeface="Times New Roman" pitchFamily="18" charset="0"/>
                <a:cs typeface="Times New Roman" pitchFamily="18" charset="0"/>
              </a:rPr>
            </a:br>
            <a:r>
              <a:rPr lang="en-IN" sz="3600" b="1" dirty="0" smtClean="0">
                <a:latin typeface="Times New Roman" pitchFamily="18" charset="0"/>
                <a:cs typeface="Times New Roman" pitchFamily="18" charset="0"/>
              </a:rPr>
              <a:t>Nose: </a:t>
            </a:r>
            <a:r>
              <a:rPr lang="en-IN" sz="3600" dirty="0" smtClean="0">
                <a:latin typeface="Times New Roman" pitchFamily="18" charset="0"/>
                <a:cs typeface="Times New Roman" pitchFamily="18" charset="0"/>
              </a:rPr>
              <a:t>Violent </a:t>
            </a:r>
            <a:r>
              <a:rPr lang="en-IN" sz="3600" dirty="0">
                <a:latin typeface="Times New Roman" pitchFamily="18" charset="0"/>
                <a:cs typeface="Times New Roman" pitchFamily="18" charset="0"/>
              </a:rPr>
              <a:t>itching of nose with frequent violent sneezing (from application of extract to mucous membrane of nose).</a:t>
            </a:r>
            <a:br>
              <a:rPr lang="en-IN" sz="3600" dirty="0">
                <a:latin typeface="Times New Roman" pitchFamily="18" charset="0"/>
                <a:cs typeface="Times New Roman" pitchFamily="18" charset="0"/>
              </a:rPr>
            </a:br>
            <a:r>
              <a:rPr lang="en-IN" sz="3600" b="1" dirty="0" smtClean="0">
                <a:latin typeface="Times New Roman" pitchFamily="18" charset="0"/>
                <a:cs typeface="Times New Roman" pitchFamily="18" charset="0"/>
              </a:rPr>
              <a:t>Throat: </a:t>
            </a:r>
            <a:r>
              <a:rPr lang="en-IN" sz="3600" dirty="0" smtClean="0">
                <a:latin typeface="Times New Roman" pitchFamily="18" charset="0"/>
                <a:cs typeface="Times New Roman" pitchFamily="18" charset="0"/>
              </a:rPr>
              <a:t>Feeling </a:t>
            </a:r>
            <a:r>
              <a:rPr lang="en-IN" sz="3600" dirty="0">
                <a:latin typeface="Times New Roman" pitchFamily="18" charset="0"/>
                <a:cs typeface="Times New Roman" pitchFamily="18" charset="0"/>
              </a:rPr>
              <a:t>of warmth in pharynx and stomach, gradually becoming a dull burning, not </a:t>
            </a:r>
            <a:r>
              <a:rPr lang="en-IN" sz="3600" b="1" dirty="0">
                <a:latin typeface="Times New Roman" pitchFamily="18" charset="0"/>
                <a:cs typeface="Times New Roman" pitchFamily="18" charset="0"/>
              </a:rPr>
              <a:t>&gt;</a:t>
            </a:r>
            <a:r>
              <a:rPr lang="en-IN" sz="3600" dirty="0">
                <a:latin typeface="Times New Roman" pitchFamily="18" charset="0"/>
                <a:cs typeface="Times New Roman" pitchFamily="18" charset="0"/>
              </a:rPr>
              <a:t> by drinking much water.</a:t>
            </a:r>
            <a:br>
              <a:rPr lang="en-IN" sz="3600" dirty="0">
                <a:latin typeface="Times New Roman" pitchFamily="18" charset="0"/>
                <a:cs typeface="Times New Roman" pitchFamily="18" charset="0"/>
              </a:rPr>
            </a:br>
            <a:endParaRPr lang="en-IN" sz="3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6540334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pPr algn="l"/>
            <a:r>
              <a:rPr lang="en-IN" sz="3600" b="1" dirty="0">
                <a:latin typeface="Times New Roman" pitchFamily="18" charset="0"/>
                <a:cs typeface="Times New Roman" pitchFamily="18" charset="0"/>
              </a:rPr>
              <a:t>Mouth: </a:t>
            </a:r>
            <a:r>
              <a:rPr lang="en-IN" sz="3600" dirty="0">
                <a:latin typeface="Times New Roman" pitchFamily="18" charset="0"/>
                <a:cs typeface="Times New Roman" pitchFamily="18" charset="0"/>
              </a:rPr>
              <a:t>Prickling on tongue </a:t>
            </a:r>
            <a:r>
              <a:rPr lang="en-IN" sz="3600" b="1" dirty="0">
                <a:latin typeface="Times New Roman" pitchFamily="18" charset="0"/>
                <a:cs typeface="Times New Roman" pitchFamily="18" charset="0"/>
              </a:rPr>
              <a:t>&gt;</a:t>
            </a:r>
            <a:r>
              <a:rPr lang="en-IN" sz="3600" dirty="0">
                <a:latin typeface="Times New Roman" pitchFamily="18" charset="0"/>
                <a:cs typeface="Times New Roman" pitchFamily="18" charset="0"/>
              </a:rPr>
              <a:t> by frequent rinsing of mouth with water.</a:t>
            </a:r>
            <a:r>
              <a:rPr lang="en-IN" sz="3600" b="1" i="1" dirty="0">
                <a:latin typeface="Times New Roman" pitchFamily="18" charset="0"/>
                <a:cs typeface="Times New Roman" pitchFamily="18" charset="0"/>
              </a:rPr>
              <a:t> </a:t>
            </a:r>
            <a:r>
              <a:rPr lang="en-IN" sz="3600" dirty="0">
                <a:latin typeface="Times New Roman" pitchFamily="18" charset="0"/>
                <a:cs typeface="Times New Roman" pitchFamily="18" charset="0"/>
              </a:rPr>
              <a:t>Burning in mouth.</a:t>
            </a:r>
            <a:r>
              <a:rPr lang="en-IN" sz="3600" b="1" i="1" dirty="0">
                <a:latin typeface="Times New Roman" pitchFamily="18" charset="0"/>
                <a:cs typeface="Times New Roman" pitchFamily="18" charset="0"/>
              </a:rPr>
              <a:t> </a:t>
            </a:r>
            <a:r>
              <a:rPr lang="en-IN" sz="3600" dirty="0">
                <a:latin typeface="Times New Roman" pitchFamily="18" charset="0"/>
                <a:cs typeface="Times New Roman" pitchFamily="18" charset="0"/>
              </a:rPr>
              <a:t>At first profuse secretion of saliva and mucus in mouth, soon followed by dryness.</a:t>
            </a:r>
            <a:r>
              <a:rPr lang="en-IN" sz="3600" b="1" i="1" dirty="0">
                <a:latin typeface="Times New Roman" pitchFamily="18" charset="0"/>
                <a:cs typeface="Times New Roman" pitchFamily="18" charset="0"/>
              </a:rPr>
              <a:t> </a:t>
            </a:r>
            <a:r>
              <a:rPr lang="en-IN" sz="3600" dirty="0">
                <a:latin typeface="Times New Roman" pitchFamily="18" charset="0"/>
                <a:cs typeface="Times New Roman" pitchFamily="18" charset="0"/>
              </a:rPr>
              <a:t>The taste was so intensely bitter and rancid, that she suffered for a long time from nausea and great inclination to vomit.</a:t>
            </a:r>
            <a:br>
              <a:rPr lang="en-IN" sz="3600" dirty="0">
                <a:latin typeface="Times New Roman" pitchFamily="18" charset="0"/>
                <a:cs typeface="Times New Roman" pitchFamily="18" charset="0"/>
              </a:rPr>
            </a:br>
            <a:endParaRPr lang="en-IN" sz="3600" dirty="0">
              <a:latin typeface="Times New Roman" pitchFamily="18" charset="0"/>
              <a:cs typeface="Times New Roman" pitchFamily="18" charset="0"/>
            </a:endParaRPr>
          </a:p>
        </p:txBody>
      </p:sp>
    </p:spTree>
    <p:extLst>
      <p:ext uri="{BB962C8B-B14F-4D97-AF65-F5344CB8AC3E}">
        <p14:creationId xmlns:p14="http://schemas.microsoft.com/office/powerpoint/2010/main" xmlns="" val="866667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fontScale="90000"/>
          </a:bodyPr>
          <a:lstStyle/>
          <a:p>
            <a:pPr algn="l"/>
            <a:r>
              <a:rPr lang="en-IN" sz="4000" b="1" dirty="0" smtClean="0">
                <a:latin typeface="Times New Roman" pitchFamily="18" charset="0"/>
                <a:cs typeface="Times New Roman" pitchFamily="18" charset="0"/>
              </a:rPr>
              <a:t>Stomach </a:t>
            </a:r>
            <a:r>
              <a:rPr lang="en-IN" sz="4000" b="1" dirty="0">
                <a:latin typeface="Times New Roman" pitchFamily="18" charset="0"/>
                <a:cs typeface="Times New Roman" pitchFamily="18" charset="0"/>
              </a:rPr>
              <a:t>and </a:t>
            </a:r>
            <a:r>
              <a:rPr lang="en-IN" sz="4000" b="1" dirty="0" smtClean="0">
                <a:latin typeface="Times New Roman" pitchFamily="18" charset="0"/>
                <a:cs typeface="Times New Roman" pitchFamily="18" charset="0"/>
              </a:rPr>
              <a:t>Abdomen: </a:t>
            </a:r>
            <a:r>
              <a:rPr lang="en-IN" sz="4000" dirty="0" smtClean="0">
                <a:latin typeface="Times New Roman" pitchFamily="18" charset="0"/>
                <a:cs typeface="Times New Roman" pitchFamily="18" charset="0"/>
              </a:rPr>
              <a:t>Frequent </a:t>
            </a:r>
            <a:r>
              <a:rPr lang="en-IN" sz="4000" dirty="0" err="1">
                <a:latin typeface="Times New Roman" pitchFamily="18" charset="0"/>
                <a:cs typeface="Times New Roman" pitchFamily="18" charset="0"/>
              </a:rPr>
              <a:t>eructations</a:t>
            </a:r>
            <a:r>
              <a:rPr lang="en-IN" sz="4000" dirty="0">
                <a:latin typeface="Times New Roman" pitchFamily="18" charset="0"/>
                <a:cs typeface="Times New Roman" pitchFamily="18" charset="0"/>
              </a:rPr>
              <a:t>, and gurgling in </a:t>
            </a:r>
            <a:r>
              <a:rPr lang="en-IN" sz="4000" dirty="0" smtClean="0">
                <a:latin typeface="Times New Roman" pitchFamily="18" charset="0"/>
                <a:cs typeface="Times New Roman" pitchFamily="18" charset="0"/>
              </a:rPr>
              <a:t>abdomen.</a:t>
            </a:r>
            <a:r>
              <a:rPr lang="en-IN" sz="4000" b="1" i="1" dirty="0">
                <a:latin typeface="Times New Roman" pitchFamily="18" charset="0"/>
                <a:cs typeface="Times New Roman" pitchFamily="18" charset="0"/>
              </a:rPr>
              <a:t> </a:t>
            </a:r>
            <a:r>
              <a:rPr lang="en-IN" sz="4000" dirty="0" smtClean="0">
                <a:latin typeface="Times New Roman" pitchFamily="18" charset="0"/>
                <a:cs typeface="Times New Roman" pitchFamily="18" charset="0"/>
              </a:rPr>
              <a:t>Digestion </a:t>
            </a:r>
            <a:r>
              <a:rPr lang="en-IN" sz="4000" dirty="0">
                <a:latin typeface="Times New Roman" pitchFamily="18" charset="0"/>
                <a:cs typeface="Times New Roman" pitchFamily="18" charset="0"/>
              </a:rPr>
              <a:t>disturbed several </a:t>
            </a:r>
            <a:r>
              <a:rPr lang="en-IN" sz="4000" dirty="0" smtClean="0">
                <a:latin typeface="Times New Roman" pitchFamily="18" charset="0"/>
                <a:cs typeface="Times New Roman" pitchFamily="18" charset="0"/>
              </a:rPr>
              <a:t>days.</a:t>
            </a:r>
            <a:r>
              <a:rPr lang="en-IN" sz="4000" b="1" i="1" dirty="0">
                <a:latin typeface="Times New Roman" pitchFamily="18" charset="0"/>
                <a:cs typeface="Times New Roman" pitchFamily="18" charset="0"/>
              </a:rPr>
              <a:t> </a:t>
            </a:r>
            <a:r>
              <a:rPr lang="en-IN" sz="4000" dirty="0" smtClean="0">
                <a:latin typeface="Times New Roman" pitchFamily="18" charset="0"/>
                <a:cs typeface="Times New Roman" pitchFamily="18" charset="0"/>
              </a:rPr>
              <a:t>Abdomen </a:t>
            </a:r>
            <a:r>
              <a:rPr lang="en-IN" sz="4000" dirty="0">
                <a:latin typeface="Times New Roman" pitchFamily="18" charset="0"/>
                <a:cs typeface="Times New Roman" pitchFamily="18" charset="0"/>
              </a:rPr>
              <a:t>somewhat sensitive and distended.</a:t>
            </a:r>
            <a:br>
              <a:rPr lang="en-IN" sz="4000" dirty="0">
                <a:latin typeface="Times New Roman" pitchFamily="18" charset="0"/>
                <a:cs typeface="Times New Roman" pitchFamily="18" charset="0"/>
              </a:rPr>
            </a:br>
            <a:r>
              <a:rPr lang="en-IN" sz="4000" dirty="0" smtClean="0">
                <a:latin typeface="Times New Roman" pitchFamily="18" charset="0"/>
                <a:cs typeface="Times New Roman" pitchFamily="18" charset="0"/>
              </a:rPr>
              <a:t/>
            </a:r>
            <a:br>
              <a:rPr lang="en-IN" sz="4000" dirty="0" smtClean="0">
                <a:latin typeface="Times New Roman" pitchFamily="18" charset="0"/>
                <a:cs typeface="Times New Roman" pitchFamily="18" charset="0"/>
              </a:rPr>
            </a:br>
            <a:r>
              <a:rPr lang="en-IN" sz="4000" b="1" dirty="0" smtClean="0">
                <a:latin typeface="Times New Roman" pitchFamily="18" charset="0"/>
                <a:cs typeface="Times New Roman" pitchFamily="18" charset="0"/>
              </a:rPr>
              <a:t>Stool: </a:t>
            </a:r>
            <a:r>
              <a:rPr lang="en-IN" sz="4000" dirty="0" smtClean="0">
                <a:latin typeface="Times New Roman" pitchFamily="18" charset="0"/>
                <a:cs typeface="Times New Roman" pitchFamily="18" charset="0"/>
              </a:rPr>
              <a:t>Very </a:t>
            </a:r>
            <a:r>
              <a:rPr lang="en-IN" sz="4000" dirty="0">
                <a:latin typeface="Times New Roman" pitchFamily="18" charset="0"/>
                <a:cs typeface="Times New Roman" pitchFamily="18" charset="0"/>
              </a:rPr>
              <a:t>profuse liquid </a:t>
            </a:r>
            <a:r>
              <a:rPr lang="en-IN" sz="4000" dirty="0" smtClean="0">
                <a:latin typeface="Times New Roman" pitchFamily="18" charset="0"/>
                <a:cs typeface="Times New Roman" pitchFamily="18" charset="0"/>
              </a:rPr>
              <a:t>stools.</a:t>
            </a:r>
            <a:r>
              <a:rPr lang="en-IN" sz="4000" b="1" i="1" dirty="0">
                <a:latin typeface="Times New Roman" pitchFamily="18" charset="0"/>
                <a:cs typeface="Times New Roman" pitchFamily="18" charset="0"/>
              </a:rPr>
              <a:t> </a:t>
            </a:r>
            <a:r>
              <a:rPr lang="en-IN" sz="4000" dirty="0" smtClean="0">
                <a:latin typeface="Times New Roman" pitchFamily="18" charset="0"/>
                <a:cs typeface="Times New Roman" pitchFamily="18" charset="0"/>
              </a:rPr>
              <a:t>Three </a:t>
            </a:r>
            <a:r>
              <a:rPr lang="en-IN" sz="4000" dirty="0">
                <a:latin typeface="Times New Roman" pitchFamily="18" charset="0"/>
                <a:cs typeface="Times New Roman" pitchFamily="18" charset="0"/>
              </a:rPr>
              <a:t>liquid evacuations from bowels, at short intervals, with intense colic, the last stool accompanied by </a:t>
            </a:r>
            <a:r>
              <a:rPr lang="en-IN" sz="4000" dirty="0" err="1">
                <a:latin typeface="Times New Roman" pitchFamily="18" charset="0"/>
                <a:cs typeface="Times New Roman" pitchFamily="18" charset="0"/>
              </a:rPr>
              <a:t>tenesmus</a:t>
            </a:r>
            <a:r>
              <a:rPr lang="en-IN" sz="4000" dirty="0">
                <a:latin typeface="Times New Roman" pitchFamily="18" charset="0"/>
                <a:cs typeface="Times New Roman" pitchFamily="18" charset="0"/>
              </a:rPr>
              <a:t>, great nausea, with inclination to vomit, violent headache and thirst.</a:t>
            </a:r>
            <a:br>
              <a:rPr lang="en-IN" sz="4000" dirty="0">
                <a:latin typeface="Times New Roman" pitchFamily="18" charset="0"/>
                <a:cs typeface="Times New Roman" pitchFamily="18" charset="0"/>
              </a:rPr>
            </a:br>
            <a:endParaRPr lang="en-IN" sz="4000" dirty="0">
              <a:latin typeface="Times New Roman" pitchFamily="18" charset="0"/>
              <a:cs typeface="Times New Roman" pitchFamily="18" charset="0"/>
            </a:endParaRPr>
          </a:p>
        </p:txBody>
      </p:sp>
    </p:spTree>
    <p:extLst>
      <p:ext uri="{BB962C8B-B14F-4D97-AF65-F5344CB8AC3E}">
        <p14:creationId xmlns:p14="http://schemas.microsoft.com/office/powerpoint/2010/main" xmlns="" val="33199543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pPr algn="l"/>
            <a:r>
              <a:rPr lang="en-IN" sz="3600" b="1" dirty="0">
                <a:latin typeface="Times New Roman" pitchFamily="18" charset="0"/>
                <a:cs typeface="Times New Roman" pitchFamily="18" charset="0"/>
              </a:rPr>
              <a:t>Urinary </a:t>
            </a:r>
            <a:r>
              <a:rPr lang="en-IN" sz="3600" b="1" dirty="0" smtClean="0">
                <a:latin typeface="Times New Roman" pitchFamily="18" charset="0"/>
                <a:cs typeface="Times New Roman" pitchFamily="18" charset="0"/>
              </a:rPr>
              <a:t>Organs: </a:t>
            </a:r>
            <a:r>
              <a:rPr lang="en-IN" sz="3600" dirty="0" smtClean="0">
                <a:latin typeface="Times New Roman" pitchFamily="18" charset="0"/>
                <a:cs typeface="Times New Roman" pitchFamily="18" charset="0"/>
              </a:rPr>
              <a:t>Micturition </a:t>
            </a:r>
            <a:r>
              <a:rPr lang="en-IN" sz="3600" dirty="0">
                <a:latin typeface="Times New Roman" pitchFamily="18" charset="0"/>
                <a:cs typeface="Times New Roman" pitchFamily="18" charset="0"/>
              </a:rPr>
              <a:t>frequent, painless, urine pale.</a:t>
            </a:r>
            <a:br>
              <a:rPr lang="en-IN" sz="3600" dirty="0">
                <a:latin typeface="Times New Roman" pitchFamily="18" charset="0"/>
                <a:cs typeface="Times New Roman" pitchFamily="18" charset="0"/>
              </a:rPr>
            </a:br>
            <a:r>
              <a:rPr lang="en-IN" sz="3600" b="1" dirty="0" smtClean="0">
                <a:latin typeface="Times New Roman" pitchFamily="18" charset="0"/>
                <a:cs typeface="Times New Roman" pitchFamily="18" charset="0"/>
              </a:rPr>
              <a:t>Pulse: </a:t>
            </a:r>
            <a:r>
              <a:rPr lang="en-IN" sz="3600" dirty="0" smtClean="0">
                <a:latin typeface="Times New Roman" pitchFamily="18" charset="0"/>
                <a:cs typeface="Times New Roman" pitchFamily="18" charset="0"/>
              </a:rPr>
              <a:t>The </a:t>
            </a:r>
            <a:r>
              <a:rPr lang="en-IN" sz="3600" dirty="0">
                <a:latin typeface="Times New Roman" pitchFamily="18" charset="0"/>
                <a:cs typeface="Times New Roman" pitchFamily="18" charset="0"/>
              </a:rPr>
              <a:t>pulse rose during the first hour several beats in frequency (apparently caused by the excessive nausea from the bad taste of the drug), and afterwards sank below the normal in one case; while in those who took doses of 2 to 4 grains enveloped in a vehicle, the pulse immediately sank several beats.</a:t>
            </a:r>
            <a:br>
              <a:rPr lang="en-IN" sz="3600" dirty="0">
                <a:latin typeface="Times New Roman" pitchFamily="18" charset="0"/>
                <a:cs typeface="Times New Roman" pitchFamily="18" charset="0"/>
              </a:rPr>
            </a:br>
            <a:endParaRPr lang="en-IN" sz="3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90719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81600" cy="6126162"/>
          </a:xfrm>
        </p:spPr>
        <p:txBody>
          <a:bodyPr>
            <a:normAutofit/>
          </a:bodyPr>
          <a:lstStyle/>
          <a:p>
            <a:r>
              <a:rPr lang="en-IN" sz="3600" b="1" dirty="0">
                <a:latin typeface="Times New Roman" pitchFamily="18" charset="0"/>
                <a:cs typeface="Times New Roman" pitchFamily="18" charset="0"/>
              </a:rPr>
              <a:t>Sleep: </a:t>
            </a:r>
            <a:r>
              <a:rPr lang="en-IN" sz="3600" dirty="0">
                <a:latin typeface="Times New Roman" pitchFamily="18" charset="0"/>
                <a:cs typeface="Times New Roman" pitchFamily="18" charset="0"/>
              </a:rPr>
              <a:t>A condition bordering on </a:t>
            </a:r>
            <a:r>
              <a:rPr lang="en-IN" sz="3600" dirty="0" err="1">
                <a:latin typeface="Times New Roman" pitchFamily="18" charset="0"/>
                <a:cs typeface="Times New Roman" pitchFamily="18" charset="0"/>
              </a:rPr>
              <a:t>sopor</a:t>
            </a:r>
            <a:r>
              <a:rPr lang="en-IN" sz="3600" dirty="0">
                <a:latin typeface="Times New Roman" pitchFamily="18" charset="0"/>
                <a:cs typeface="Times New Roman" pitchFamily="18" charset="0"/>
              </a:rPr>
              <a:t>, lasting the whole night, and preventing refreshing sleep.</a:t>
            </a:r>
            <a:r>
              <a:rPr lang="en-IN" sz="3600" b="1" i="1" dirty="0">
                <a:latin typeface="Times New Roman" pitchFamily="18" charset="0"/>
                <a:cs typeface="Times New Roman" pitchFamily="18" charset="0"/>
              </a:rPr>
              <a:t> </a:t>
            </a:r>
            <a:r>
              <a:rPr lang="en-IN" sz="3600" dirty="0">
                <a:latin typeface="Times New Roman" pitchFamily="18" charset="0"/>
                <a:cs typeface="Times New Roman" pitchFamily="18" charset="0"/>
              </a:rPr>
              <a:t>Night restless, sleep frequently interrupted.</a:t>
            </a:r>
            <a:br>
              <a:rPr lang="en-IN" sz="3600" dirty="0">
                <a:latin typeface="Times New Roman" pitchFamily="18" charset="0"/>
                <a:cs typeface="Times New Roman" pitchFamily="18" charset="0"/>
              </a:rPr>
            </a:br>
            <a:r>
              <a:rPr lang="en-IN" sz="3600" b="1" dirty="0">
                <a:latin typeface="Times New Roman" pitchFamily="18" charset="0"/>
                <a:cs typeface="Times New Roman" pitchFamily="18" charset="0"/>
              </a:rPr>
              <a:t>Fever: </a:t>
            </a:r>
            <a:r>
              <a:rPr lang="en-IN" sz="3600" dirty="0">
                <a:latin typeface="Times New Roman" pitchFamily="18" charset="0"/>
                <a:cs typeface="Times New Roman" pitchFamily="18" charset="0"/>
              </a:rPr>
              <a:t>Sensation of heat at times over the whole body.</a:t>
            </a:r>
            <a:br>
              <a:rPr lang="en-IN" sz="3600" dirty="0">
                <a:latin typeface="Times New Roman" pitchFamily="18" charset="0"/>
                <a:cs typeface="Times New Roman" pitchFamily="18" charset="0"/>
              </a:rPr>
            </a:br>
            <a:endParaRPr lang="en-IN" sz="3600" dirty="0">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3600" y="0"/>
            <a:ext cx="3200400"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43600" y="2133600"/>
            <a:ext cx="320040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50260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User\Pictures\thank u\82961-thank-you-gif-Emma-Stone-YmA7.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9125565"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07057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2290"/>
            <a:ext cx="9144000" cy="70743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34102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5973762"/>
          </a:xfrm>
        </p:spPr>
        <p:txBody>
          <a:bodyPr/>
          <a:lstStyle/>
          <a:p>
            <a:r>
              <a:rPr lang="en-IN" dirty="0" smtClean="0">
                <a:solidFill>
                  <a:schemeClr val="tx2"/>
                </a:solidFill>
              </a:rPr>
              <a:t>HELLEBORUS NIGER</a:t>
            </a:r>
            <a:r>
              <a:rPr lang="en-IN" dirty="0" smtClean="0"/>
              <a:t/>
            </a:r>
            <a:br>
              <a:rPr lang="en-IN" dirty="0" smtClean="0"/>
            </a:br>
            <a:endParaRPr lang="en-IN"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0" y="0"/>
            <a:ext cx="457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81030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24400" cy="6126162"/>
          </a:xfrm>
        </p:spPr>
        <p:txBody>
          <a:bodyPr>
            <a:normAutofit fontScale="90000"/>
          </a:bodyPr>
          <a:lstStyle/>
          <a:p>
            <a:pPr algn="l"/>
            <a:r>
              <a:rPr lang="en-IN" sz="3600" dirty="0" err="1" smtClean="0">
                <a:solidFill>
                  <a:schemeClr val="tx1"/>
                </a:solidFill>
                <a:latin typeface="Times New Roman" pitchFamily="18" charset="0"/>
                <a:cs typeface="Times New Roman" pitchFamily="18" charset="0"/>
              </a:rPr>
              <a:t>Natrual</a:t>
            </a:r>
            <a:r>
              <a:rPr lang="en-IN" sz="3600" dirty="0" smtClean="0">
                <a:solidFill>
                  <a:schemeClr val="tx1"/>
                </a:solidFill>
                <a:latin typeface="Times New Roman" pitchFamily="18" charset="0"/>
                <a:cs typeface="Times New Roman" pitchFamily="18" charset="0"/>
              </a:rPr>
              <a:t> Order: </a:t>
            </a:r>
            <a:r>
              <a:rPr lang="en-IN" sz="3600" dirty="0" err="1" smtClean="0">
                <a:solidFill>
                  <a:schemeClr val="tx1"/>
                </a:solidFill>
                <a:latin typeface="Times New Roman" pitchFamily="18" charset="0"/>
                <a:cs typeface="Times New Roman" pitchFamily="18" charset="0"/>
              </a:rPr>
              <a:t>Ranunculaceae</a:t>
            </a:r>
            <a:r>
              <a:rPr lang="en-IN" sz="3600" dirty="0" smtClean="0">
                <a:solidFill>
                  <a:schemeClr val="tx1"/>
                </a:solidFill>
                <a:latin typeface="Times New Roman" pitchFamily="18" charset="0"/>
                <a:cs typeface="Times New Roman" pitchFamily="18" charset="0"/>
              </a:rPr>
              <a:t/>
            </a:r>
            <a:br>
              <a:rPr lang="en-IN" sz="3600" dirty="0" smtClean="0">
                <a:solidFill>
                  <a:schemeClr val="tx1"/>
                </a:solidFill>
                <a:latin typeface="Times New Roman" pitchFamily="18" charset="0"/>
                <a:cs typeface="Times New Roman" pitchFamily="18" charset="0"/>
              </a:rPr>
            </a:br>
            <a:r>
              <a:rPr lang="en-IN" sz="3600" dirty="0" smtClean="0">
                <a:solidFill>
                  <a:schemeClr val="tx1"/>
                </a:solidFill>
                <a:latin typeface="Times New Roman" pitchFamily="18" charset="0"/>
                <a:cs typeface="Times New Roman" pitchFamily="18" charset="0"/>
              </a:rPr>
              <a:t>Common name: Black </a:t>
            </a:r>
            <a:r>
              <a:rPr lang="en-IN" sz="3600" dirty="0" err="1" smtClean="0">
                <a:solidFill>
                  <a:schemeClr val="tx1"/>
                </a:solidFill>
                <a:latin typeface="Times New Roman" pitchFamily="18" charset="0"/>
                <a:cs typeface="Times New Roman" pitchFamily="18" charset="0"/>
              </a:rPr>
              <a:t>Helleborus</a:t>
            </a:r>
            <a:r>
              <a:rPr lang="en-IN" sz="3600" dirty="0" smtClean="0">
                <a:solidFill>
                  <a:schemeClr val="tx1"/>
                </a:solidFill>
                <a:latin typeface="Times New Roman" pitchFamily="18" charset="0"/>
                <a:cs typeface="Times New Roman" pitchFamily="18" charset="0"/>
              </a:rPr>
              <a:t/>
            </a:r>
            <a:br>
              <a:rPr lang="en-IN" sz="3600" dirty="0" smtClean="0">
                <a:solidFill>
                  <a:schemeClr val="tx1"/>
                </a:solidFill>
                <a:latin typeface="Times New Roman" pitchFamily="18" charset="0"/>
                <a:cs typeface="Times New Roman" pitchFamily="18" charset="0"/>
              </a:rPr>
            </a:br>
            <a:r>
              <a:rPr lang="en-IN" sz="3600" dirty="0" smtClean="0">
                <a:solidFill>
                  <a:schemeClr val="tx1"/>
                </a:solidFill>
                <a:latin typeface="Times New Roman" pitchFamily="18" charset="0"/>
                <a:cs typeface="Times New Roman" pitchFamily="18" charset="0"/>
              </a:rPr>
              <a:t>Habitat: Europe</a:t>
            </a:r>
            <a:br>
              <a:rPr lang="en-IN" sz="3600" dirty="0" smtClean="0">
                <a:solidFill>
                  <a:schemeClr val="tx1"/>
                </a:solidFill>
                <a:latin typeface="Times New Roman" pitchFamily="18" charset="0"/>
                <a:cs typeface="Times New Roman" pitchFamily="18" charset="0"/>
              </a:rPr>
            </a:br>
            <a:r>
              <a:rPr lang="en-IN" sz="3600" dirty="0" smtClean="0">
                <a:solidFill>
                  <a:schemeClr val="tx1"/>
                </a:solidFill>
                <a:latin typeface="Times New Roman" pitchFamily="18" charset="0"/>
                <a:cs typeface="Times New Roman" pitchFamily="18" charset="0"/>
              </a:rPr>
              <a:t>Preparations: Mother tincture  of the fresh root; and dilutions.</a:t>
            </a:r>
            <a:br>
              <a:rPr lang="en-IN" sz="3600" dirty="0" smtClean="0">
                <a:solidFill>
                  <a:schemeClr val="tx1"/>
                </a:solidFill>
                <a:latin typeface="Times New Roman" pitchFamily="18" charset="0"/>
                <a:cs typeface="Times New Roman" pitchFamily="18" charset="0"/>
              </a:rPr>
            </a:br>
            <a:r>
              <a:rPr lang="en-IN" sz="3600" dirty="0" smtClean="0">
                <a:solidFill>
                  <a:schemeClr val="tx1"/>
                </a:solidFill>
                <a:latin typeface="Times New Roman" pitchFamily="18" charset="0"/>
                <a:cs typeface="Times New Roman" pitchFamily="18" charset="0"/>
              </a:rPr>
              <a:t>Dosage: Of the tincture,1 to 30 drops.</a:t>
            </a:r>
            <a:br>
              <a:rPr lang="en-IN" sz="3600" dirty="0" smtClean="0">
                <a:solidFill>
                  <a:schemeClr val="tx1"/>
                </a:solidFill>
                <a:latin typeface="Times New Roman" pitchFamily="18" charset="0"/>
                <a:cs typeface="Times New Roman" pitchFamily="18" charset="0"/>
              </a:rPr>
            </a:br>
            <a:endParaRPr lang="en-IN" sz="3600" dirty="0">
              <a:solidFill>
                <a:schemeClr val="tx1"/>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105400" y="1600200"/>
            <a:ext cx="4048432"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99739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86600" cy="6049962"/>
          </a:xfrm>
        </p:spPr>
        <p:txBody>
          <a:bodyPr>
            <a:normAutofit fontScale="90000"/>
          </a:bodyPr>
          <a:lstStyle/>
          <a:p>
            <a:pPr algn="l"/>
            <a:r>
              <a:rPr lang="en-IN" sz="3600" dirty="0">
                <a:latin typeface="Times New Roman" pitchFamily="18" charset="0"/>
                <a:cs typeface="Times New Roman" pitchFamily="18" charset="0"/>
              </a:rPr>
              <a:t>Produces a condition of </a:t>
            </a:r>
            <a:r>
              <a:rPr lang="en-IN" sz="3600" b="1" i="1" dirty="0">
                <a:latin typeface="Times New Roman" pitchFamily="18" charset="0"/>
                <a:cs typeface="Times New Roman" pitchFamily="18" charset="0"/>
              </a:rPr>
              <a:t>sensorial depression</a:t>
            </a:r>
            <a:r>
              <a:rPr lang="en-IN" sz="3600" dirty="0">
                <a:latin typeface="Times New Roman" pitchFamily="18" charset="0"/>
                <a:cs typeface="Times New Roman" pitchFamily="18" charset="0"/>
              </a:rPr>
              <a:t>. Sees, hears, tastes imperfectly, and general </a:t>
            </a:r>
            <a:r>
              <a:rPr lang="en-IN" sz="3600" b="1" i="1" dirty="0">
                <a:latin typeface="Times New Roman" pitchFamily="18" charset="0"/>
                <a:cs typeface="Times New Roman" pitchFamily="18" charset="0"/>
              </a:rPr>
              <a:t>muscular weakness</a:t>
            </a:r>
            <a:r>
              <a:rPr lang="en-IN" sz="3600" dirty="0">
                <a:latin typeface="Times New Roman" pitchFamily="18" charset="0"/>
                <a:cs typeface="Times New Roman" pitchFamily="18" charset="0"/>
              </a:rPr>
              <a:t>, which may go on to complete paralysis, accompanied by </a:t>
            </a:r>
            <a:r>
              <a:rPr lang="en-IN" sz="3600" dirty="0" err="1">
                <a:latin typeface="Times New Roman" pitchFamily="18" charset="0"/>
                <a:cs typeface="Times New Roman" pitchFamily="18" charset="0"/>
              </a:rPr>
              <a:t>dropsical</a:t>
            </a:r>
            <a:r>
              <a:rPr lang="en-IN" sz="3600" dirty="0">
                <a:latin typeface="Times New Roman" pitchFamily="18" charset="0"/>
                <a:cs typeface="Times New Roman" pitchFamily="18" charset="0"/>
              </a:rPr>
              <a:t> effusions. Hence, a remedy in low states of vitality and serious disease. Characteristic aggravation from 4 to 8 pm (</a:t>
            </a:r>
            <a:r>
              <a:rPr lang="en-IN" sz="3600" b="1" i="1" dirty="0" err="1">
                <a:latin typeface="Times New Roman" pitchFamily="18" charset="0"/>
                <a:cs typeface="Times New Roman" pitchFamily="18" charset="0"/>
              </a:rPr>
              <a:t>Lycop</a:t>
            </a:r>
            <a:r>
              <a:rPr lang="en-IN" sz="3600" dirty="0">
                <a:latin typeface="Times New Roman" pitchFamily="18" charset="0"/>
                <a:cs typeface="Times New Roman" pitchFamily="18" charset="0"/>
              </a:rPr>
              <a:t>). </a:t>
            </a:r>
            <a:r>
              <a:rPr lang="en-IN" sz="3600" b="1" i="1" dirty="0">
                <a:latin typeface="Times New Roman" pitchFamily="18" charset="0"/>
                <a:cs typeface="Times New Roman" pitchFamily="18" charset="0"/>
              </a:rPr>
              <a:t>Sinking sensation</a:t>
            </a:r>
            <a:r>
              <a:rPr lang="en-IN" sz="3600" dirty="0">
                <a:latin typeface="Times New Roman" pitchFamily="18" charset="0"/>
                <a:cs typeface="Times New Roman" pitchFamily="18" charset="0"/>
              </a:rPr>
              <a:t>. State of effusion in hydrocephalus. Mania of a melancholy type.</a:t>
            </a:r>
            <a:r>
              <a:rPr lang="en-IN" dirty="0"/>
              <a:t/>
            </a:r>
            <a:br>
              <a:rPr lang="en-IN" dirty="0"/>
            </a:br>
            <a:r>
              <a:rPr lang="en-IN" b="1" dirty="0"/>
              <a:t>      </a:t>
            </a:r>
            <a:endParaRPr lang="en-IN" dirty="0"/>
          </a:p>
        </p:txBody>
      </p:sp>
    </p:spTree>
    <p:extLst>
      <p:ext uri="{BB962C8B-B14F-4D97-AF65-F5344CB8AC3E}">
        <p14:creationId xmlns:p14="http://schemas.microsoft.com/office/powerpoint/2010/main" xmlns="" val="2569837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fontScale="90000"/>
          </a:bodyPr>
          <a:lstStyle/>
          <a:p>
            <a:pPr algn="l"/>
            <a:r>
              <a:rPr lang="en-IN" sz="3600" b="1" dirty="0" smtClean="0">
                <a:latin typeface="Times New Roman" pitchFamily="18" charset="0"/>
                <a:cs typeface="Times New Roman" pitchFamily="18" charset="0"/>
              </a:rPr>
              <a:t/>
            </a:r>
            <a:br>
              <a:rPr lang="en-IN" sz="3600" b="1" dirty="0" smtClean="0">
                <a:latin typeface="Times New Roman" pitchFamily="18" charset="0"/>
                <a:cs typeface="Times New Roman" pitchFamily="18" charset="0"/>
              </a:rPr>
            </a:br>
            <a:r>
              <a:rPr lang="en-IN" sz="3600" b="1" dirty="0" smtClean="0">
                <a:latin typeface="Times New Roman" pitchFamily="18" charset="0"/>
                <a:cs typeface="Times New Roman" pitchFamily="18" charset="0"/>
              </a:rPr>
              <a:t>PHYSIOLOGICAL ACTION:</a:t>
            </a:r>
            <a:br>
              <a:rPr lang="en-IN" sz="3600" b="1" dirty="0" smtClean="0">
                <a:latin typeface="Times New Roman" pitchFamily="18" charset="0"/>
                <a:cs typeface="Times New Roman" pitchFamily="18" charset="0"/>
              </a:rPr>
            </a:br>
            <a:r>
              <a:rPr lang="en-IN" sz="3600" dirty="0">
                <a:latin typeface="Times New Roman" pitchFamily="18" charset="0"/>
                <a:cs typeface="Times New Roman" pitchFamily="18" charset="0"/>
              </a:rPr>
              <a:t>P</a:t>
            </a:r>
            <a:r>
              <a:rPr lang="en-IN" sz="3600" dirty="0" smtClean="0">
                <a:latin typeface="Times New Roman" pitchFamily="18" charset="0"/>
                <a:cs typeface="Times New Roman" pitchFamily="18" charset="0"/>
              </a:rPr>
              <a:t>roduces salivation, stimulates the secretion of the liver &amp; pancreas; also increases the peristaltic action of the intestine.</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Hyperaemia of the kidney, while the urine is scanty.</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Uterine mucous membrane is congested.</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Brain, cord and serous membrane show a general hyperaemia and </a:t>
            </a:r>
            <a:r>
              <a:rPr lang="en-IN" sz="3600" dirty="0" err="1" smtClean="0">
                <a:latin typeface="Times New Roman" pitchFamily="18" charset="0"/>
                <a:cs typeface="Times New Roman" pitchFamily="18" charset="0"/>
              </a:rPr>
              <a:t>anasarca</a:t>
            </a:r>
            <a:r>
              <a:rPr lang="en-IN" sz="3600" dirty="0" smtClean="0">
                <a:latin typeface="Times New Roman" pitchFamily="18" charset="0"/>
                <a:cs typeface="Times New Roman" pitchFamily="18" charset="0"/>
              </a:rPr>
              <a:t>.</a:t>
            </a:r>
            <a:br>
              <a:rPr lang="en-IN" sz="3600" dirty="0" smtClean="0">
                <a:latin typeface="Times New Roman" pitchFamily="18" charset="0"/>
                <a:cs typeface="Times New Roman" pitchFamily="18" charset="0"/>
              </a:rPr>
            </a:br>
            <a:r>
              <a:rPr lang="en-IN" sz="3600" dirty="0" smtClean="0">
                <a:latin typeface="Times New Roman" pitchFamily="18" charset="0"/>
                <a:cs typeface="Times New Roman" pitchFamily="18" charset="0"/>
              </a:rPr>
              <a:t>Toxic doses – paralysis, with rapid pulse and sudden arrest of the heart.</a:t>
            </a:r>
            <a:br>
              <a:rPr lang="en-IN" sz="3600" dirty="0" smtClean="0">
                <a:latin typeface="Times New Roman" pitchFamily="18" charset="0"/>
                <a:cs typeface="Times New Roman" pitchFamily="18" charset="0"/>
              </a:rPr>
            </a:br>
            <a:r>
              <a:rPr lang="en-IN" sz="2800" dirty="0" smtClean="0">
                <a:latin typeface="Times New Roman" pitchFamily="18" charset="0"/>
                <a:cs typeface="Times New Roman" pitchFamily="18" charset="0"/>
              </a:rPr>
              <a:t/>
            </a:r>
            <a:br>
              <a:rPr lang="en-IN" sz="2800" dirty="0" smtClean="0">
                <a:latin typeface="Times New Roman" pitchFamily="18" charset="0"/>
                <a:cs typeface="Times New Roman" pitchFamily="18" charset="0"/>
              </a:rPr>
            </a:br>
            <a:r>
              <a:rPr lang="en-IN" sz="2800" b="1" dirty="0" smtClean="0">
                <a:latin typeface="Times New Roman" pitchFamily="18" charset="0"/>
                <a:cs typeface="Times New Roman" pitchFamily="18" charset="0"/>
              </a:rPr>
              <a:t/>
            </a:r>
            <a:br>
              <a:rPr lang="en-IN" sz="2800" b="1" dirty="0" smtClean="0">
                <a:latin typeface="Times New Roman" pitchFamily="18" charset="0"/>
                <a:cs typeface="Times New Roman" pitchFamily="18" charset="0"/>
              </a:rPr>
            </a:br>
            <a:endParaRPr lang="en-IN" sz="28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6442979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TotalTime>
  <Words>472</Words>
  <Application>Microsoft Office PowerPoint</Application>
  <PresentationFormat>On-screen Show (4:3)</PresentationFormat>
  <Paragraphs>42</Paragraphs>
  <Slides>46</Slides>
  <Notes>0</Notes>
  <HiddenSlides>0</HiddenSlides>
  <MMClips>0</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Opulent</vt:lpstr>
      <vt:lpstr>Oriel</vt:lpstr>
      <vt:lpstr>Flow</vt:lpstr>
      <vt:lpstr>Slide 1</vt:lpstr>
      <vt:lpstr>Slide 2</vt:lpstr>
      <vt:lpstr>PRESENTED BY   Dept Of Materia Medica</vt:lpstr>
      <vt:lpstr>HELLEBORUS FOETIDUS HELLEBORUS NIGER HELLEBORUS ORIENTALIS HELLEBORUS VIRIDIS </vt:lpstr>
      <vt:lpstr>Slide 5</vt:lpstr>
      <vt:lpstr>HELLEBORUS NIGER </vt:lpstr>
      <vt:lpstr>Natrual Order: Ranunculaceae Common name: Black Helleborus Habitat: Europe Preparations: Mother tincture  of the fresh root; and dilutions. Dosage: Of the tincture,1 to 30 drops. </vt:lpstr>
      <vt:lpstr>Produces a condition of sensorial depression. Sees, hears, tastes imperfectly, and general muscular weakness, which may go on to complete paralysis, accompanied by dropsical effusions. Hence, a remedy in low states of vitality and serious disease. Characteristic aggravation from 4 to 8 pm (Lycop). Sinking sensation. State of effusion in hydrocephalus. Mania of a melancholy type.       </vt:lpstr>
      <vt:lpstr> PHYSIOLOGICAL ACTION: Produces salivation, stimulates the secretion of the liver &amp; pancreas; also increases the peristaltic action of the intestine. Hyperaemia of the kidney, while the urine is scanty. Uterine mucous membrane is congested. Brain, cord and serous membrane show a general hyperaemia and anasarca. Toxic doses – paralysis, with rapid pulse and sudden arrest of the heart.   </vt:lpstr>
      <vt:lpstr>With paralysis tremor followed by violent convulsions. Active principles are– Hellebrein (cardiac poison) and Helleborin ( narcotic effect).</vt:lpstr>
      <vt:lpstr>Mind.— Slow in answering.  Thoughtless; staring.  Involuntary sighing.  Complete unconsciousness.  Picks lips and clothes.     </vt:lpstr>
      <vt:lpstr>Head.— Forehead wrinkled in folds.                       Cold sweat. Stupefying headache.                      Rolls head day and night; moaning, sudden screams.   Bores head into pillow; beats it with hands. Dull pain in occiput, with sensation of water swashing inside.  Headache culminates in vomiting.       </vt:lpstr>
      <vt:lpstr>Eyes: Eyeballs turn upwards; squinting, vacant look. Pupils dilated. Eyes wide open, sunken. Night-blindness. Nose: Dirty, dry nostrils. Rubs nose. Smell diminished. Nose pointed. Face: Pale, sunken. Cold sweat. Wrinkled. Neuralgia on left side; parts so tender he cannot chew.      </vt:lpstr>
      <vt:lpstr>Mouth.— Horrible smell from mouth. Lips dry and cracked. Tongue red and dry. Falling of lower jaw. Meaningless picking of lips. Grinding of teeth. Chewing motion. Greedily swallows cold water, though unconscious. Child nurses greedily, with disgust for food. Ptyalism, with sore corners of mouth. </vt:lpstr>
      <vt:lpstr>Abdomen.--Gurgling, as if bowels were full of water. Swollen, painful to touch.  Stool.--Jelly-like, white mucus; involuntary. </vt:lpstr>
      <vt:lpstr>Urine.--Suppressed; scanty, dark; coffee-grounds sediment. Frequent urging. Child cannot urinate. Bladder overdistended.</vt:lpstr>
      <vt:lpstr>Respiratory.--Frequent sighing. Respiration irregular. Chest constricted; gasps for breath. Hydrothorax (Merc sulph).  Extremities.--Automatic motion of one arm and leg. Limbs heavy and painful. Stretching of limbs. Thumb drawn into palm (Cupr). Vesicular eruption between fingers and toes. </vt:lpstr>
      <vt:lpstr>Sleep.--Sudden screams in sleep. Soporous sleep. Cri encephalique. Cannot be fully aroused. Skin.--Pale, dropsical, itching. Livid spots on skin. Sudden, watery, swelling of skin. Falling off of hair and nails. Angio-neurotic œdema.</vt:lpstr>
      <vt:lpstr>Modalities.--Worse, from evening until morning, from uncovering. </vt:lpstr>
      <vt:lpstr>      Relationship.--(Hellebor fætidus, or, Polymnia-Bear's foot--Acts especially on spleen (Ceanothus); also rectum and sciatic nerve. Splenic pains extend to scapula, neck and head, worse left side and evening; chronic ague cake; hypertrophied uterus; glandular enlargements; hair and nails falling off; skin peeling). Hellebor orientalis (salivation).      </vt:lpstr>
      <vt:lpstr>Antidote: Camphor; Cinch. Compare: Threatening effusion; Tuberc; Apis; Zinc; Opium; Cinch; Cicuta; Iodoform.  Dose.--Tincture, to third potency.   </vt:lpstr>
      <vt:lpstr>HELLEBORUS FOETIDUS</vt:lpstr>
      <vt:lpstr>Helleborus foetidus, known variously as stinkinghellebore, dungwort, setterwort  and bear's foot, is a species of flowering plant in the buttercup family Ranunculaceae,  native to the mountainous regions of Central and Southern Europe, Greece and Asia Minor. It is found wild in many parts of England, especially on limestone soil.</vt:lpstr>
      <vt:lpstr>CN: Bear’s foot Preparation: tincture of root  Clinical: Cholera, hair and nail falling off. Scarlatina. Skin peeling. Stiff neck.  </vt:lpstr>
      <vt:lpstr>The effect of the Hel. F have been observed on several persons. It is a violent narcotic – acrid poison, and in fatal poisoning cases death has taken place in convulsions.</vt:lpstr>
      <vt:lpstr>The vision is disordered; choleraic symptoms occur; skin, hair exfoliate. The anxiety is &gt; after vomiting. </vt:lpstr>
      <vt:lpstr>RELATIONS: Compare: Verat.alb, Hell. n., Hell.v., Colch.</vt:lpstr>
      <vt:lpstr>Slide 28</vt:lpstr>
      <vt:lpstr>Mouth       Smarting at tip of tongue. Painful sensation like aphthae in mouth. Taste of manure, tongue yellow in middle. Excoriation of mouth and throat. Stomach and Abdomen       Nausea and vomiting of food. Constant inclination to vomit. When pounding the plant it seems that the epigastrium with difficulty keeps time with the inflation of the chest on inspiration. Frightful pain in pit of stomach. Colic. </vt:lpstr>
      <vt:lpstr>Stool and Anus       Violent purging and vomiting with pain in stomach. Abundant liquid stool during night, next day two liquid, whitish stools, again a liquid stool forty-eight hours later. </vt:lpstr>
      <vt:lpstr>Chest       Tightness of chest, can scarcely half draw his breath. Back       Numbness in muscles of neck, sensibility to touch blunted, it becomes stiff eighteen hours later. Generalities       Fatal convulsions. Swooning. </vt:lpstr>
      <vt:lpstr>Skin       of whole body peels, hair falls out, all the nails fall off Profuse discharge from ulcerated surface (from application). Sleep       Stirs a good deal in his sleep.</vt:lpstr>
      <vt:lpstr>Helleborus Orientalis. </vt:lpstr>
      <vt:lpstr>Helleborus orientalis, Lam.                                      N. O. Ranunculaceć.                                                       Prepartion: Tincture of root. Clinical.─Diarrhea. Indigestion. Salivation. Characteristics: This was proved by V. Schroff on Lederer, and produced symptoms like those of the other Hellebores. These are peculiar: Accumulation of water in the mouth with clean tongue. Bad taste, with clean tongue. Prostration, exhaustion, and disinclination to work; burning in stomach; diarrhea. The symptoms were &gt; by coffee. </vt:lpstr>
      <vt:lpstr>Head: Heaviness; fullness; headache. Mouth: Accumulation of water in mouth; with clean tongue. Bad taste with clean tongue.  Stomach: Loss of appetite. Eructations. Hiccough. Nausea. Burning, extending from stomach to lower portion of oesophagus.  Epigastria region: Feeling of fullness with inclination to vomit; slight burning, afterwards extending to intestines, followed by pressure in stomach. </vt:lpstr>
      <vt:lpstr>Abdomen and Stool. Frequent rumbling along bowels, in morning on waking, soon followed by four liquid stools in succession. Pain esp. in region of l. transverse colon. Urinary Organs. Urine more profuse and paler than usual. Pulse. Pulse more frequent, body warmer. Pulse slowed. </vt:lpstr>
      <vt:lpstr>Helleborus Viridis. </vt:lpstr>
      <vt:lpstr>Green Hellebore.  N. O. Ranunculaceć.  Prepared from: Tincture of root; of young shoots.  Clinical.─ Colic. Diarrhea. Epilepsy. Sore throat. Ulcers. </vt:lpstr>
      <vt:lpstr>Characteristics.─This was also proved by Schroff. It produced roaring in the ears; itching in the nose; and prickling of the tongue; diarrhoea of liquid stools; a condition of sopor. Cooper has cured with it ulcers of the leg, near the ankle, after the failure of Hell. n. Also a case of epilepsy in a child, the concomitant symptoms being: "Head sweats before the fit; diarrhoea for four days sleepy."</vt:lpstr>
      <vt:lpstr>Slide 40</vt:lpstr>
      <vt:lpstr>Ears: Ringing and roaring in the ears; with feeling of stoppage in both ears. Nose: Violent itching of nose with frequent violent sneezing (from application of extract to mucous membrane of nose). Throat: Feeling of warmth in pharynx and stomach, gradually becoming a dull burning, not &gt; by drinking much water. </vt:lpstr>
      <vt:lpstr>Mouth: Prickling on tongue &gt; by frequent rinsing of mouth with water. Burning in mouth. At first profuse secretion of saliva and mucus in mouth, soon followed by dryness. The taste was so intensely bitter and rancid, that she suffered for a long time from nausea and great inclination to vomit. </vt:lpstr>
      <vt:lpstr>Stomach and Abdomen: Frequent eructations, and gurgling in abdomen. Digestion disturbed several days. Abdomen somewhat sensitive and distended.  Stool: Very profuse liquid stools. Three liquid evacuations from bowels, at short intervals, with intense colic, the last stool accompanied by tenesmus, great nausea, with inclination to vomit, violent headache and thirst. </vt:lpstr>
      <vt:lpstr>Urinary Organs: Micturition frequent, painless, urine pale. Pulse: The pulse rose during the first hour several beats in frequency (apparently caused by the excessive nausea from the bad taste of the drug), and afterwards sank below the normal in one case; while in those who took doses of 2 to 4 grains enveloped in a vehicle, the pulse immediately sank several beats. </vt:lpstr>
      <vt:lpstr>Sleep: A condition bordering on sopor, lasting the whole night, and preventing refreshing sleep. Night restless, sleep frequently interrupted. Fever: Sensation of heat at times over the whole body. </vt:lpstr>
      <vt:lpstr>Slide 46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New</cp:lastModifiedBy>
  <cp:revision>20</cp:revision>
  <dcterms:created xsi:type="dcterms:W3CDTF">2006-08-16T00:00:00Z</dcterms:created>
  <dcterms:modified xsi:type="dcterms:W3CDTF">2019-05-30T06:40:13Z</dcterms:modified>
</cp:coreProperties>
</file>