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22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6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17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6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04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657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243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599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5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0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78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05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24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8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5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5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                   Dr. </a:t>
            </a:r>
            <a:r>
              <a:rPr lang="en-US" dirty="0" err="1" smtClean="0"/>
              <a:t>Panchajani.R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-HA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drug therapies for the treatment of acute hepatitis A.</a:t>
            </a:r>
          </a:p>
          <a:p>
            <a:r>
              <a:rPr lang="en-US" dirty="0" smtClean="0"/>
              <a:t> Rest &amp;Hospitalization. </a:t>
            </a:r>
          </a:p>
          <a:p>
            <a:r>
              <a:rPr lang="en-US" dirty="0" smtClean="0"/>
              <a:t> a high calorie, low fat diet, proteins are restricted.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K injection if PT is prolonged.</a:t>
            </a:r>
          </a:p>
          <a:p>
            <a:r>
              <a:rPr lang="en-US" dirty="0" smtClean="0"/>
              <a:t> I.V. fluid and electrolyte replacement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Incubation period is 2-5 months.</a:t>
            </a:r>
          </a:p>
          <a:p>
            <a:r>
              <a:rPr lang="en-US" dirty="0" smtClean="0"/>
              <a:t> Hepatitis B virus is a complex structure with 3 distinct antigens: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HBcAg</a:t>
            </a:r>
            <a:r>
              <a:rPr lang="en-US" dirty="0" smtClean="0"/>
              <a:t>- Hepatitis B core antigen.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HBsAg</a:t>
            </a:r>
            <a:r>
              <a:rPr lang="en-US" dirty="0" smtClean="0"/>
              <a:t>- Hepatitis B surface antigen.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HBeAg</a:t>
            </a:r>
            <a:r>
              <a:rPr lang="en-US" dirty="0" smtClean="0"/>
              <a:t>- An independent protein circulating in the blood.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Hepatitis B virus can cause acute and chronic infection.</a:t>
            </a:r>
          </a:p>
          <a:p>
            <a:r>
              <a:rPr lang="en-US" dirty="0" smtClean="0"/>
              <a:t>Mode of transmission is mainly sexual contact. Recognized as STD. </a:t>
            </a:r>
          </a:p>
          <a:p>
            <a:r>
              <a:rPr lang="en-US" dirty="0" smtClean="0"/>
              <a:t>It is much more infectious than HIV.</a:t>
            </a:r>
          </a:p>
          <a:p>
            <a:r>
              <a:rPr lang="en-US" dirty="0" smtClean="0"/>
              <a:t>Further mode of transmission are </a:t>
            </a:r>
            <a:r>
              <a:rPr lang="en-US" dirty="0" err="1" smtClean="0"/>
              <a:t>Parenteral</a:t>
            </a:r>
            <a:r>
              <a:rPr lang="en-US" dirty="0" smtClean="0"/>
              <a:t> or </a:t>
            </a:r>
            <a:r>
              <a:rPr lang="en-US" dirty="0" err="1" smtClean="0"/>
              <a:t>permuscosal</a:t>
            </a:r>
            <a:r>
              <a:rPr lang="en-US" dirty="0" smtClean="0"/>
              <a:t> exposure to blood or blood products, </a:t>
            </a:r>
            <a:r>
              <a:rPr lang="en-US" dirty="0" err="1" smtClean="0"/>
              <a:t>perinatal</a:t>
            </a:r>
            <a:r>
              <a:rPr lang="en-US" dirty="0" smtClean="0"/>
              <a:t> transmission. </a:t>
            </a:r>
          </a:p>
          <a:p>
            <a:r>
              <a:rPr lang="en-US" dirty="0" smtClean="0"/>
              <a:t>Sources of infection are Contaminated needles, syringes, blood products. </a:t>
            </a:r>
          </a:p>
          <a:p>
            <a:r>
              <a:rPr lang="en-US" dirty="0" smtClean="0"/>
              <a:t>Homosexual men, Tattoo or body piercing with contaminated needles. </a:t>
            </a:r>
          </a:p>
          <a:p>
            <a:r>
              <a:rPr lang="en-US" dirty="0" smtClean="0"/>
              <a:t>Occurrence is for all ages, but mostly affects young adults worldwide. </a:t>
            </a:r>
          </a:p>
          <a:p>
            <a:r>
              <a:rPr lang="en-US" dirty="0" smtClean="0"/>
              <a:t>It is the main cause of cirrhosis and </a:t>
            </a:r>
            <a:r>
              <a:rPr lang="en-US" dirty="0" err="1" smtClean="0"/>
              <a:t>hepato</a:t>
            </a:r>
            <a:r>
              <a:rPr lang="en-US" dirty="0" smtClean="0"/>
              <a:t> cellular carcinoma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Hepatitis B is a more serious condition in most respects than hepatitis A. </a:t>
            </a:r>
          </a:p>
          <a:p>
            <a:r>
              <a:rPr lang="en-US" dirty="0" smtClean="0"/>
              <a:t>Although it can also produce an acute self resolving hepatitis, the virus is often not cleared and produces chronic hepatitis B causing long-term liver damage, with the development of liver cirrhosis and </a:t>
            </a:r>
            <a:r>
              <a:rPr lang="en-US" dirty="0" err="1" smtClean="0"/>
              <a:t>hepatocellular</a:t>
            </a:r>
            <a:r>
              <a:rPr lang="en-US" dirty="0" smtClean="0"/>
              <a:t> carcinoma.</a:t>
            </a:r>
          </a:p>
          <a:p>
            <a:r>
              <a:rPr lang="en-US" dirty="0" smtClean="0"/>
              <a:t>Therefore, patients may present acutely with malaise, anorexia, abdominal pain and clinical jaundice due to active hepatitis, or at a late stage owing to the complications of cirrhosis, most commonly </a:t>
            </a:r>
            <a:r>
              <a:rPr lang="en-US" dirty="0" err="1" smtClean="0"/>
              <a:t>ascites</a:t>
            </a:r>
            <a:r>
              <a:rPr lang="en-US" dirty="0" smtClean="0"/>
              <a:t> or </a:t>
            </a:r>
            <a:r>
              <a:rPr lang="en-US" dirty="0" err="1" smtClean="0"/>
              <a:t>variceal</a:t>
            </a:r>
            <a:r>
              <a:rPr lang="en-US" dirty="0" smtClean="0"/>
              <a:t> bleeding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Hapatitis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Blood</a:t>
            </a:r>
            <a:r>
              <a:rPr lang="en-US" dirty="0" smtClean="0"/>
              <a:t> tests: AST, ALT, ALP,GGT, Serum proteins, PT, Urinary </a:t>
            </a:r>
            <a:r>
              <a:rPr lang="en-US" dirty="0" err="1" smtClean="0"/>
              <a:t>bilirubin</a:t>
            </a:r>
            <a:r>
              <a:rPr lang="en-US" dirty="0" smtClean="0"/>
              <a:t>, Urinary </a:t>
            </a:r>
            <a:r>
              <a:rPr lang="en-US" dirty="0" err="1" smtClean="0"/>
              <a:t>Urobilinogen</a:t>
            </a:r>
            <a:r>
              <a:rPr lang="en-US" dirty="0" smtClean="0"/>
              <a:t>, Total serum </a:t>
            </a:r>
            <a:r>
              <a:rPr lang="en-US" dirty="0" err="1" smtClean="0"/>
              <a:t>bilirubin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Serological</a:t>
            </a:r>
            <a:r>
              <a:rPr lang="en-US" dirty="0" smtClean="0"/>
              <a:t> tests: </a:t>
            </a:r>
            <a:r>
              <a:rPr lang="en-US" dirty="0" err="1" smtClean="0"/>
              <a:t>HBsAg</a:t>
            </a:r>
            <a:r>
              <a:rPr lang="en-US" dirty="0" smtClean="0"/>
              <a:t>, Anti-HBs, </a:t>
            </a:r>
            <a:r>
              <a:rPr lang="en-US" dirty="0" err="1" smtClean="0"/>
              <a:t>HBeAg</a:t>
            </a:r>
            <a:r>
              <a:rPr lang="en-US" dirty="0" smtClean="0"/>
              <a:t>, Anti- </a:t>
            </a:r>
            <a:r>
              <a:rPr lang="en-US" dirty="0" err="1" smtClean="0"/>
              <a:t>HBe,Anti-HBe</a:t>
            </a:r>
            <a:r>
              <a:rPr lang="en-US" dirty="0" smtClean="0"/>
              <a:t> </a:t>
            </a:r>
            <a:r>
              <a:rPr lang="en-US" dirty="0" err="1" smtClean="0"/>
              <a:t>IgM</a:t>
            </a:r>
            <a:r>
              <a:rPr lang="en-US" dirty="0" smtClean="0"/>
              <a:t>, Anti- </a:t>
            </a:r>
            <a:r>
              <a:rPr lang="en-US" dirty="0" err="1" smtClean="0"/>
              <a:t>Hbe</a:t>
            </a:r>
            <a:r>
              <a:rPr lang="en-US" dirty="0" smtClean="0"/>
              <a:t> </a:t>
            </a:r>
            <a:r>
              <a:rPr lang="en-US" dirty="0" err="1" smtClean="0"/>
              <a:t>IgG</a:t>
            </a:r>
            <a:r>
              <a:rPr lang="en-US" dirty="0" smtClean="0"/>
              <a:t>, HBV genotyping. </a:t>
            </a:r>
          </a:p>
          <a:p>
            <a:r>
              <a:rPr lang="en-US" dirty="0" smtClean="0"/>
              <a:t> Liver </a:t>
            </a:r>
            <a:r>
              <a:rPr lang="en-US" b="1" dirty="0" smtClean="0"/>
              <a:t>ultrasound</a:t>
            </a:r>
            <a:r>
              <a:rPr lang="en-US" dirty="0" smtClean="0"/>
              <a:t>: Transient </a:t>
            </a:r>
            <a:r>
              <a:rPr lang="en-US" dirty="0" err="1" smtClean="0"/>
              <a:t>elastography</a:t>
            </a:r>
            <a:r>
              <a:rPr lang="en-US" dirty="0" smtClean="0"/>
              <a:t> can show the amount of liver damage </a:t>
            </a:r>
          </a:p>
          <a:p>
            <a:r>
              <a:rPr lang="en-US" dirty="0" smtClean="0"/>
              <a:t> Liver </a:t>
            </a:r>
            <a:r>
              <a:rPr lang="en-US" b="1" dirty="0" smtClean="0"/>
              <a:t>biopsy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HBsAg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HBsAg</a:t>
            </a:r>
            <a:r>
              <a:rPr lang="en-US" dirty="0" smtClean="0"/>
              <a:t> (Hepatitis B surface antigen) - A "</a:t>
            </a:r>
            <a:r>
              <a:rPr lang="en-US" b="1" dirty="0" smtClean="0"/>
              <a:t>positive</a:t>
            </a:r>
            <a:r>
              <a:rPr lang="en-US" dirty="0" smtClean="0"/>
              <a:t>" or "reactive" </a:t>
            </a:r>
            <a:r>
              <a:rPr lang="en-US" dirty="0" err="1" smtClean="0"/>
              <a:t>HBsAg</a:t>
            </a:r>
            <a:r>
              <a:rPr lang="en-US" dirty="0" smtClean="0"/>
              <a:t> test result means that the person is infected with hepatitis B. </a:t>
            </a:r>
          </a:p>
          <a:p>
            <a:r>
              <a:rPr lang="en-US" dirty="0" smtClean="0"/>
              <a:t>This test can detect the actual presence of the hepatitis B virus (called the “surface antigen”) in your blood.</a:t>
            </a:r>
          </a:p>
          <a:p>
            <a:r>
              <a:rPr lang="en-US" dirty="0" smtClean="0"/>
              <a:t> If a person tests “positive,” then further testing is needed to determine if this is a new “acute” infection or a “chronic” hepatitis B infection.</a:t>
            </a:r>
          </a:p>
          <a:p>
            <a:r>
              <a:rPr lang="en-US" dirty="0" smtClean="0"/>
              <a:t> A positive </a:t>
            </a:r>
            <a:r>
              <a:rPr lang="en-US" dirty="0" err="1" smtClean="0"/>
              <a:t>HBsAg</a:t>
            </a:r>
            <a:r>
              <a:rPr lang="en-US" dirty="0" smtClean="0"/>
              <a:t> test result means that you are infected and can spread the hepatitis B virus to others through your blood.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</a:t>
            </a:r>
            <a:r>
              <a:rPr lang="en-US" dirty="0" err="1" smtClean="0"/>
              <a:t>HBsor</a:t>
            </a:r>
            <a:r>
              <a:rPr lang="en-US" dirty="0" smtClean="0"/>
              <a:t> </a:t>
            </a:r>
            <a:r>
              <a:rPr lang="en-US" dirty="0" err="1" smtClean="0"/>
              <a:t>HBsAb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Anti-HBs or </a:t>
            </a:r>
            <a:r>
              <a:rPr lang="en-US" b="1" dirty="0" err="1" smtClean="0"/>
              <a:t>HBsAb</a:t>
            </a:r>
            <a:r>
              <a:rPr lang="en-US" dirty="0" smtClean="0"/>
              <a:t> (Hepatitis B surface antibody) - A "positive" or "reactive" anti-HBs (or </a:t>
            </a:r>
            <a:r>
              <a:rPr lang="en-US" dirty="0" err="1" smtClean="0"/>
              <a:t>HBsAb</a:t>
            </a:r>
            <a:r>
              <a:rPr lang="en-US" dirty="0" smtClean="0"/>
              <a:t>) test result indicates that a person is protected against the hepatitis B virus. </a:t>
            </a:r>
          </a:p>
          <a:p>
            <a:r>
              <a:rPr lang="en-US" dirty="0" smtClean="0"/>
              <a:t>This protection can be the result of receiving the hepatitis B vaccine or successfully recovering from a past hepatitis B infection. </a:t>
            </a:r>
          </a:p>
          <a:p>
            <a:r>
              <a:rPr lang="en-US" dirty="0" smtClean="0"/>
              <a:t>This test is not routinely included in blood bank screenings.</a:t>
            </a:r>
          </a:p>
          <a:p>
            <a:r>
              <a:rPr lang="en-US" dirty="0" smtClean="0"/>
              <a:t> A positive anti-HBs (or </a:t>
            </a:r>
            <a:r>
              <a:rPr lang="en-US" dirty="0" err="1" smtClean="0"/>
              <a:t>HBsAb</a:t>
            </a:r>
            <a:r>
              <a:rPr lang="en-US" dirty="0" smtClean="0"/>
              <a:t>) test result means you are “immune” and protected against the hepatitis B virus and cannot be infected. You are not infected and cannot spread hepatitis B to others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HBc</a:t>
            </a:r>
            <a:r>
              <a:rPr lang="en-US" b="1" dirty="0" smtClean="0"/>
              <a:t> or </a:t>
            </a:r>
            <a:r>
              <a:rPr lang="en-US" b="1" dirty="0" err="1" smtClean="0"/>
              <a:t>HBcAb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HBc</a:t>
            </a:r>
            <a:r>
              <a:rPr lang="en-US" b="1" dirty="0" smtClean="0"/>
              <a:t> or </a:t>
            </a:r>
            <a:r>
              <a:rPr lang="en-US" b="1" dirty="0" err="1" smtClean="0"/>
              <a:t>HBcAb</a:t>
            </a:r>
            <a:r>
              <a:rPr lang="en-US" dirty="0" smtClean="0"/>
              <a:t> (Hepatitis B core antibody) –</a:t>
            </a:r>
          </a:p>
          <a:p>
            <a:r>
              <a:rPr lang="en-US" dirty="0" smtClean="0"/>
              <a:t> A "positive" or "reactive" anti-</a:t>
            </a:r>
            <a:r>
              <a:rPr lang="en-US" dirty="0" err="1" smtClean="0"/>
              <a:t>HBc</a:t>
            </a:r>
            <a:r>
              <a:rPr lang="en-US" dirty="0" smtClean="0"/>
              <a:t> (or </a:t>
            </a:r>
            <a:r>
              <a:rPr lang="en-US" dirty="0" err="1" smtClean="0"/>
              <a:t>HBcAb</a:t>
            </a:r>
            <a:r>
              <a:rPr lang="en-US" dirty="0" smtClean="0"/>
              <a:t>) test result indicates a past or current hepatitis B infection. </a:t>
            </a:r>
          </a:p>
          <a:p>
            <a:r>
              <a:rPr lang="en-US" dirty="0" smtClean="0"/>
              <a:t>The core antibody does not provide any protection against the hepatitis B virus (unlike the surface antibody described above). </a:t>
            </a:r>
          </a:p>
          <a:p>
            <a:r>
              <a:rPr lang="en-US" dirty="0" smtClean="0"/>
              <a:t>This test can only be fully understood by knowing the results of the first two tests (</a:t>
            </a:r>
            <a:r>
              <a:rPr lang="en-US" dirty="0" err="1" smtClean="0"/>
              <a:t>HBsAg</a:t>
            </a:r>
            <a:r>
              <a:rPr lang="en-US" dirty="0" smtClean="0"/>
              <a:t> and anti-HBs).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> for acute hepatitis is </a:t>
            </a:r>
            <a:r>
              <a:rPr lang="en-US" dirty="0" err="1" smtClean="0"/>
              <a:t>antivirals</a:t>
            </a:r>
            <a:r>
              <a:rPr lang="en-US" dirty="0" smtClean="0"/>
              <a:t> and supportive.</a:t>
            </a:r>
          </a:p>
          <a:p>
            <a:r>
              <a:rPr lang="en-US" dirty="0" smtClean="0"/>
              <a:t> In patients with cirrhosis, treatment is initially dictated by the specific complication at presentation                    ( Treatment of </a:t>
            </a:r>
            <a:r>
              <a:rPr lang="en-US" dirty="0" err="1" smtClean="0"/>
              <a:t>ascites</a:t>
            </a:r>
            <a:r>
              <a:rPr lang="en-US" dirty="0" smtClean="0"/>
              <a:t> in chronic liver disease).</a:t>
            </a:r>
          </a:p>
          <a:p>
            <a:r>
              <a:rPr lang="en-US" dirty="0" smtClean="0"/>
              <a:t>In established cirrhosis, liver transplantation may be considered if viral eradication or suppression can be achieved with anti-viral agents (e.g. </a:t>
            </a:r>
            <a:r>
              <a:rPr lang="en-US" dirty="0" err="1" smtClean="0"/>
              <a:t>lamivudine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Without viral suppression, death from re infection of the transplanted liver is common.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hepatitis virus greatly increases the risk of primary liver cancer, which usually appears at the stage when the liver parenchyma has become cirrhotic.</a:t>
            </a:r>
          </a:p>
          <a:p>
            <a:r>
              <a:rPr lang="en-US" dirty="0" smtClean="0"/>
              <a:t> The assessment and management of HBV cirrhosis with </a:t>
            </a:r>
            <a:r>
              <a:rPr lang="en-US" dirty="0" err="1" smtClean="0"/>
              <a:t>hepatocellular</a:t>
            </a:r>
            <a:r>
              <a:rPr lang="en-US" dirty="0" smtClean="0"/>
              <a:t> carcinoma (HCC)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inflammation of liver. </a:t>
            </a:r>
          </a:p>
          <a:p>
            <a:r>
              <a:rPr lang="en-US" dirty="0" smtClean="0"/>
              <a:t> It is most commonly caused by viruses but also be caused by drugs(alcohol), chemicals, autoimmune diseases and metabolic abnormalities. </a:t>
            </a:r>
          </a:p>
          <a:p>
            <a:r>
              <a:rPr lang="en-US" dirty="0" err="1" smtClean="0"/>
              <a:t>Aetiology</a:t>
            </a:r>
            <a:r>
              <a:rPr lang="en-US" dirty="0" smtClean="0"/>
              <a:t> of hepatitis ;- Viral hepatitis ,Alcoholic hepatitis ,Autoimmune hepatitis ,Non- alcoholic </a:t>
            </a:r>
            <a:r>
              <a:rPr lang="en-US" dirty="0" err="1" smtClean="0"/>
              <a:t>steatohepatitis</a:t>
            </a:r>
            <a:r>
              <a:rPr lang="en-US" dirty="0" smtClean="0"/>
              <a:t>(NASH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Hepatitis</a:t>
            </a:r>
            <a:r>
              <a:rPr lang="en-US" dirty="0" smtClean="0"/>
              <a:t> C has become one of the most common causes of chronic liver disease worldwide. </a:t>
            </a:r>
          </a:p>
          <a:p>
            <a:r>
              <a:rPr lang="en-US" dirty="0" smtClean="0"/>
              <a:t> In many countries, a large percentage of the population has been exposed; </a:t>
            </a:r>
          </a:p>
          <a:p>
            <a:r>
              <a:rPr lang="en-US" dirty="0" smtClean="0"/>
              <a:t>1 per cent of potential blood donors worldwide are hepatitis C virus (HCV)positive. </a:t>
            </a:r>
          </a:p>
          <a:p>
            <a:r>
              <a:rPr lang="en-US" dirty="0" smtClean="0"/>
              <a:t>Transmission is often related back to blood transfusion ,and routine screening of blood for HCV has only recently been introduced in many countries.</a:t>
            </a:r>
          </a:p>
          <a:p>
            <a:r>
              <a:rPr lang="en-US" dirty="0" smtClean="0"/>
              <a:t> Chronic HCV infection is an important health problem because currently there is no vaccine available to prevent the disease and current anti-viral treatment has limitations.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Hepatitis D or Delta Hepatitis HDV is a defective single – stranded RNA virus that can not survive on its own. </a:t>
            </a:r>
          </a:p>
          <a:p>
            <a:r>
              <a:rPr lang="en-US" dirty="0" smtClean="0"/>
              <a:t>It requires hepatitis B to replicate.</a:t>
            </a:r>
          </a:p>
          <a:p>
            <a:r>
              <a:rPr lang="en-US" dirty="0" smtClean="0"/>
              <a:t> Incubation period is 2-26 weeks.</a:t>
            </a:r>
          </a:p>
          <a:p>
            <a:r>
              <a:rPr lang="en-US" dirty="0" smtClean="0"/>
              <a:t> Chronic carriers of HBV always at risk for transmission. </a:t>
            </a:r>
          </a:p>
          <a:p>
            <a:r>
              <a:rPr lang="en-US" dirty="0" smtClean="0"/>
              <a:t>Source of infection are same as HBV.</a:t>
            </a:r>
          </a:p>
          <a:p>
            <a:r>
              <a:rPr lang="en-US" dirty="0" smtClean="0"/>
              <a:t> HDV infection is only possible if a person is already infected with hepatitis B or a person can be infected with both viruses at the same time.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 ;- Anti-HDV , HDV Antigen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r>
              <a:rPr lang="en-US" sz="9600" dirty="0" smtClean="0"/>
              <a:t>Hepatitis E virus(HEV) is an RNA virus and incubation period is 15-64 days.</a:t>
            </a:r>
          </a:p>
          <a:p>
            <a:r>
              <a:rPr lang="en-US" sz="9600" dirty="0" smtClean="0"/>
              <a:t> HEV has a fecal-oral transmission route.</a:t>
            </a:r>
          </a:p>
          <a:p>
            <a:r>
              <a:rPr lang="en-US" sz="9600" dirty="0" smtClean="0"/>
              <a:t> Source of infection is contaminated water, poor sanitation. </a:t>
            </a:r>
          </a:p>
          <a:p>
            <a:r>
              <a:rPr lang="en-US" sz="9600" dirty="0" smtClean="0"/>
              <a:t> More common in adults and severe in pregnant women. </a:t>
            </a:r>
          </a:p>
          <a:p>
            <a:r>
              <a:rPr lang="en-US" sz="9600" dirty="0" smtClean="0"/>
              <a:t> Hepatitis E usually resolves on its own within four to six weeks.</a:t>
            </a:r>
          </a:p>
          <a:p>
            <a:r>
              <a:rPr lang="en-US" sz="9600" dirty="0" smtClean="0"/>
              <a:t> </a:t>
            </a:r>
            <a:r>
              <a:rPr lang="en-US" sz="9600" b="1" dirty="0" smtClean="0"/>
              <a:t>Diagnosis</a:t>
            </a:r>
            <a:r>
              <a:rPr lang="en-US" sz="9600" dirty="0" smtClean="0"/>
              <a:t> ;-  Anti-HEV </a:t>
            </a:r>
            <a:r>
              <a:rPr lang="en-US" sz="9600" dirty="0" err="1" smtClean="0"/>
              <a:t>IgM</a:t>
            </a:r>
            <a:r>
              <a:rPr lang="en-US" sz="9600" dirty="0" smtClean="0"/>
              <a:t> and </a:t>
            </a:r>
            <a:r>
              <a:rPr lang="en-US" sz="9600" dirty="0" err="1" smtClean="0"/>
              <a:t>IgG</a:t>
            </a:r>
            <a:r>
              <a:rPr lang="en-US" sz="9600" dirty="0" smtClean="0"/>
              <a:t>. </a:t>
            </a:r>
          </a:p>
          <a:p>
            <a:r>
              <a:rPr lang="en-US" sz="9600" b="1" dirty="0" smtClean="0"/>
              <a:t>Treatment</a:t>
            </a:r>
            <a:r>
              <a:rPr lang="en-US" sz="9600" dirty="0" smtClean="0"/>
              <a:t> :- usually self resolving , focuses on supportive care, rehydration and rest.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Alcoholic hepatitis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Alcoholic hepatitis is a diseased, inflammatory condition of the liver caused by heavy alcohol consumption over an extended period of time.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Diagnosis</a:t>
            </a:r>
            <a:r>
              <a:rPr lang="en-US" dirty="0" smtClean="0"/>
              <a:t> are CBC, Liver function tests, Ultrasound, CT scan, blood clotting tests, liver biopsy. </a:t>
            </a:r>
          </a:p>
          <a:p>
            <a:r>
              <a:rPr lang="en-US" dirty="0" smtClean="0"/>
              <a:t> Patients needs to stop receive drinking.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Non-alcoholic </a:t>
            </a:r>
            <a:r>
              <a:rPr lang="en-US" dirty="0" err="1" smtClean="0"/>
              <a:t>steatohepatitis</a:t>
            </a:r>
            <a:r>
              <a:rPr lang="en-US" dirty="0" smtClean="0"/>
              <a:t>(NASH)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Non-alcoholic </a:t>
            </a:r>
            <a:r>
              <a:rPr lang="en-US" dirty="0" err="1" smtClean="0"/>
              <a:t>steatohepatitis</a:t>
            </a:r>
            <a:r>
              <a:rPr lang="en-US" dirty="0" smtClean="0"/>
              <a:t>(NASH) is a part of Non-alcoholic fatty liver disease(NAFLD). </a:t>
            </a:r>
          </a:p>
          <a:p>
            <a:r>
              <a:rPr lang="en-US" dirty="0" smtClean="0"/>
              <a:t>NAFLD is condition where fat builds up in liver not due to alcohol consumption.</a:t>
            </a:r>
          </a:p>
          <a:p>
            <a:r>
              <a:rPr lang="en-US" dirty="0" smtClean="0"/>
              <a:t> NASH is the inflammation and liver cell damage along with fat in liver.</a:t>
            </a:r>
          </a:p>
          <a:p>
            <a:r>
              <a:rPr lang="en-US" dirty="0" smtClean="0"/>
              <a:t> NASH is a serious condition that results in cirrhosis, </a:t>
            </a:r>
            <a:r>
              <a:rPr lang="en-US" dirty="0" err="1" smtClean="0"/>
              <a:t>hepatocellular</a:t>
            </a:r>
            <a:r>
              <a:rPr lang="en-US" dirty="0" smtClean="0"/>
              <a:t> cancer, liver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Risk</a:t>
            </a:r>
            <a:r>
              <a:rPr lang="en-US" dirty="0" smtClean="0"/>
              <a:t> factors for NAFLD are obesity, DM, HTN, </a:t>
            </a:r>
            <a:r>
              <a:rPr lang="en-US" dirty="0" err="1" smtClean="0"/>
              <a:t>Hyperlipidemia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In Clinical findings Elevated liver enzymes, liver biopsy, liver scan ,CT scan, ultrasound. </a:t>
            </a:r>
          </a:p>
          <a:p>
            <a:r>
              <a:rPr lang="en-US" dirty="0" smtClean="0"/>
              <a:t>There is no definitive treatment and therapy is directed at reduction of risk factors. </a:t>
            </a:r>
          </a:p>
          <a:p>
            <a:r>
              <a:rPr lang="en-US" b="1" dirty="0" smtClean="0"/>
              <a:t>Treatment</a:t>
            </a:r>
            <a:r>
              <a:rPr lang="en-US" dirty="0" smtClean="0"/>
              <a:t> of diabetes, weight reduction and management of </a:t>
            </a:r>
            <a:r>
              <a:rPr lang="en-US" dirty="0" err="1" smtClean="0"/>
              <a:t>Hyperlipidemia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hepatitis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Dark urine</a:t>
            </a:r>
          </a:p>
          <a:p>
            <a:r>
              <a:rPr lang="en-US" dirty="0" smtClean="0"/>
              <a:t>Abdominal  pain</a:t>
            </a:r>
          </a:p>
          <a:p>
            <a:r>
              <a:rPr lang="en-US" dirty="0" smtClean="0"/>
              <a:t>Yellowing of skin or eyes</a:t>
            </a:r>
          </a:p>
          <a:p>
            <a:r>
              <a:rPr lang="en-US" dirty="0" smtClean="0"/>
              <a:t>Pale or clay-colored stool</a:t>
            </a:r>
          </a:p>
          <a:p>
            <a:r>
              <a:rPr lang="en-US" dirty="0" smtClean="0"/>
              <a:t>Low-grade fever</a:t>
            </a:r>
          </a:p>
          <a:p>
            <a:r>
              <a:rPr lang="en-US" dirty="0" smtClean="0"/>
              <a:t>Loss of appetite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Nausea , vomiting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HEPATITIS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Five types of hepatitis have been identified: Hepatitis A, B, C, D , E. </a:t>
            </a:r>
          </a:p>
          <a:p>
            <a:r>
              <a:rPr lang="en-US" dirty="0" smtClean="0"/>
              <a:t> Hepatitis A is always an acute, short-term disease, while hepatitis B, C, and D are most likely to become ongoing and chronic. </a:t>
            </a:r>
          </a:p>
          <a:p>
            <a:r>
              <a:rPr lang="en-US" dirty="0" smtClean="0"/>
              <a:t> Hepatitis E is usually acute but can be particularly dangerous in pregnant women. </a:t>
            </a:r>
          </a:p>
          <a:p>
            <a:r>
              <a:rPr lang="en-US" dirty="0" smtClean="0"/>
              <a:t> The hepatitis A and E viruses typically cause only acute, or short-term, infections.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hepatitis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less common viruses can also cause liver disease. </a:t>
            </a:r>
          </a:p>
          <a:p>
            <a:r>
              <a:rPr lang="en-US" dirty="0" smtClean="0"/>
              <a:t>These include Cytomegalovirus(CMV), Herpes virus, Rubella virus, Epstein-</a:t>
            </a:r>
            <a:r>
              <a:rPr lang="en-US" dirty="0" err="1" smtClean="0"/>
              <a:t>barr</a:t>
            </a:r>
            <a:r>
              <a:rPr lang="en-US" dirty="0" smtClean="0"/>
              <a:t> virus(EBV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hepatitis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Viral hepatitis is a major world health problem.</a:t>
            </a:r>
          </a:p>
          <a:p>
            <a:r>
              <a:rPr lang="en-US" dirty="0" smtClean="0"/>
              <a:t> In addition to the well-</a:t>
            </a:r>
            <a:r>
              <a:rPr lang="en-US" dirty="0" err="1" smtClean="0"/>
              <a:t>recognised</a:t>
            </a:r>
            <a:r>
              <a:rPr lang="en-US" dirty="0" smtClean="0"/>
              <a:t> acute and chronic liver diseases produced by hepatitis A, B and C, other hepatitis viruses have been isolated, including hepatitis D, which is usually detected only in patients with hepatitis B virus (HBV) infection, and hepatitis E, which produces a self-limiting hepatitis due to </a:t>
            </a:r>
            <a:r>
              <a:rPr lang="en-US" dirty="0" err="1" smtClean="0"/>
              <a:t>faeco</a:t>
            </a:r>
            <a:r>
              <a:rPr lang="en-US" dirty="0" smtClean="0"/>
              <a:t>-oral spread similar to hepatitis 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Risk</a:t>
            </a:r>
            <a:r>
              <a:rPr lang="en-US" dirty="0" smtClean="0"/>
              <a:t> factors for viral hepatitis, including hepatitis B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Substance abuse (injection drug use, snorting cocaine)· </a:t>
            </a:r>
          </a:p>
          <a:p>
            <a:r>
              <a:rPr lang="en-US" dirty="0" smtClean="0"/>
              <a:t>High-risk sexual activities (</a:t>
            </a:r>
            <a:r>
              <a:rPr lang="en-US" dirty="0" err="1" smtClean="0"/>
              <a:t>eg</a:t>
            </a:r>
            <a:r>
              <a:rPr lang="en-US" dirty="0" smtClean="0"/>
              <a:t>, rectal intercourse)· </a:t>
            </a:r>
          </a:p>
          <a:p>
            <a:r>
              <a:rPr lang="en-US" dirty="0" smtClean="0"/>
              <a:t>Multiple sexual partners·</a:t>
            </a:r>
          </a:p>
          <a:p>
            <a:r>
              <a:rPr lang="en-US" dirty="0" smtClean="0"/>
              <a:t> A sexual partner with viral hepatitis· </a:t>
            </a:r>
          </a:p>
          <a:p>
            <a:r>
              <a:rPr lang="en-US" dirty="0" smtClean="0"/>
              <a:t>Persons coming from or travelling to high-risk hepatitis endemic areas or exposure to a local outbreak· </a:t>
            </a:r>
          </a:p>
          <a:p>
            <a:r>
              <a:rPr lang="en-US" dirty="0" smtClean="0"/>
              <a:t>Household contact or sharing of personal items with an infected person·</a:t>
            </a:r>
          </a:p>
          <a:p>
            <a:r>
              <a:rPr lang="en-US" dirty="0" smtClean="0"/>
              <a:t> Attendance at daycares·</a:t>
            </a:r>
          </a:p>
          <a:p>
            <a:r>
              <a:rPr lang="en-US" dirty="0" smtClean="0"/>
              <a:t> History of a transfusion-dependent illness· </a:t>
            </a:r>
          </a:p>
          <a:p>
            <a:r>
              <a:rPr lang="en-US" dirty="0" smtClean="0"/>
              <a:t>Needle-stick injury or other occupational exposure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nonimmune</a:t>
            </a:r>
            <a:r>
              <a:rPr lang="en-US" dirty="0" smtClean="0"/>
              <a:t> health care workers)· </a:t>
            </a:r>
          </a:p>
          <a:p>
            <a:r>
              <a:rPr lang="en-US" dirty="0" smtClean="0"/>
              <a:t>Newborns of infected mothers· </a:t>
            </a:r>
          </a:p>
          <a:p>
            <a:r>
              <a:rPr lang="en-US" dirty="0" smtClean="0"/>
              <a:t>Tattoos and/or body piercing using </a:t>
            </a:r>
            <a:r>
              <a:rPr lang="en-US" dirty="0" err="1" smtClean="0"/>
              <a:t>nonsterile</a:t>
            </a:r>
            <a:r>
              <a:rPr lang="en-US" dirty="0" smtClean="0"/>
              <a:t> techniques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Hepatitis</a:t>
            </a:r>
            <a:r>
              <a:rPr lang="en-US" dirty="0" smtClean="0"/>
              <a:t> A presents with anorexia, weakness and general malaise for several weeks prior to the development of clinical jaundice, often accompanied by tenderness on palpation of an enlarged liver. </a:t>
            </a:r>
          </a:p>
          <a:p>
            <a:r>
              <a:rPr lang="en-US" dirty="0" smtClean="0"/>
              <a:t>The condition is spread by the </a:t>
            </a:r>
            <a:r>
              <a:rPr lang="en-US" dirty="0" err="1" smtClean="0"/>
              <a:t>faeco</a:t>
            </a:r>
            <a:r>
              <a:rPr lang="en-US" dirty="0" smtClean="0"/>
              <a:t>-oral route and often spreads rapidly in closed communities. </a:t>
            </a:r>
          </a:p>
          <a:p>
            <a:r>
              <a:rPr lang="en-US" dirty="0" smtClean="0"/>
              <a:t>Incubation period is 3-5 weeks with an average of 28 days</a:t>
            </a:r>
          </a:p>
          <a:p>
            <a:r>
              <a:rPr lang="en-US" dirty="0" smtClean="0"/>
              <a:t>Liver function tests will be compatible with an acute hepatitis, with elevation of </a:t>
            </a:r>
            <a:r>
              <a:rPr lang="en-US" dirty="0" err="1" smtClean="0"/>
              <a:t>bilirubin</a:t>
            </a:r>
            <a:r>
              <a:rPr lang="en-US" dirty="0" smtClean="0"/>
              <a:t> and </a:t>
            </a:r>
            <a:r>
              <a:rPr lang="en-US" dirty="0" err="1" smtClean="0"/>
              <a:t>transaminases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Hepatitis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Diagnosis</a:t>
            </a:r>
            <a:r>
              <a:rPr lang="en-US" dirty="0" smtClean="0"/>
              <a:t> is confirmed by the antibody </a:t>
            </a:r>
            <a:r>
              <a:rPr lang="en-US" dirty="0" err="1" smtClean="0"/>
              <a:t>titre</a:t>
            </a:r>
            <a:r>
              <a:rPr lang="en-US" dirty="0" smtClean="0"/>
              <a:t> to hepatitis </a:t>
            </a:r>
          </a:p>
          <a:p>
            <a:r>
              <a:rPr lang="en-US" dirty="0" smtClean="0"/>
              <a:t>2 kinds of antibodies to the virus. </a:t>
            </a:r>
            <a:r>
              <a:rPr lang="en-US" dirty="0" err="1" smtClean="0"/>
              <a:t>IgM</a:t>
            </a:r>
            <a:r>
              <a:rPr lang="en-US" dirty="0" smtClean="0"/>
              <a:t> antibodies and </a:t>
            </a:r>
            <a:r>
              <a:rPr lang="en-US" dirty="0" err="1" smtClean="0"/>
              <a:t>IgG</a:t>
            </a:r>
            <a:r>
              <a:rPr lang="en-US" dirty="0" smtClean="0"/>
              <a:t> antibodies. </a:t>
            </a:r>
          </a:p>
          <a:p>
            <a:r>
              <a:rPr lang="en-US" dirty="0" err="1" smtClean="0"/>
              <a:t>IgM</a:t>
            </a:r>
            <a:r>
              <a:rPr lang="en-US" dirty="0" smtClean="0"/>
              <a:t> antibodies show acute infection. </a:t>
            </a:r>
          </a:p>
          <a:p>
            <a:r>
              <a:rPr lang="en-US" dirty="0" err="1" smtClean="0"/>
              <a:t>IgG</a:t>
            </a:r>
            <a:r>
              <a:rPr lang="en-US" dirty="0" smtClean="0"/>
              <a:t> antibodies show previous infection or immunization.</a:t>
            </a:r>
          </a:p>
          <a:p>
            <a:r>
              <a:rPr lang="en-US" dirty="0" smtClean="0"/>
              <a:t> The condition is  always self-resolving, although rarely the viral hepatitis can lead to </a:t>
            </a:r>
            <a:r>
              <a:rPr lang="en-US" dirty="0" err="1" smtClean="0"/>
              <a:t>fulminant</a:t>
            </a:r>
            <a:r>
              <a:rPr lang="en-US" dirty="0" smtClean="0"/>
              <a:t> liver failure. </a:t>
            </a:r>
          </a:p>
          <a:p>
            <a:r>
              <a:rPr lang="en-US" dirty="0" smtClean="0"/>
              <a:t>Once the clinical condition resolves, the liver tends to recover fully, with no functional deficit and no long-term </a:t>
            </a:r>
            <a:r>
              <a:rPr lang="en-US" dirty="0" err="1" smtClean="0"/>
              <a:t>sequelae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1458</Words>
  <Application>Microsoft Office PowerPoint</Application>
  <PresentationFormat>On-screen Show (4:3)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Garamond</vt:lpstr>
      <vt:lpstr>Organic</vt:lpstr>
      <vt:lpstr>HEPATITIS</vt:lpstr>
      <vt:lpstr>HEPATITIS </vt:lpstr>
      <vt:lpstr>Symptoms of hepatitis </vt:lpstr>
      <vt:lpstr>VIRAL HEPATITIS </vt:lpstr>
      <vt:lpstr>Viral hepatitis </vt:lpstr>
      <vt:lpstr>Viral hepatitis</vt:lpstr>
      <vt:lpstr>Risk factors for viral hepatitis, including hepatitis B virus</vt:lpstr>
      <vt:lpstr>Hepatitis A</vt:lpstr>
      <vt:lpstr>Hepatitis A</vt:lpstr>
      <vt:lpstr>MANAGEMENT -HA</vt:lpstr>
      <vt:lpstr>HEPATITIS B</vt:lpstr>
      <vt:lpstr>HEPATITIS B</vt:lpstr>
      <vt:lpstr>Hepatitis B</vt:lpstr>
      <vt:lpstr>Hapatitis B</vt:lpstr>
      <vt:lpstr>HBsAg</vt:lpstr>
      <vt:lpstr>Anti HBsor HBsAb</vt:lpstr>
      <vt:lpstr>Anti-HBc or HBcAb</vt:lpstr>
      <vt:lpstr>Treatment</vt:lpstr>
      <vt:lpstr>Hepatitis B</vt:lpstr>
      <vt:lpstr>Hepatitis C</vt:lpstr>
      <vt:lpstr>Hepatitis D</vt:lpstr>
      <vt:lpstr>HEPATITIS  E</vt:lpstr>
      <vt:lpstr>Alcoholic hepatitis</vt:lpstr>
      <vt:lpstr>Non-alcoholic steatohepatitis(NASH)</vt:lpstr>
      <vt:lpstr>NASH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</dc:title>
  <dc:creator>SURGERY</dc:creator>
  <cp:lastModifiedBy>Lib Lab One</cp:lastModifiedBy>
  <cp:revision>2</cp:revision>
  <dcterms:created xsi:type="dcterms:W3CDTF">2006-08-16T00:00:00Z</dcterms:created>
  <dcterms:modified xsi:type="dcterms:W3CDTF">2021-11-27T10:04:38Z</dcterms:modified>
</cp:coreProperties>
</file>