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D39D6CA-AD33-4DFE-A314-F50D1D4B948A}" type="datetimeFigureOut">
              <a:rPr lang="en-US" smtClean="0"/>
              <a:pPr/>
              <a:t>24-11-2021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94BCD07-9BDB-4A65-8D28-918F1801E71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39D6CA-AD33-4DFE-A314-F50D1D4B948A}" type="datetimeFigureOut">
              <a:rPr lang="en-US" smtClean="0"/>
              <a:pPr/>
              <a:t>24-11-2021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4BCD07-9BDB-4A65-8D28-918F1801E7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39D6CA-AD33-4DFE-A314-F50D1D4B948A}" type="datetimeFigureOut">
              <a:rPr lang="en-US" smtClean="0"/>
              <a:pPr/>
              <a:t>24-11-2021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4BCD07-9BDB-4A65-8D28-918F1801E7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39D6CA-AD33-4DFE-A314-F50D1D4B948A}" type="datetimeFigureOut">
              <a:rPr lang="en-US" smtClean="0"/>
              <a:pPr/>
              <a:t>24-11-2021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4BCD07-9BDB-4A65-8D28-918F1801E71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D39D6CA-AD33-4DFE-A314-F50D1D4B948A}" type="datetimeFigureOut">
              <a:rPr lang="en-US" smtClean="0"/>
              <a:pPr/>
              <a:t>24-11-2021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4BCD07-9BDB-4A65-8D28-918F1801E71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39D6CA-AD33-4DFE-A314-F50D1D4B948A}" type="datetimeFigureOut">
              <a:rPr lang="en-US" smtClean="0"/>
              <a:pPr/>
              <a:t>24-11-2021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94BCD07-9BDB-4A65-8D28-918F1801E71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D39D6CA-AD33-4DFE-A314-F50D1D4B948A}" type="datetimeFigureOut">
              <a:rPr lang="en-US" smtClean="0"/>
              <a:pPr/>
              <a:t>24-11-2021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94BCD07-9BDB-4A65-8D28-918F1801E71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D39D6CA-AD33-4DFE-A314-F50D1D4B948A}" type="datetimeFigureOut">
              <a:rPr lang="en-US" smtClean="0"/>
              <a:pPr/>
              <a:t>24-11-2021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94BCD07-9BDB-4A65-8D28-918F1801E71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D39D6CA-AD33-4DFE-A314-F50D1D4B948A}" type="datetimeFigureOut">
              <a:rPr lang="en-US" smtClean="0"/>
              <a:pPr/>
              <a:t>24-11-2021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94BCD07-9BDB-4A65-8D28-918F1801E7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D39D6CA-AD33-4DFE-A314-F50D1D4B948A}" type="datetimeFigureOut">
              <a:rPr lang="en-US" smtClean="0"/>
              <a:pPr/>
              <a:t>24-11-2021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94BCD07-9BDB-4A65-8D28-918F1801E71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D39D6CA-AD33-4DFE-A314-F50D1D4B948A}" type="datetimeFigureOut">
              <a:rPr lang="en-US" smtClean="0"/>
              <a:pPr/>
              <a:t>24-11-2021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94BCD07-9BDB-4A65-8D28-918F1801E71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D39D6CA-AD33-4DFE-A314-F50D1D4B948A}" type="datetimeFigureOut">
              <a:rPr lang="en-US" smtClean="0"/>
              <a:pPr/>
              <a:t>24-11-2021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94BCD07-9BDB-4A65-8D28-918F1801E71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536575"/>
          </a:xfrm>
        </p:spPr>
        <p:txBody>
          <a:bodyPr>
            <a:normAutofit fontScale="90000"/>
          </a:bodyPr>
          <a:lstStyle/>
          <a:p>
            <a:r>
              <a:rPr lang="en-IN" dirty="0" smtClean="0"/>
              <a:t/>
            </a:r>
            <a:br>
              <a:rPr lang="en-IN" dirty="0" smtClean="0"/>
            </a:br>
            <a:r>
              <a:rPr lang="en-IN" dirty="0"/>
              <a:t/>
            </a:r>
            <a:br>
              <a:rPr lang="en-IN" dirty="0"/>
            </a:br>
            <a:r>
              <a:rPr lang="en-IN" sz="3100" b="1" dirty="0" smtClean="0">
                <a:latin typeface="Times New Roman" pitchFamily="18" charset="0"/>
                <a:cs typeface="Times New Roman" pitchFamily="18" charset="0"/>
              </a:rPr>
              <a:t>Hypoxic-ischemic </a:t>
            </a:r>
            <a:r>
              <a:rPr lang="en-IN" sz="3100" b="1" dirty="0">
                <a:latin typeface="Times New Roman" pitchFamily="18" charset="0"/>
                <a:cs typeface="Times New Roman" pitchFamily="18" charset="0"/>
              </a:rPr>
              <a:t>Encephalopathy</a:t>
            </a:r>
            <a:r>
              <a:rPr lang="en-US" sz="3100" b="1" dirty="0">
                <a:latin typeface="Times New Roman" pitchFamily="18" charset="0"/>
                <a:cs typeface="Times New Roman" pitchFamily="18" charset="0"/>
              </a:rPr>
              <a:t/>
            </a:r>
            <a:br>
              <a:rPr lang="en-US" sz="3100" b="1" dirty="0">
                <a:latin typeface="Times New Roman" pitchFamily="18" charset="0"/>
                <a:cs typeface="Times New Roman" pitchFamily="18" charset="0"/>
              </a:rPr>
            </a:br>
            <a:r>
              <a:rPr lang="en-US" dirty="0"/>
              <a:t/>
            </a:r>
            <a:br>
              <a:rPr lang="en-US" dirty="0"/>
            </a:br>
            <a:endParaRPr lang="en-US" dirty="0"/>
          </a:p>
        </p:txBody>
      </p:sp>
      <p:sp>
        <p:nvSpPr>
          <p:cNvPr id="3" name="Subtitle 2"/>
          <p:cNvSpPr>
            <a:spLocks noGrp="1"/>
          </p:cNvSpPr>
          <p:nvPr>
            <p:ph type="subTitle" idx="1"/>
          </p:nvPr>
        </p:nvSpPr>
        <p:spPr>
          <a:xfrm>
            <a:off x="5715000" y="4191000"/>
            <a:ext cx="2667000" cy="609600"/>
          </a:xfrm>
        </p:spPr>
        <p:txBody>
          <a:bodyPr/>
          <a:lstStyle/>
          <a:p>
            <a:r>
              <a:rPr lang="en-IN" b="1" dirty="0" smtClean="0"/>
              <a:t>Dr. P. R. </a:t>
            </a:r>
            <a:r>
              <a:rPr lang="en-IN" b="1" dirty="0" err="1" smtClean="0"/>
              <a:t>Sisir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3124200"/>
          </a:xfrm>
        </p:spPr>
        <p:txBody>
          <a:bodyPr>
            <a:normAutofit/>
          </a:bodyPr>
          <a:lstStyle/>
          <a:p>
            <a:r>
              <a:rPr lang="en-US" sz="2400" dirty="0" smtClean="0">
                <a:latin typeface="Arial Narrow" pitchFamily="34" charset="0"/>
              </a:rPr>
              <a:t>Selective cerebral or whole body (systemic) therapeutic hypothermia reduces mortality or major </a:t>
            </a:r>
            <a:r>
              <a:rPr lang="en-US" sz="2400" dirty="0" err="1" smtClean="0">
                <a:latin typeface="Arial Narrow" pitchFamily="34" charset="0"/>
              </a:rPr>
              <a:t>neurodevelopmental</a:t>
            </a:r>
            <a:r>
              <a:rPr lang="en-US" sz="2400" dirty="0" smtClean="0">
                <a:latin typeface="Arial Narrow" pitchFamily="34" charset="0"/>
              </a:rPr>
              <a:t> impairment in term and near-term infants with HIE. </a:t>
            </a:r>
          </a:p>
          <a:p>
            <a:endParaRPr lang="en-US" sz="2400" dirty="0" smtClean="0">
              <a:latin typeface="Arial Narrow" pitchFamily="34" charset="0"/>
            </a:endParaRPr>
          </a:p>
          <a:p>
            <a:r>
              <a:rPr lang="en-US" sz="2400" dirty="0" smtClean="0">
                <a:latin typeface="Arial Narrow" pitchFamily="34" charset="0"/>
              </a:rPr>
              <a:t>Hypothermia decreases the rate of apoptosis and suppresses production of mediators known to be </a:t>
            </a:r>
            <a:r>
              <a:rPr lang="en-US" sz="2400" dirty="0" err="1" smtClean="0">
                <a:latin typeface="Arial Narrow" pitchFamily="34" charset="0"/>
              </a:rPr>
              <a:t>neurotoxic</a:t>
            </a:r>
            <a:r>
              <a:rPr lang="en-US" sz="2400" dirty="0" smtClean="0">
                <a:latin typeface="Arial Narrow" pitchFamily="34" charset="0"/>
              </a:rPr>
              <a:t>, including extracellular glutamate, free radicals, nitric oxide, and lactate. </a:t>
            </a:r>
          </a:p>
          <a:p>
            <a:pPr>
              <a:buNone/>
            </a:pPr>
            <a:endParaRPr lang="en-US" dirty="0"/>
          </a:p>
        </p:txBody>
      </p:sp>
      <p:sp>
        <p:nvSpPr>
          <p:cNvPr id="4" name="Title 1"/>
          <p:cNvSpPr txBox="1">
            <a:spLocks/>
          </p:cNvSpPr>
          <p:nvPr/>
        </p:nvSpPr>
        <p:spPr>
          <a:xfrm>
            <a:off x="0" y="0"/>
            <a:ext cx="2895600" cy="6397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Arial Narrow" pitchFamily="34" charset="0"/>
                <a:ea typeface="+mj-ea"/>
                <a:cs typeface="+mj-cs"/>
              </a:rPr>
              <a:t>Management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19800" y="5334000"/>
            <a:ext cx="1524000" cy="400110"/>
          </a:xfrm>
          <a:prstGeom prst="rect">
            <a:avLst/>
          </a:prstGeom>
          <a:noFill/>
        </p:spPr>
        <p:txBody>
          <a:bodyPr wrap="square" rtlCol="0">
            <a:spAutoFit/>
          </a:bodyPr>
          <a:lstStyle/>
          <a:p>
            <a:r>
              <a:rPr lang="en-US" sz="2000" b="1" dirty="0" smtClean="0"/>
              <a:t>Thank you</a:t>
            </a:r>
            <a:endParaRPr lang="en-US"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962400"/>
          </a:xfrm>
        </p:spPr>
        <p:txBody>
          <a:bodyPr>
            <a:normAutofit/>
          </a:bodyPr>
          <a:lstStyle/>
          <a:p>
            <a:r>
              <a:rPr lang="en-US" sz="2800" dirty="0" err="1" smtClean="0">
                <a:latin typeface="Arial Narrow" pitchFamily="34" charset="0"/>
              </a:rPr>
              <a:t>Perinatal</a:t>
            </a:r>
            <a:r>
              <a:rPr lang="en-US" sz="2800" dirty="0" smtClean="0">
                <a:latin typeface="Arial Narrow" pitchFamily="34" charset="0"/>
              </a:rPr>
              <a:t> asphyxia is an important cause for neonatal mortality.</a:t>
            </a:r>
          </a:p>
          <a:p>
            <a:r>
              <a:rPr lang="en-US" sz="2800" dirty="0" smtClean="0">
                <a:latin typeface="Arial Narrow" pitchFamily="34" charset="0"/>
              </a:rPr>
              <a:t>It accounts for nearly 20% of neonatal deaths in India, and all the asphyxia-related deaths(97.8%) occur in the 1</a:t>
            </a:r>
            <a:r>
              <a:rPr lang="en-US" sz="2800" baseline="30000" dirty="0" smtClean="0">
                <a:latin typeface="Arial Narrow" pitchFamily="34" charset="0"/>
              </a:rPr>
              <a:t>st</a:t>
            </a:r>
            <a:r>
              <a:rPr lang="en-US" sz="2800" dirty="0" smtClean="0">
                <a:latin typeface="Arial Narrow" pitchFamily="34" charset="0"/>
              </a:rPr>
              <a:t> week of life of which most of them(70%) die in the first 24 hours.</a:t>
            </a:r>
            <a:endParaRPr lang="en-US" sz="2800" dirty="0">
              <a:latin typeface="Arial Narrow" pitchFamily="34" charset="0"/>
            </a:endParaRPr>
          </a:p>
        </p:txBody>
      </p:sp>
      <p:sp>
        <p:nvSpPr>
          <p:cNvPr id="2" name="Title 1"/>
          <p:cNvSpPr>
            <a:spLocks noGrp="1"/>
          </p:cNvSpPr>
          <p:nvPr>
            <p:ph type="title"/>
          </p:nvPr>
        </p:nvSpPr>
        <p:spPr>
          <a:xfrm>
            <a:off x="0" y="0"/>
            <a:ext cx="2895600" cy="639762"/>
          </a:xfrm>
        </p:spPr>
        <p:txBody>
          <a:bodyPr>
            <a:normAutofit/>
          </a:bodyPr>
          <a:lstStyle/>
          <a:p>
            <a:r>
              <a:rPr lang="en-US" sz="2800" b="1" dirty="0" smtClean="0">
                <a:latin typeface="Arial Narrow" pitchFamily="34" charset="0"/>
              </a:rPr>
              <a:t>Introduction</a:t>
            </a:r>
            <a:endParaRPr lang="en-US" sz="2800" b="1" dirty="0">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5791200"/>
          </a:xfrm>
        </p:spPr>
        <p:txBody>
          <a:bodyPr>
            <a:normAutofit/>
          </a:bodyPr>
          <a:lstStyle/>
          <a:p>
            <a:r>
              <a:rPr lang="en-US" sz="2800" dirty="0" smtClean="0">
                <a:latin typeface="Arial Narrow" pitchFamily="34" charset="0"/>
              </a:rPr>
              <a:t>WHO defined asphyxia as failure to initiate or sustain respiration after birth.</a:t>
            </a:r>
          </a:p>
          <a:p>
            <a:r>
              <a:rPr lang="en-US" sz="2400" u="sng" dirty="0" smtClean="0">
                <a:latin typeface="Arial Narrow" pitchFamily="34" charset="0"/>
              </a:rPr>
              <a:t>Moderate asphyxia</a:t>
            </a:r>
            <a:r>
              <a:rPr lang="en-US" sz="2400" dirty="0" smtClean="0">
                <a:latin typeface="Arial Narrow" pitchFamily="34" charset="0"/>
              </a:rPr>
              <a:t>: Slow grasping breath  </a:t>
            </a:r>
            <a:r>
              <a:rPr lang="en-US" sz="1800" dirty="0" smtClean="0">
                <a:latin typeface="Arial Narrow" pitchFamily="34" charset="0"/>
              </a:rPr>
              <a:t>(</a:t>
            </a:r>
            <a:r>
              <a:rPr lang="en-US" sz="1800" dirty="0" err="1" smtClean="0">
                <a:latin typeface="Arial Narrow" pitchFamily="34" charset="0"/>
              </a:rPr>
              <a:t>Apgar</a:t>
            </a:r>
            <a:r>
              <a:rPr lang="en-US" sz="1800" dirty="0" smtClean="0">
                <a:latin typeface="Arial Narrow" pitchFamily="34" charset="0"/>
              </a:rPr>
              <a:t> Score</a:t>
            </a:r>
            <a:r>
              <a:rPr lang="en-US" sz="1800" b="1" dirty="0" smtClean="0">
                <a:latin typeface="Arial Narrow" pitchFamily="34" charset="0"/>
              </a:rPr>
              <a:t>: 4-6 </a:t>
            </a:r>
            <a:r>
              <a:rPr lang="en-US" sz="1800" dirty="0" smtClean="0">
                <a:latin typeface="Arial Narrow" pitchFamily="34" charset="0"/>
              </a:rPr>
              <a:t>at 5 minute of age)                                   </a:t>
            </a:r>
            <a:endParaRPr lang="en-US" sz="2400" dirty="0" smtClean="0">
              <a:latin typeface="Arial Narrow" pitchFamily="34" charset="0"/>
            </a:endParaRPr>
          </a:p>
          <a:p>
            <a:r>
              <a:rPr lang="en-US" sz="2400" u="sng" dirty="0" smtClean="0">
                <a:latin typeface="Arial Narrow" pitchFamily="34" charset="0"/>
              </a:rPr>
              <a:t>Severe asphyxia</a:t>
            </a:r>
            <a:r>
              <a:rPr lang="en-US" sz="2400" dirty="0" smtClean="0">
                <a:latin typeface="Arial Narrow" pitchFamily="34" charset="0"/>
              </a:rPr>
              <a:t>: When  there is no breathing  </a:t>
            </a:r>
            <a:r>
              <a:rPr lang="en-US" sz="1800" dirty="0" smtClean="0">
                <a:latin typeface="Arial Narrow" pitchFamily="34" charset="0"/>
              </a:rPr>
              <a:t>(</a:t>
            </a:r>
            <a:r>
              <a:rPr lang="en-US" sz="1800" dirty="0" err="1" smtClean="0">
                <a:latin typeface="Arial Narrow" pitchFamily="34" charset="0"/>
              </a:rPr>
              <a:t>Apgar</a:t>
            </a:r>
            <a:r>
              <a:rPr lang="en-US" sz="1800" dirty="0" smtClean="0">
                <a:latin typeface="Arial Narrow" pitchFamily="34" charset="0"/>
              </a:rPr>
              <a:t> Score: </a:t>
            </a:r>
            <a:r>
              <a:rPr lang="en-US" sz="1800" b="1" dirty="0" smtClean="0">
                <a:latin typeface="Arial Narrow" pitchFamily="34" charset="0"/>
              </a:rPr>
              <a:t>0-3</a:t>
            </a:r>
            <a:r>
              <a:rPr lang="en-US" sz="1800" dirty="0" smtClean="0">
                <a:latin typeface="Arial Narrow" pitchFamily="34" charset="0"/>
              </a:rPr>
              <a:t> at 5 minute of age)                       </a:t>
            </a:r>
          </a:p>
          <a:p>
            <a:pPr>
              <a:buNone/>
            </a:pPr>
            <a:r>
              <a:rPr lang="en-US" sz="2400" dirty="0" smtClean="0">
                <a:latin typeface="Arial Narrow" pitchFamily="34" charset="0"/>
              </a:rPr>
              <a:t>                                  Essentially, it is a state of diminished gas exchange    </a:t>
            </a:r>
          </a:p>
          <a:p>
            <a:pPr>
              <a:buNone/>
            </a:pPr>
            <a:r>
              <a:rPr lang="en-US" sz="2400" dirty="0">
                <a:latin typeface="Arial Narrow" pitchFamily="34" charset="0"/>
              </a:rPr>
              <a:t> </a:t>
            </a:r>
            <a:r>
              <a:rPr lang="en-US" sz="2400" dirty="0" smtClean="0">
                <a:latin typeface="Arial Narrow" pitchFamily="34" charset="0"/>
              </a:rPr>
              <a:t>                                 resulting in hypoxia, </a:t>
            </a:r>
            <a:r>
              <a:rPr lang="en-US" sz="2400" dirty="0" err="1" smtClean="0">
                <a:latin typeface="Arial Narrow" pitchFamily="34" charset="0"/>
              </a:rPr>
              <a:t>hypercarbia</a:t>
            </a:r>
            <a:r>
              <a:rPr lang="en-US" sz="2400" dirty="0" smtClean="0">
                <a:latin typeface="Arial Narrow" pitchFamily="34" charset="0"/>
              </a:rPr>
              <a:t> and fetal acidosis during  </a:t>
            </a:r>
          </a:p>
          <a:p>
            <a:pPr>
              <a:buNone/>
            </a:pPr>
            <a:r>
              <a:rPr lang="en-US" sz="2400" dirty="0">
                <a:latin typeface="Arial Narrow" pitchFamily="34" charset="0"/>
              </a:rPr>
              <a:t> </a:t>
            </a:r>
            <a:r>
              <a:rPr lang="en-US" sz="2400" dirty="0" smtClean="0">
                <a:latin typeface="Arial Narrow" pitchFamily="34" charset="0"/>
              </a:rPr>
              <a:t>                                 intra natal period.</a:t>
            </a:r>
          </a:p>
          <a:p>
            <a:r>
              <a:rPr lang="en-US" sz="2400" u="sng" dirty="0" err="1" smtClean="0">
                <a:latin typeface="Arial Narrow" pitchFamily="34" charset="0"/>
              </a:rPr>
              <a:t>Foetal</a:t>
            </a:r>
            <a:r>
              <a:rPr lang="en-US" sz="2400" u="sng" dirty="0" smtClean="0">
                <a:latin typeface="Arial Narrow" pitchFamily="34" charset="0"/>
              </a:rPr>
              <a:t> Acidosis</a:t>
            </a:r>
            <a:r>
              <a:rPr lang="en-US" sz="2400" dirty="0" smtClean="0">
                <a:latin typeface="Arial Narrow" pitchFamily="34" charset="0"/>
              </a:rPr>
              <a:t>: Umbilical artery blood pH &lt; 7.0</a:t>
            </a:r>
          </a:p>
          <a:p>
            <a:r>
              <a:rPr lang="en-US" sz="2400" u="sng" dirty="0" smtClean="0">
                <a:latin typeface="Arial Narrow" pitchFamily="34" charset="0"/>
              </a:rPr>
              <a:t>Hypoxic </a:t>
            </a:r>
            <a:r>
              <a:rPr lang="en-US" sz="2400" u="sng" dirty="0" err="1" smtClean="0">
                <a:latin typeface="Arial Narrow" pitchFamily="34" charset="0"/>
              </a:rPr>
              <a:t>Ischaemic</a:t>
            </a:r>
            <a:r>
              <a:rPr lang="en-US" sz="2400" u="sng" dirty="0" smtClean="0">
                <a:latin typeface="Arial Narrow" pitchFamily="34" charset="0"/>
              </a:rPr>
              <a:t> Encephalopathy(HIE</a:t>
            </a:r>
            <a:r>
              <a:rPr lang="en-US" sz="2400" dirty="0" smtClean="0">
                <a:latin typeface="Arial Narrow" pitchFamily="34" charset="0"/>
              </a:rPr>
              <a:t>):  Altered </a:t>
            </a:r>
            <a:r>
              <a:rPr lang="en-US" sz="2400" dirty="0" err="1" smtClean="0">
                <a:latin typeface="Arial Narrow" pitchFamily="34" charset="0"/>
              </a:rPr>
              <a:t>neuro</a:t>
            </a:r>
            <a:r>
              <a:rPr lang="en-US" sz="2400" dirty="0" err="1">
                <a:latin typeface="Arial Narrow" pitchFamily="34" charset="0"/>
              </a:rPr>
              <a:t>-</a:t>
            </a:r>
            <a:r>
              <a:rPr lang="en-US" sz="2400" dirty="0" err="1" smtClean="0">
                <a:latin typeface="Arial Narrow" pitchFamily="34" charset="0"/>
              </a:rPr>
              <a:t>behavioural</a:t>
            </a:r>
            <a:r>
              <a:rPr lang="en-US" sz="2400" dirty="0" smtClean="0">
                <a:latin typeface="Arial Narrow" pitchFamily="34" charset="0"/>
              </a:rPr>
              <a:t> response of the neonate along with manifestation of brain stem dysfunction with objective evidence of HI </a:t>
            </a:r>
            <a:r>
              <a:rPr lang="en-US" sz="2400" dirty="0" err="1" smtClean="0">
                <a:latin typeface="Arial Narrow" pitchFamily="34" charset="0"/>
              </a:rPr>
              <a:t>aetiology</a:t>
            </a:r>
            <a:r>
              <a:rPr lang="en-US" sz="2400" dirty="0" smtClean="0">
                <a:latin typeface="Arial Narrow" pitchFamily="34" charset="0"/>
              </a:rPr>
              <a:t>. </a:t>
            </a:r>
            <a:endParaRPr lang="en-US" sz="2400" dirty="0">
              <a:latin typeface="Arial Narrow" pitchFamily="34" charset="0"/>
            </a:endParaRPr>
          </a:p>
        </p:txBody>
      </p:sp>
      <p:sp>
        <p:nvSpPr>
          <p:cNvPr id="4" name="Title 1"/>
          <p:cNvSpPr>
            <a:spLocks noGrp="1"/>
          </p:cNvSpPr>
          <p:nvPr>
            <p:ph type="title"/>
          </p:nvPr>
        </p:nvSpPr>
        <p:spPr>
          <a:xfrm>
            <a:off x="0" y="0"/>
            <a:ext cx="2895600" cy="639762"/>
          </a:xfrm>
        </p:spPr>
        <p:txBody>
          <a:bodyPr>
            <a:normAutofit/>
          </a:bodyPr>
          <a:lstStyle/>
          <a:p>
            <a:r>
              <a:rPr lang="en-US" sz="2800" b="1" dirty="0" smtClean="0">
                <a:latin typeface="Arial Narrow" pitchFamily="34" charset="0"/>
              </a:rPr>
              <a:t>Definition</a:t>
            </a:r>
            <a:endParaRPr lang="en-US" sz="2800" b="1" dirty="0">
              <a:latin typeface="Arial Narrow"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533402"/>
          <a:ext cx="8991600" cy="3352798"/>
        </p:xfrm>
        <a:graphic>
          <a:graphicData uri="http://schemas.openxmlformats.org/drawingml/2006/table">
            <a:tbl>
              <a:tblPr firstRow="1" bandRow="1">
                <a:tableStyleId>{5C22544A-7EE6-4342-B048-85BDC9FD1C3A}</a:tableStyleId>
              </a:tblPr>
              <a:tblGrid>
                <a:gridCol w="1798320"/>
                <a:gridCol w="1798320"/>
                <a:gridCol w="1798320"/>
                <a:gridCol w="1798320"/>
                <a:gridCol w="1798320"/>
              </a:tblGrid>
              <a:tr h="499210">
                <a:tc>
                  <a:txBody>
                    <a:bodyPr/>
                    <a:lstStyle/>
                    <a:p>
                      <a:endParaRPr lang="en-US" dirty="0"/>
                    </a:p>
                  </a:txBody>
                  <a:tcPr/>
                </a:tc>
                <a:tc>
                  <a:txBody>
                    <a:bodyPr/>
                    <a:lstStyle/>
                    <a:p>
                      <a:pPr marL="0" marR="0" algn="ctr">
                        <a:lnSpc>
                          <a:spcPct val="115000"/>
                        </a:lnSpc>
                        <a:spcBef>
                          <a:spcPts val="1200"/>
                        </a:spcBef>
                        <a:spcAft>
                          <a:spcPts val="1200"/>
                        </a:spcAft>
                      </a:pPr>
                      <a:r>
                        <a:rPr lang="en-US" sz="1050" b="1" dirty="0">
                          <a:solidFill>
                            <a:srgbClr val="202122"/>
                          </a:solidFill>
                          <a:latin typeface="Arial"/>
                          <a:ea typeface="Times New Roman"/>
                          <a:cs typeface="Times New Roman"/>
                        </a:rPr>
                        <a:t>Score of 0</a:t>
                      </a:r>
                      <a:endParaRPr lang="en-US" sz="1100" dirty="0">
                        <a:latin typeface="Calibri"/>
                        <a:ea typeface="Calibri"/>
                        <a:cs typeface="Times New Roman"/>
                      </a:endParaRPr>
                    </a:p>
                  </a:txBody>
                  <a:tcPr marL="60960" marR="60960" marT="30480" marB="30480" anchor="ctr"/>
                </a:tc>
                <a:tc>
                  <a:txBody>
                    <a:bodyPr/>
                    <a:lstStyle/>
                    <a:p>
                      <a:pPr marL="0" marR="0" algn="ctr">
                        <a:lnSpc>
                          <a:spcPct val="115000"/>
                        </a:lnSpc>
                        <a:spcBef>
                          <a:spcPts val="1200"/>
                        </a:spcBef>
                        <a:spcAft>
                          <a:spcPts val="1200"/>
                        </a:spcAft>
                      </a:pPr>
                      <a:r>
                        <a:rPr lang="en-US" sz="1050" b="1">
                          <a:solidFill>
                            <a:srgbClr val="202122"/>
                          </a:solidFill>
                          <a:latin typeface="Arial"/>
                          <a:ea typeface="Times New Roman"/>
                          <a:cs typeface="Times New Roman"/>
                        </a:rPr>
                        <a:t>Score of 1</a:t>
                      </a:r>
                      <a:endParaRPr lang="en-US" sz="1100">
                        <a:latin typeface="Calibri"/>
                        <a:ea typeface="Calibri"/>
                        <a:cs typeface="Times New Roman"/>
                      </a:endParaRPr>
                    </a:p>
                  </a:txBody>
                  <a:tcPr marL="60960" marR="60960" marT="30480" marB="30480" anchor="ctr"/>
                </a:tc>
                <a:tc>
                  <a:txBody>
                    <a:bodyPr/>
                    <a:lstStyle/>
                    <a:p>
                      <a:pPr marL="0" marR="0" algn="ctr">
                        <a:lnSpc>
                          <a:spcPct val="115000"/>
                        </a:lnSpc>
                        <a:spcBef>
                          <a:spcPts val="1200"/>
                        </a:spcBef>
                        <a:spcAft>
                          <a:spcPts val="1200"/>
                        </a:spcAft>
                      </a:pPr>
                      <a:r>
                        <a:rPr lang="en-US" sz="1050" b="1" dirty="0">
                          <a:solidFill>
                            <a:srgbClr val="202122"/>
                          </a:solidFill>
                          <a:latin typeface="Arial"/>
                          <a:ea typeface="Times New Roman"/>
                          <a:cs typeface="Times New Roman"/>
                        </a:rPr>
                        <a:t>Score of 2</a:t>
                      </a:r>
                      <a:endParaRPr lang="en-US" sz="1100" dirty="0">
                        <a:latin typeface="Calibri"/>
                        <a:ea typeface="Calibri"/>
                        <a:cs typeface="Times New Roman"/>
                      </a:endParaRPr>
                    </a:p>
                  </a:txBody>
                  <a:tcPr marL="60960" marR="60960" marT="30480" marB="30480" anchor="ctr"/>
                </a:tc>
                <a:tc>
                  <a:txBody>
                    <a:bodyPr/>
                    <a:lstStyle/>
                    <a:p>
                      <a:pPr marL="0" marR="0" algn="ctr">
                        <a:lnSpc>
                          <a:spcPct val="115000"/>
                        </a:lnSpc>
                        <a:spcBef>
                          <a:spcPts val="1200"/>
                        </a:spcBef>
                        <a:spcAft>
                          <a:spcPts val="1200"/>
                        </a:spcAft>
                      </a:pPr>
                      <a:r>
                        <a:rPr lang="en-US" sz="1050" b="1" dirty="0">
                          <a:solidFill>
                            <a:srgbClr val="202122"/>
                          </a:solidFill>
                          <a:latin typeface="Arial"/>
                          <a:ea typeface="Times New Roman"/>
                          <a:cs typeface="Times New Roman"/>
                        </a:rPr>
                        <a:t>Component of </a:t>
                      </a:r>
                      <a:r>
                        <a:rPr lang="en-US" sz="1050" b="1" dirty="0" err="1">
                          <a:solidFill>
                            <a:srgbClr val="202122"/>
                          </a:solidFill>
                          <a:latin typeface="Arial"/>
                          <a:ea typeface="Times New Roman"/>
                          <a:cs typeface="Times New Roman"/>
                        </a:rPr>
                        <a:t>backronym</a:t>
                      </a:r>
                      <a:endParaRPr lang="en-US" sz="1100" dirty="0">
                        <a:latin typeface="Calibri"/>
                        <a:ea typeface="Calibri"/>
                        <a:cs typeface="Times New Roman"/>
                      </a:endParaRPr>
                    </a:p>
                  </a:txBody>
                  <a:tcPr marL="9525" marR="9525" marT="9525" marB="9525" anchor="ctr"/>
                </a:tc>
              </a:tr>
              <a:tr h="790580">
                <a:tc>
                  <a:txBody>
                    <a:bodyPr/>
                    <a:lstStyle/>
                    <a:p>
                      <a:pPr marL="0" marR="0" algn="ctr">
                        <a:lnSpc>
                          <a:spcPct val="115000"/>
                        </a:lnSpc>
                        <a:spcBef>
                          <a:spcPts val="1200"/>
                        </a:spcBef>
                        <a:spcAft>
                          <a:spcPts val="1200"/>
                        </a:spcAft>
                      </a:pPr>
                      <a:r>
                        <a:rPr lang="en-US" sz="1050" b="1" dirty="0">
                          <a:solidFill>
                            <a:srgbClr val="202122"/>
                          </a:solidFill>
                          <a:latin typeface="Arial"/>
                          <a:ea typeface="Times New Roman"/>
                          <a:cs typeface="Times New Roman"/>
                        </a:rPr>
                        <a:t>Skin color</a:t>
                      </a:r>
                      <a:endParaRPr lang="en-US" sz="1100" dirty="0">
                        <a:latin typeface="Calibri"/>
                        <a:ea typeface="Calibri"/>
                        <a:cs typeface="Times New Roman"/>
                      </a:endParaRPr>
                    </a:p>
                  </a:txBody>
                  <a:tcPr marL="60960" marR="60960" marT="30480" marB="30480" anchor="ctr"/>
                </a:tc>
                <a:tc>
                  <a:txBody>
                    <a:bodyPr/>
                    <a:lstStyle/>
                    <a:p>
                      <a:pPr marL="0" marR="0" algn="ctr">
                        <a:lnSpc>
                          <a:spcPct val="115000"/>
                        </a:lnSpc>
                        <a:spcBef>
                          <a:spcPts val="1200"/>
                        </a:spcBef>
                        <a:spcAft>
                          <a:spcPts val="1200"/>
                        </a:spcAft>
                      </a:pPr>
                      <a:r>
                        <a:rPr lang="en-US" sz="1050">
                          <a:solidFill>
                            <a:srgbClr val="202122"/>
                          </a:solidFill>
                          <a:latin typeface="Arial"/>
                          <a:ea typeface="Times New Roman"/>
                          <a:cs typeface="Times New Roman"/>
                        </a:rPr>
                        <a:t>blue or pale all over</a:t>
                      </a:r>
                      <a:endParaRPr lang="en-US" sz="1100">
                        <a:latin typeface="Calibri"/>
                        <a:ea typeface="Calibri"/>
                        <a:cs typeface="Times New Roman"/>
                      </a:endParaRPr>
                    </a:p>
                  </a:txBody>
                  <a:tcPr marL="60960" marR="60960" marT="30480" marB="30480" anchor="ctr"/>
                </a:tc>
                <a:tc>
                  <a:txBody>
                    <a:bodyPr/>
                    <a:lstStyle/>
                    <a:p>
                      <a:pPr marL="0" marR="0" algn="ctr">
                        <a:lnSpc>
                          <a:spcPct val="115000"/>
                        </a:lnSpc>
                        <a:spcBef>
                          <a:spcPts val="1200"/>
                        </a:spcBef>
                        <a:spcAft>
                          <a:spcPts val="1200"/>
                        </a:spcAft>
                      </a:pPr>
                      <a:r>
                        <a:rPr lang="en-US" sz="1050" dirty="0">
                          <a:solidFill>
                            <a:srgbClr val="202122"/>
                          </a:solidFill>
                          <a:latin typeface="Arial"/>
                          <a:ea typeface="Times New Roman"/>
                          <a:cs typeface="Times New Roman"/>
                        </a:rPr>
                        <a:t>blue at extremities,</a:t>
                      </a:r>
                      <a:br>
                        <a:rPr lang="en-US" sz="1050" dirty="0">
                          <a:solidFill>
                            <a:srgbClr val="202122"/>
                          </a:solidFill>
                          <a:latin typeface="Arial"/>
                          <a:ea typeface="Times New Roman"/>
                          <a:cs typeface="Times New Roman"/>
                        </a:rPr>
                      </a:br>
                      <a:r>
                        <a:rPr lang="en-US" sz="1050" dirty="0">
                          <a:solidFill>
                            <a:srgbClr val="202122"/>
                          </a:solidFill>
                          <a:latin typeface="Arial"/>
                          <a:ea typeface="Times New Roman"/>
                          <a:cs typeface="Times New Roman"/>
                        </a:rPr>
                        <a:t>body pink</a:t>
                      </a:r>
                      <a:br>
                        <a:rPr lang="en-US" sz="1050" dirty="0">
                          <a:solidFill>
                            <a:srgbClr val="202122"/>
                          </a:solidFill>
                          <a:latin typeface="Arial"/>
                          <a:ea typeface="Times New Roman"/>
                          <a:cs typeface="Times New Roman"/>
                        </a:rPr>
                      </a:br>
                      <a:r>
                        <a:rPr lang="en-US" sz="1050" dirty="0">
                          <a:solidFill>
                            <a:srgbClr val="202122"/>
                          </a:solidFill>
                          <a:latin typeface="Arial"/>
                          <a:ea typeface="Times New Roman"/>
                          <a:cs typeface="Times New Roman"/>
                        </a:rPr>
                        <a:t>(</a:t>
                      </a:r>
                      <a:r>
                        <a:rPr lang="en-US" sz="1050" u="none" strike="noStrike" dirty="0" err="1">
                          <a:solidFill>
                            <a:srgbClr val="0B0080"/>
                          </a:solidFill>
                          <a:latin typeface="Arial"/>
                          <a:ea typeface="Times New Roman"/>
                          <a:cs typeface="Times New Roman"/>
                        </a:rPr>
                        <a:t>acrocyanosis</a:t>
                      </a:r>
                      <a:r>
                        <a:rPr lang="en-US" sz="1050" dirty="0">
                          <a:solidFill>
                            <a:srgbClr val="202122"/>
                          </a:solidFill>
                          <a:latin typeface="Arial"/>
                          <a:ea typeface="Times New Roman"/>
                          <a:cs typeface="Times New Roman"/>
                        </a:rPr>
                        <a:t>)</a:t>
                      </a:r>
                      <a:endParaRPr lang="en-US" sz="1100" dirty="0">
                        <a:latin typeface="Calibri"/>
                        <a:ea typeface="Calibri"/>
                        <a:cs typeface="Times New Roman"/>
                      </a:endParaRPr>
                    </a:p>
                  </a:txBody>
                  <a:tcPr marL="60960" marR="60960" marT="30480" marB="30480" anchor="ctr"/>
                </a:tc>
                <a:tc>
                  <a:txBody>
                    <a:bodyPr/>
                    <a:lstStyle/>
                    <a:p>
                      <a:pPr marL="0" marR="0" algn="ctr">
                        <a:lnSpc>
                          <a:spcPct val="115000"/>
                        </a:lnSpc>
                        <a:spcBef>
                          <a:spcPts val="1200"/>
                        </a:spcBef>
                        <a:spcAft>
                          <a:spcPts val="1200"/>
                        </a:spcAft>
                      </a:pPr>
                      <a:r>
                        <a:rPr lang="en-US" sz="1050" dirty="0">
                          <a:solidFill>
                            <a:srgbClr val="202122"/>
                          </a:solidFill>
                          <a:latin typeface="Arial"/>
                          <a:ea typeface="Times New Roman"/>
                          <a:cs typeface="Times New Roman"/>
                        </a:rPr>
                        <a:t>no </a:t>
                      </a:r>
                      <a:r>
                        <a:rPr lang="en-US" sz="1050" u="none" strike="noStrike" dirty="0">
                          <a:solidFill>
                            <a:srgbClr val="0B0080"/>
                          </a:solidFill>
                          <a:latin typeface="Arial"/>
                          <a:ea typeface="Times New Roman"/>
                          <a:cs typeface="Times New Roman"/>
                        </a:rPr>
                        <a:t>cyanosis</a:t>
                      </a:r>
                      <a:r>
                        <a:rPr lang="en-US" sz="1050" dirty="0">
                          <a:solidFill>
                            <a:srgbClr val="202122"/>
                          </a:solidFill>
                          <a:latin typeface="Arial"/>
                          <a:ea typeface="Times New Roman"/>
                          <a:cs typeface="Times New Roman"/>
                        </a:rPr>
                        <a:t/>
                      </a:r>
                      <a:br>
                        <a:rPr lang="en-US" sz="1050" dirty="0">
                          <a:solidFill>
                            <a:srgbClr val="202122"/>
                          </a:solidFill>
                          <a:latin typeface="Arial"/>
                          <a:ea typeface="Times New Roman"/>
                          <a:cs typeface="Times New Roman"/>
                        </a:rPr>
                      </a:br>
                      <a:r>
                        <a:rPr lang="en-US" sz="1050" dirty="0">
                          <a:solidFill>
                            <a:srgbClr val="202122"/>
                          </a:solidFill>
                          <a:latin typeface="Arial"/>
                          <a:ea typeface="Times New Roman"/>
                          <a:cs typeface="Times New Roman"/>
                        </a:rPr>
                        <a:t>body and extremities pink</a:t>
                      </a:r>
                      <a:endParaRPr lang="en-US" sz="1100" dirty="0">
                        <a:latin typeface="Calibri"/>
                        <a:ea typeface="Calibri"/>
                        <a:cs typeface="Times New Roman"/>
                      </a:endParaRPr>
                    </a:p>
                  </a:txBody>
                  <a:tcPr marL="60960" marR="60960" marT="30480" marB="30480" anchor="ctr"/>
                </a:tc>
                <a:tc>
                  <a:txBody>
                    <a:bodyPr/>
                    <a:lstStyle/>
                    <a:p>
                      <a:pPr marL="0" marR="0" algn="ctr">
                        <a:lnSpc>
                          <a:spcPct val="115000"/>
                        </a:lnSpc>
                        <a:spcBef>
                          <a:spcPts val="1200"/>
                        </a:spcBef>
                        <a:spcAft>
                          <a:spcPts val="1200"/>
                        </a:spcAft>
                      </a:pPr>
                      <a:r>
                        <a:rPr lang="en-US" sz="1050" b="1" dirty="0">
                          <a:solidFill>
                            <a:srgbClr val="202122"/>
                          </a:solidFill>
                          <a:latin typeface="Arial"/>
                          <a:ea typeface="Times New Roman"/>
                          <a:cs typeface="Times New Roman"/>
                        </a:rPr>
                        <a:t>A</a:t>
                      </a:r>
                      <a:r>
                        <a:rPr lang="en-US" sz="1050" dirty="0">
                          <a:solidFill>
                            <a:srgbClr val="202122"/>
                          </a:solidFill>
                          <a:latin typeface="Arial"/>
                          <a:ea typeface="Times New Roman"/>
                          <a:cs typeface="Times New Roman"/>
                        </a:rPr>
                        <a:t>ppearance</a:t>
                      </a:r>
                      <a:endParaRPr lang="en-US" sz="1100" dirty="0">
                        <a:latin typeface="Calibri"/>
                        <a:ea typeface="Calibri"/>
                        <a:cs typeface="Times New Roman"/>
                      </a:endParaRPr>
                    </a:p>
                  </a:txBody>
                  <a:tcPr marL="60960" marR="60960" marT="30480" marB="30480" anchor="ctr"/>
                </a:tc>
              </a:tr>
              <a:tr h="478246">
                <a:tc>
                  <a:txBody>
                    <a:bodyPr/>
                    <a:lstStyle/>
                    <a:p>
                      <a:pPr marL="0" marR="0" algn="ctr">
                        <a:lnSpc>
                          <a:spcPct val="115000"/>
                        </a:lnSpc>
                        <a:spcBef>
                          <a:spcPts val="1200"/>
                        </a:spcBef>
                        <a:spcAft>
                          <a:spcPts val="1200"/>
                        </a:spcAft>
                      </a:pPr>
                      <a:r>
                        <a:rPr lang="en-US" sz="1050" b="1" u="none" strike="noStrike" dirty="0">
                          <a:solidFill>
                            <a:srgbClr val="0B0080"/>
                          </a:solidFill>
                          <a:latin typeface="Arial"/>
                          <a:ea typeface="Times New Roman"/>
                          <a:cs typeface="Times New Roman"/>
                        </a:rPr>
                        <a:t>Pulse rate</a:t>
                      </a:r>
                      <a:endParaRPr lang="en-US" sz="1100" dirty="0">
                        <a:latin typeface="Calibri"/>
                        <a:ea typeface="Calibri"/>
                        <a:cs typeface="Times New Roman"/>
                      </a:endParaRPr>
                    </a:p>
                  </a:txBody>
                  <a:tcPr marL="60960" marR="60960" marT="30480" marB="30480" anchor="ctr"/>
                </a:tc>
                <a:tc>
                  <a:txBody>
                    <a:bodyPr/>
                    <a:lstStyle/>
                    <a:p>
                      <a:pPr marL="0" marR="0" algn="ctr">
                        <a:lnSpc>
                          <a:spcPct val="115000"/>
                        </a:lnSpc>
                        <a:spcBef>
                          <a:spcPts val="1200"/>
                        </a:spcBef>
                        <a:spcAft>
                          <a:spcPts val="1200"/>
                        </a:spcAft>
                      </a:pPr>
                      <a:r>
                        <a:rPr lang="en-US" sz="1050" dirty="0">
                          <a:solidFill>
                            <a:srgbClr val="202122"/>
                          </a:solidFill>
                          <a:latin typeface="Arial"/>
                          <a:ea typeface="Times New Roman"/>
                          <a:cs typeface="Times New Roman"/>
                        </a:rPr>
                        <a:t>absent</a:t>
                      </a:r>
                      <a:endParaRPr lang="en-US" sz="1100" dirty="0">
                        <a:latin typeface="Calibri"/>
                        <a:ea typeface="Calibri"/>
                        <a:cs typeface="Times New Roman"/>
                      </a:endParaRPr>
                    </a:p>
                  </a:txBody>
                  <a:tcPr marL="60960" marR="60960" marT="30480" marB="30480" anchor="ctr"/>
                </a:tc>
                <a:tc>
                  <a:txBody>
                    <a:bodyPr/>
                    <a:lstStyle/>
                    <a:p>
                      <a:pPr marL="0" marR="0" algn="ctr">
                        <a:lnSpc>
                          <a:spcPct val="115000"/>
                        </a:lnSpc>
                        <a:spcBef>
                          <a:spcPts val="1200"/>
                        </a:spcBef>
                        <a:spcAft>
                          <a:spcPts val="1200"/>
                        </a:spcAft>
                      </a:pPr>
                      <a:r>
                        <a:rPr lang="en-US" sz="1050">
                          <a:solidFill>
                            <a:srgbClr val="202122"/>
                          </a:solidFill>
                          <a:latin typeface="Arial"/>
                          <a:ea typeface="Times New Roman"/>
                          <a:cs typeface="Times New Roman"/>
                        </a:rPr>
                        <a:t>&lt; 100 beats per minute</a:t>
                      </a:r>
                      <a:endParaRPr lang="en-US" sz="1100">
                        <a:latin typeface="Calibri"/>
                        <a:ea typeface="Calibri"/>
                        <a:cs typeface="Times New Roman"/>
                      </a:endParaRPr>
                    </a:p>
                  </a:txBody>
                  <a:tcPr marL="60960" marR="60960" marT="30480" marB="30480" anchor="ctr"/>
                </a:tc>
                <a:tc>
                  <a:txBody>
                    <a:bodyPr/>
                    <a:lstStyle/>
                    <a:p>
                      <a:pPr marL="0" marR="0" algn="ctr">
                        <a:lnSpc>
                          <a:spcPct val="115000"/>
                        </a:lnSpc>
                        <a:spcBef>
                          <a:spcPts val="1200"/>
                        </a:spcBef>
                        <a:spcAft>
                          <a:spcPts val="1200"/>
                        </a:spcAft>
                      </a:pPr>
                      <a:r>
                        <a:rPr lang="en-US" sz="1050" dirty="0">
                          <a:solidFill>
                            <a:srgbClr val="202122"/>
                          </a:solidFill>
                          <a:latin typeface="Arial"/>
                          <a:ea typeface="Times New Roman"/>
                          <a:cs typeface="Times New Roman"/>
                        </a:rPr>
                        <a:t>≥ 100 beats per minute</a:t>
                      </a:r>
                      <a:endParaRPr lang="en-US" sz="1100" dirty="0">
                        <a:latin typeface="Calibri"/>
                        <a:ea typeface="Calibri"/>
                        <a:cs typeface="Times New Roman"/>
                      </a:endParaRPr>
                    </a:p>
                  </a:txBody>
                  <a:tcPr marL="60960" marR="60960" marT="30480" marB="30480" anchor="ctr"/>
                </a:tc>
                <a:tc>
                  <a:txBody>
                    <a:bodyPr/>
                    <a:lstStyle/>
                    <a:p>
                      <a:pPr marL="0" marR="0" algn="ctr">
                        <a:lnSpc>
                          <a:spcPct val="115000"/>
                        </a:lnSpc>
                        <a:spcBef>
                          <a:spcPts val="1200"/>
                        </a:spcBef>
                        <a:spcAft>
                          <a:spcPts val="1200"/>
                        </a:spcAft>
                      </a:pPr>
                      <a:r>
                        <a:rPr lang="en-US" sz="1050" b="1" dirty="0">
                          <a:solidFill>
                            <a:srgbClr val="202122"/>
                          </a:solidFill>
                          <a:latin typeface="Arial"/>
                          <a:ea typeface="Times New Roman"/>
                          <a:cs typeface="Times New Roman"/>
                        </a:rPr>
                        <a:t>P</a:t>
                      </a:r>
                      <a:r>
                        <a:rPr lang="en-US" sz="1050" dirty="0">
                          <a:solidFill>
                            <a:srgbClr val="202122"/>
                          </a:solidFill>
                          <a:latin typeface="Arial"/>
                          <a:ea typeface="Times New Roman"/>
                          <a:cs typeface="Times New Roman"/>
                        </a:rPr>
                        <a:t>ulse</a:t>
                      </a:r>
                      <a:endParaRPr lang="en-US" sz="1100" dirty="0">
                        <a:latin typeface="Calibri"/>
                        <a:ea typeface="Calibri"/>
                        <a:cs typeface="Times New Roman"/>
                      </a:endParaRPr>
                    </a:p>
                  </a:txBody>
                  <a:tcPr marL="60960" marR="60960" marT="30480" marB="30480" anchor="ctr"/>
                </a:tc>
              </a:tr>
              <a:tr h="553258">
                <a:tc>
                  <a:txBody>
                    <a:bodyPr/>
                    <a:lstStyle/>
                    <a:p>
                      <a:pPr marL="0" marR="0" algn="ctr">
                        <a:lnSpc>
                          <a:spcPct val="115000"/>
                        </a:lnSpc>
                        <a:spcBef>
                          <a:spcPts val="1200"/>
                        </a:spcBef>
                        <a:spcAft>
                          <a:spcPts val="1200"/>
                        </a:spcAft>
                      </a:pPr>
                      <a:r>
                        <a:rPr lang="en-US" sz="1050" b="1" u="none" strike="noStrike" dirty="0">
                          <a:solidFill>
                            <a:srgbClr val="0B0080"/>
                          </a:solidFill>
                          <a:latin typeface="Arial"/>
                          <a:ea typeface="Times New Roman"/>
                          <a:cs typeface="Times New Roman"/>
                        </a:rPr>
                        <a:t>Reflex</a:t>
                      </a:r>
                      <a:r>
                        <a:rPr lang="en-US" sz="1050" b="1" dirty="0">
                          <a:solidFill>
                            <a:srgbClr val="202122"/>
                          </a:solidFill>
                          <a:latin typeface="Arial"/>
                          <a:ea typeface="Times New Roman"/>
                          <a:cs typeface="Times New Roman"/>
                        </a:rPr>
                        <a:t> irritability grimace</a:t>
                      </a:r>
                      <a:endParaRPr lang="en-US" sz="1100" dirty="0">
                        <a:latin typeface="Calibri"/>
                        <a:ea typeface="Calibri"/>
                        <a:cs typeface="Times New Roman"/>
                      </a:endParaRPr>
                    </a:p>
                  </a:txBody>
                  <a:tcPr marL="60960" marR="60960" marT="30480" marB="30480" anchor="ctr"/>
                </a:tc>
                <a:tc>
                  <a:txBody>
                    <a:bodyPr/>
                    <a:lstStyle/>
                    <a:p>
                      <a:pPr marL="0" marR="0" algn="ctr">
                        <a:lnSpc>
                          <a:spcPct val="115000"/>
                        </a:lnSpc>
                        <a:spcBef>
                          <a:spcPts val="1200"/>
                        </a:spcBef>
                        <a:spcAft>
                          <a:spcPts val="1200"/>
                        </a:spcAft>
                      </a:pPr>
                      <a:r>
                        <a:rPr lang="en-US" sz="1050" dirty="0">
                          <a:solidFill>
                            <a:srgbClr val="202122"/>
                          </a:solidFill>
                          <a:latin typeface="Arial"/>
                          <a:ea typeface="Times New Roman"/>
                          <a:cs typeface="Times New Roman"/>
                        </a:rPr>
                        <a:t>no response to stimulation</a:t>
                      </a:r>
                      <a:endParaRPr lang="en-US" sz="1100" dirty="0">
                        <a:latin typeface="Calibri"/>
                        <a:ea typeface="Calibri"/>
                        <a:cs typeface="Times New Roman"/>
                      </a:endParaRPr>
                    </a:p>
                  </a:txBody>
                  <a:tcPr marL="60960" marR="60960" marT="30480" marB="30480" anchor="ctr"/>
                </a:tc>
                <a:tc>
                  <a:txBody>
                    <a:bodyPr/>
                    <a:lstStyle/>
                    <a:p>
                      <a:pPr marL="0" marR="0" algn="ctr">
                        <a:lnSpc>
                          <a:spcPct val="115000"/>
                        </a:lnSpc>
                        <a:spcBef>
                          <a:spcPts val="1200"/>
                        </a:spcBef>
                        <a:spcAft>
                          <a:spcPts val="1200"/>
                        </a:spcAft>
                      </a:pPr>
                      <a:r>
                        <a:rPr lang="en-US" sz="1050" dirty="0">
                          <a:solidFill>
                            <a:srgbClr val="202122"/>
                          </a:solidFill>
                          <a:latin typeface="Arial"/>
                          <a:ea typeface="Times New Roman"/>
                          <a:cs typeface="Times New Roman"/>
                        </a:rPr>
                        <a:t>grimace on suction or aggressive stimulation</a:t>
                      </a:r>
                      <a:endParaRPr lang="en-US" sz="1100" dirty="0">
                        <a:latin typeface="Calibri"/>
                        <a:ea typeface="Calibri"/>
                        <a:cs typeface="Times New Roman"/>
                      </a:endParaRPr>
                    </a:p>
                  </a:txBody>
                  <a:tcPr marL="60960" marR="60960" marT="30480" marB="30480" anchor="ctr"/>
                </a:tc>
                <a:tc>
                  <a:txBody>
                    <a:bodyPr/>
                    <a:lstStyle/>
                    <a:p>
                      <a:pPr marL="0" marR="0" algn="ctr">
                        <a:lnSpc>
                          <a:spcPct val="115000"/>
                        </a:lnSpc>
                        <a:spcBef>
                          <a:spcPts val="1200"/>
                        </a:spcBef>
                        <a:spcAft>
                          <a:spcPts val="1200"/>
                        </a:spcAft>
                      </a:pPr>
                      <a:r>
                        <a:rPr lang="en-US" sz="1050" dirty="0">
                          <a:solidFill>
                            <a:srgbClr val="202122"/>
                          </a:solidFill>
                          <a:latin typeface="Arial"/>
                          <a:ea typeface="Times New Roman"/>
                          <a:cs typeface="Times New Roman"/>
                        </a:rPr>
                        <a:t>cry on stimulation</a:t>
                      </a:r>
                      <a:endParaRPr lang="en-US" sz="1100" dirty="0">
                        <a:latin typeface="Calibri"/>
                        <a:ea typeface="Calibri"/>
                        <a:cs typeface="Times New Roman"/>
                      </a:endParaRPr>
                    </a:p>
                  </a:txBody>
                  <a:tcPr marL="60960" marR="60960" marT="30480" marB="30480" anchor="ctr"/>
                </a:tc>
                <a:tc>
                  <a:txBody>
                    <a:bodyPr/>
                    <a:lstStyle/>
                    <a:p>
                      <a:pPr marL="0" marR="0" algn="ctr">
                        <a:lnSpc>
                          <a:spcPct val="115000"/>
                        </a:lnSpc>
                        <a:spcBef>
                          <a:spcPts val="1200"/>
                        </a:spcBef>
                        <a:spcAft>
                          <a:spcPts val="1200"/>
                        </a:spcAft>
                      </a:pPr>
                      <a:r>
                        <a:rPr lang="en-US" sz="1050" b="1">
                          <a:solidFill>
                            <a:srgbClr val="202122"/>
                          </a:solidFill>
                          <a:latin typeface="Arial"/>
                          <a:ea typeface="Times New Roman"/>
                          <a:cs typeface="Times New Roman"/>
                        </a:rPr>
                        <a:t>G</a:t>
                      </a:r>
                      <a:r>
                        <a:rPr lang="en-US" sz="1050">
                          <a:solidFill>
                            <a:srgbClr val="202122"/>
                          </a:solidFill>
                          <a:latin typeface="Arial"/>
                          <a:ea typeface="Times New Roman"/>
                          <a:cs typeface="Times New Roman"/>
                        </a:rPr>
                        <a:t>rimace</a:t>
                      </a:r>
                      <a:endParaRPr lang="en-US" sz="1100">
                        <a:latin typeface="Calibri"/>
                        <a:ea typeface="Calibri"/>
                        <a:cs typeface="Times New Roman"/>
                      </a:endParaRPr>
                    </a:p>
                  </a:txBody>
                  <a:tcPr marL="60960" marR="60960" marT="30480" marB="30480" anchor="ctr"/>
                </a:tc>
              </a:tr>
              <a:tr h="553258">
                <a:tc>
                  <a:txBody>
                    <a:bodyPr/>
                    <a:lstStyle/>
                    <a:p>
                      <a:pPr marL="0" marR="0" algn="ctr">
                        <a:lnSpc>
                          <a:spcPct val="115000"/>
                        </a:lnSpc>
                        <a:spcBef>
                          <a:spcPts val="1200"/>
                        </a:spcBef>
                        <a:spcAft>
                          <a:spcPts val="1200"/>
                        </a:spcAft>
                      </a:pPr>
                      <a:r>
                        <a:rPr lang="en-US" sz="1050" b="1">
                          <a:solidFill>
                            <a:srgbClr val="202122"/>
                          </a:solidFill>
                          <a:latin typeface="Arial"/>
                          <a:ea typeface="Times New Roman"/>
                          <a:cs typeface="Times New Roman"/>
                        </a:rPr>
                        <a:t>Muscle Tone</a:t>
                      </a:r>
                      <a:endParaRPr lang="en-US" sz="1100">
                        <a:latin typeface="Calibri"/>
                        <a:ea typeface="Calibri"/>
                        <a:cs typeface="Times New Roman"/>
                      </a:endParaRPr>
                    </a:p>
                  </a:txBody>
                  <a:tcPr marL="60960" marR="60960" marT="30480" marB="30480" anchor="ctr"/>
                </a:tc>
                <a:tc>
                  <a:txBody>
                    <a:bodyPr/>
                    <a:lstStyle/>
                    <a:p>
                      <a:pPr marL="0" marR="0" algn="ctr">
                        <a:lnSpc>
                          <a:spcPct val="115000"/>
                        </a:lnSpc>
                        <a:spcBef>
                          <a:spcPts val="1200"/>
                        </a:spcBef>
                        <a:spcAft>
                          <a:spcPts val="1200"/>
                        </a:spcAft>
                      </a:pPr>
                      <a:r>
                        <a:rPr lang="en-US" sz="1050">
                          <a:solidFill>
                            <a:srgbClr val="202122"/>
                          </a:solidFill>
                          <a:latin typeface="Arial"/>
                          <a:ea typeface="Times New Roman"/>
                          <a:cs typeface="Times New Roman"/>
                        </a:rPr>
                        <a:t>none</a:t>
                      </a:r>
                      <a:endParaRPr lang="en-US" sz="1100">
                        <a:latin typeface="Calibri"/>
                        <a:ea typeface="Calibri"/>
                        <a:cs typeface="Times New Roman"/>
                      </a:endParaRPr>
                    </a:p>
                  </a:txBody>
                  <a:tcPr marL="60960" marR="60960" marT="30480" marB="30480" anchor="ctr"/>
                </a:tc>
                <a:tc>
                  <a:txBody>
                    <a:bodyPr/>
                    <a:lstStyle/>
                    <a:p>
                      <a:pPr marL="0" marR="0" algn="ctr">
                        <a:lnSpc>
                          <a:spcPct val="115000"/>
                        </a:lnSpc>
                        <a:spcBef>
                          <a:spcPts val="1200"/>
                        </a:spcBef>
                        <a:spcAft>
                          <a:spcPts val="1200"/>
                        </a:spcAft>
                      </a:pPr>
                      <a:r>
                        <a:rPr lang="en-US" sz="1050" dirty="0">
                          <a:solidFill>
                            <a:srgbClr val="202122"/>
                          </a:solidFill>
                          <a:latin typeface="Arial"/>
                          <a:ea typeface="Times New Roman"/>
                          <a:cs typeface="Times New Roman"/>
                        </a:rPr>
                        <a:t>some </a:t>
                      </a:r>
                      <a:r>
                        <a:rPr lang="en-US" sz="1050" u="none" strike="noStrike" dirty="0">
                          <a:solidFill>
                            <a:srgbClr val="0B0080"/>
                          </a:solidFill>
                          <a:latin typeface="Arial"/>
                          <a:ea typeface="Times New Roman"/>
                          <a:cs typeface="Times New Roman"/>
                        </a:rPr>
                        <a:t>flexion</a:t>
                      </a:r>
                      <a:endParaRPr lang="en-US" sz="1100" dirty="0">
                        <a:latin typeface="Calibri"/>
                        <a:ea typeface="Calibri"/>
                        <a:cs typeface="Times New Roman"/>
                      </a:endParaRPr>
                    </a:p>
                  </a:txBody>
                  <a:tcPr marL="60960" marR="60960" marT="30480" marB="30480" anchor="ctr"/>
                </a:tc>
                <a:tc>
                  <a:txBody>
                    <a:bodyPr/>
                    <a:lstStyle/>
                    <a:p>
                      <a:pPr marL="0" marR="0" algn="ctr">
                        <a:lnSpc>
                          <a:spcPct val="115000"/>
                        </a:lnSpc>
                        <a:spcBef>
                          <a:spcPts val="1200"/>
                        </a:spcBef>
                        <a:spcAft>
                          <a:spcPts val="1200"/>
                        </a:spcAft>
                      </a:pPr>
                      <a:r>
                        <a:rPr lang="en-US" sz="1050" dirty="0">
                          <a:solidFill>
                            <a:srgbClr val="202122"/>
                          </a:solidFill>
                          <a:latin typeface="Arial"/>
                          <a:ea typeface="Times New Roman"/>
                          <a:cs typeface="Times New Roman"/>
                        </a:rPr>
                        <a:t>flexed arms and legs that resist extension</a:t>
                      </a:r>
                      <a:endParaRPr lang="en-US" sz="1100" dirty="0">
                        <a:latin typeface="Calibri"/>
                        <a:ea typeface="Calibri"/>
                        <a:cs typeface="Times New Roman"/>
                      </a:endParaRPr>
                    </a:p>
                  </a:txBody>
                  <a:tcPr marL="60960" marR="60960" marT="30480" marB="30480" anchor="ctr"/>
                </a:tc>
                <a:tc>
                  <a:txBody>
                    <a:bodyPr/>
                    <a:lstStyle/>
                    <a:p>
                      <a:pPr marL="0" marR="0" algn="ctr">
                        <a:lnSpc>
                          <a:spcPct val="115000"/>
                        </a:lnSpc>
                        <a:spcBef>
                          <a:spcPts val="1200"/>
                        </a:spcBef>
                        <a:spcAft>
                          <a:spcPts val="1200"/>
                        </a:spcAft>
                      </a:pPr>
                      <a:r>
                        <a:rPr lang="en-US" sz="1050" b="1">
                          <a:solidFill>
                            <a:srgbClr val="202122"/>
                          </a:solidFill>
                          <a:latin typeface="Arial"/>
                          <a:ea typeface="Times New Roman"/>
                          <a:cs typeface="Times New Roman"/>
                        </a:rPr>
                        <a:t>A</a:t>
                      </a:r>
                      <a:r>
                        <a:rPr lang="en-US" sz="1050">
                          <a:solidFill>
                            <a:srgbClr val="202122"/>
                          </a:solidFill>
                          <a:latin typeface="Arial"/>
                          <a:ea typeface="Times New Roman"/>
                          <a:cs typeface="Times New Roman"/>
                        </a:rPr>
                        <a:t>ctivity</a:t>
                      </a:r>
                      <a:endParaRPr lang="en-US" sz="1100">
                        <a:latin typeface="Calibri"/>
                        <a:ea typeface="Calibri"/>
                        <a:cs typeface="Times New Roman"/>
                      </a:endParaRPr>
                    </a:p>
                  </a:txBody>
                  <a:tcPr marL="60960" marR="60960" marT="30480" marB="30480" anchor="ctr"/>
                </a:tc>
              </a:tr>
              <a:tr h="478246">
                <a:tc>
                  <a:txBody>
                    <a:bodyPr/>
                    <a:lstStyle/>
                    <a:p>
                      <a:pPr marL="0" marR="0" algn="ctr">
                        <a:lnSpc>
                          <a:spcPct val="115000"/>
                        </a:lnSpc>
                        <a:spcBef>
                          <a:spcPts val="1200"/>
                        </a:spcBef>
                        <a:spcAft>
                          <a:spcPts val="1200"/>
                        </a:spcAft>
                      </a:pPr>
                      <a:r>
                        <a:rPr lang="en-US" sz="1050" b="1" u="none" strike="noStrike" dirty="0">
                          <a:solidFill>
                            <a:srgbClr val="0B0080"/>
                          </a:solidFill>
                          <a:latin typeface="Arial"/>
                          <a:ea typeface="Times New Roman"/>
                          <a:cs typeface="Times New Roman"/>
                        </a:rPr>
                        <a:t>Respiratory effort</a:t>
                      </a:r>
                      <a:endParaRPr lang="en-US" sz="1100" dirty="0">
                        <a:latin typeface="Calibri"/>
                        <a:ea typeface="Calibri"/>
                        <a:cs typeface="Times New Roman"/>
                      </a:endParaRPr>
                    </a:p>
                  </a:txBody>
                  <a:tcPr marL="60960" marR="60960" marT="30480" marB="30480" anchor="ctr"/>
                </a:tc>
                <a:tc>
                  <a:txBody>
                    <a:bodyPr/>
                    <a:lstStyle/>
                    <a:p>
                      <a:pPr marL="0" marR="0" algn="ctr">
                        <a:lnSpc>
                          <a:spcPct val="115000"/>
                        </a:lnSpc>
                        <a:spcBef>
                          <a:spcPts val="1200"/>
                        </a:spcBef>
                        <a:spcAft>
                          <a:spcPts val="1200"/>
                        </a:spcAft>
                      </a:pPr>
                      <a:r>
                        <a:rPr lang="en-US" sz="1050">
                          <a:solidFill>
                            <a:srgbClr val="202122"/>
                          </a:solidFill>
                          <a:latin typeface="Arial"/>
                          <a:ea typeface="Times New Roman"/>
                          <a:cs typeface="Times New Roman"/>
                        </a:rPr>
                        <a:t>absent</a:t>
                      </a:r>
                      <a:endParaRPr lang="en-US" sz="1100">
                        <a:latin typeface="Calibri"/>
                        <a:ea typeface="Calibri"/>
                        <a:cs typeface="Times New Roman"/>
                      </a:endParaRPr>
                    </a:p>
                  </a:txBody>
                  <a:tcPr marL="60960" marR="60960" marT="30480" marB="30480" anchor="ctr"/>
                </a:tc>
                <a:tc>
                  <a:txBody>
                    <a:bodyPr/>
                    <a:lstStyle/>
                    <a:p>
                      <a:pPr marL="0" marR="0" algn="ctr">
                        <a:lnSpc>
                          <a:spcPct val="115000"/>
                        </a:lnSpc>
                        <a:spcBef>
                          <a:spcPts val="1200"/>
                        </a:spcBef>
                        <a:spcAft>
                          <a:spcPts val="1200"/>
                        </a:spcAft>
                      </a:pPr>
                      <a:r>
                        <a:rPr lang="en-US" sz="1050" dirty="0">
                          <a:solidFill>
                            <a:srgbClr val="202122"/>
                          </a:solidFill>
                          <a:latin typeface="Arial"/>
                          <a:ea typeface="Times New Roman"/>
                          <a:cs typeface="Times New Roman"/>
                        </a:rPr>
                        <a:t>weak, irregular, gasping</a:t>
                      </a:r>
                      <a:endParaRPr lang="en-US" sz="1100" dirty="0">
                        <a:latin typeface="Calibri"/>
                        <a:ea typeface="Calibri"/>
                        <a:cs typeface="Times New Roman"/>
                      </a:endParaRPr>
                    </a:p>
                  </a:txBody>
                  <a:tcPr marL="60960" marR="60960" marT="30480" marB="30480" anchor="ctr"/>
                </a:tc>
                <a:tc>
                  <a:txBody>
                    <a:bodyPr/>
                    <a:lstStyle/>
                    <a:p>
                      <a:pPr marL="0" marR="0" algn="ctr">
                        <a:lnSpc>
                          <a:spcPct val="115000"/>
                        </a:lnSpc>
                        <a:spcBef>
                          <a:spcPts val="1200"/>
                        </a:spcBef>
                        <a:spcAft>
                          <a:spcPts val="1200"/>
                        </a:spcAft>
                      </a:pPr>
                      <a:r>
                        <a:rPr lang="en-US" sz="1050" dirty="0">
                          <a:solidFill>
                            <a:srgbClr val="202122"/>
                          </a:solidFill>
                          <a:latin typeface="Arial"/>
                          <a:ea typeface="Times New Roman"/>
                          <a:cs typeface="Times New Roman"/>
                        </a:rPr>
                        <a:t>strong, robust cry</a:t>
                      </a:r>
                      <a:endParaRPr lang="en-US" sz="1100" dirty="0">
                        <a:latin typeface="Calibri"/>
                        <a:ea typeface="Calibri"/>
                        <a:cs typeface="Times New Roman"/>
                      </a:endParaRPr>
                    </a:p>
                  </a:txBody>
                  <a:tcPr marL="60960" marR="60960" marT="30480" marB="30480" anchor="ctr"/>
                </a:tc>
                <a:tc>
                  <a:txBody>
                    <a:bodyPr/>
                    <a:lstStyle/>
                    <a:p>
                      <a:pPr marL="0" marR="0" algn="ctr">
                        <a:lnSpc>
                          <a:spcPct val="115000"/>
                        </a:lnSpc>
                        <a:spcBef>
                          <a:spcPts val="1200"/>
                        </a:spcBef>
                        <a:spcAft>
                          <a:spcPts val="1200"/>
                        </a:spcAft>
                      </a:pPr>
                      <a:r>
                        <a:rPr lang="en-US" sz="1050" b="1" dirty="0">
                          <a:solidFill>
                            <a:srgbClr val="202122"/>
                          </a:solidFill>
                          <a:latin typeface="Arial"/>
                          <a:ea typeface="Times New Roman"/>
                          <a:cs typeface="Times New Roman"/>
                        </a:rPr>
                        <a:t>R</a:t>
                      </a:r>
                      <a:r>
                        <a:rPr lang="en-US" sz="1050" dirty="0">
                          <a:solidFill>
                            <a:srgbClr val="202122"/>
                          </a:solidFill>
                          <a:latin typeface="Arial"/>
                          <a:ea typeface="Times New Roman"/>
                          <a:cs typeface="Times New Roman"/>
                        </a:rPr>
                        <a:t>espiration</a:t>
                      </a:r>
                      <a:endParaRPr lang="en-US" sz="1100" dirty="0">
                        <a:latin typeface="Calibri"/>
                        <a:ea typeface="Calibri"/>
                        <a:cs typeface="Times New Roman"/>
                      </a:endParaRPr>
                    </a:p>
                  </a:txBody>
                  <a:tcPr marL="60960" marR="60960" marT="30480" marB="30480" anchor="ctr"/>
                </a:tc>
              </a:tr>
            </a:tbl>
          </a:graphicData>
        </a:graphic>
      </p:graphicFrame>
      <p:sp>
        <p:nvSpPr>
          <p:cNvPr id="1026" name="AutoShape 2" descr="Virginia Apgar.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Virginia Apgar.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Virginia Apgar.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1" name="Picture 7" descr="F:\Dept. of Paediatrics\Apgar Score\290px-Virginia_Apgar (2).jpg"/>
          <p:cNvPicPr>
            <a:picLocks noChangeAspect="1" noChangeArrowheads="1"/>
          </p:cNvPicPr>
          <p:nvPr/>
        </p:nvPicPr>
        <p:blipFill>
          <a:blip r:embed="rId2"/>
          <a:srcRect/>
          <a:stretch>
            <a:fillRect/>
          </a:stretch>
        </p:blipFill>
        <p:spPr bwMode="auto">
          <a:xfrm>
            <a:off x="3429000" y="4038600"/>
            <a:ext cx="1887670" cy="2271713"/>
          </a:xfrm>
          <a:prstGeom prst="rect">
            <a:avLst/>
          </a:prstGeom>
          <a:noFill/>
        </p:spPr>
      </p:pic>
      <p:sp>
        <p:nvSpPr>
          <p:cNvPr id="9" name="TextBox 8"/>
          <p:cNvSpPr txBox="1"/>
          <p:nvPr/>
        </p:nvSpPr>
        <p:spPr>
          <a:xfrm>
            <a:off x="1143000" y="76200"/>
            <a:ext cx="1696042" cy="400110"/>
          </a:xfrm>
          <a:prstGeom prst="rect">
            <a:avLst/>
          </a:prstGeom>
          <a:noFill/>
        </p:spPr>
        <p:txBody>
          <a:bodyPr wrap="none" rtlCol="0">
            <a:spAutoFit/>
          </a:bodyPr>
          <a:lstStyle/>
          <a:p>
            <a:r>
              <a:rPr lang="en-US" sz="2000" b="1" dirty="0" smtClean="0"/>
              <a:t>APGAR SCORE</a:t>
            </a:r>
            <a:endParaRPr lang="en-US" sz="2000" b="1" dirty="0"/>
          </a:p>
        </p:txBody>
      </p:sp>
      <p:sp>
        <p:nvSpPr>
          <p:cNvPr id="10" name="TextBox 9"/>
          <p:cNvSpPr txBox="1"/>
          <p:nvPr/>
        </p:nvSpPr>
        <p:spPr>
          <a:xfrm>
            <a:off x="2133600" y="6400800"/>
            <a:ext cx="4085542" cy="369332"/>
          </a:xfrm>
          <a:prstGeom prst="rect">
            <a:avLst/>
          </a:prstGeom>
          <a:noFill/>
        </p:spPr>
        <p:txBody>
          <a:bodyPr wrap="none" rtlCol="0">
            <a:spAutoFit/>
          </a:bodyPr>
          <a:lstStyle/>
          <a:p>
            <a:r>
              <a:rPr lang="en-US" b="1" dirty="0"/>
              <a:t>Virginia </a:t>
            </a:r>
            <a:r>
              <a:rPr lang="en-US" b="1" dirty="0" err="1"/>
              <a:t>Apgar</a:t>
            </a:r>
            <a:r>
              <a:rPr lang="en-US" dirty="0"/>
              <a:t>, creator of the </a:t>
            </a:r>
            <a:r>
              <a:rPr lang="en-US" dirty="0" err="1"/>
              <a:t>Apgar</a:t>
            </a:r>
            <a:r>
              <a:rPr lang="en-US" dirty="0"/>
              <a:t> score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2971800"/>
          </a:xfrm>
        </p:spPr>
        <p:txBody>
          <a:bodyPr>
            <a:normAutofit/>
          </a:bodyPr>
          <a:lstStyle/>
          <a:p>
            <a:r>
              <a:rPr lang="en-US" sz="2400" dirty="0" smtClean="0">
                <a:latin typeface="Arial Narrow" pitchFamily="34" charset="0"/>
              </a:rPr>
              <a:t>In India, the incidence of HIE varies from 2% to 16.2 % in community - based studies with a high case fatality rates(38% - 74%).</a:t>
            </a:r>
          </a:p>
          <a:p>
            <a:r>
              <a:rPr lang="en-US" sz="2400" dirty="0" smtClean="0">
                <a:latin typeface="Arial Narrow" pitchFamily="34" charset="0"/>
              </a:rPr>
              <a:t>The incidence is </a:t>
            </a:r>
            <a:r>
              <a:rPr lang="en-US" sz="2400" dirty="0" err="1" smtClean="0">
                <a:latin typeface="Arial Narrow" pitchFamily="34" charset="0"/>
              </a:rPr>
              <a:t>inversly</a:t>
            </a:r>
            <a:r>
              <a:rPr lang="en-US" sz="2400" dirty="0" smtClean="0">
                <a:latin typeface="Arial Narrow" pitchFamily="34" charset="0"/>
              </a:rPr>
              <a:t> proportional to gestational age &amp; birth weight.</a:t>
            </a:r>
          </a:p>
          <a:p>
            <a:r>
              <a:rPr lang="en-US" sz="2400" dirty="0" smtClean="0">
                <a:latin typeface="Arial Narrow" pitchFamily="34" charset="0"/>
              </a:rPr>
              <a:t>It is high in pregnancies complicated with DM, pregnancy-induced HTN, and </a:t>
            </a:r>
            <a:r>
              <a:rPr lang="en-US" sz="2400" dirty="0" err="1" smtClean="0">
                <a:latin typeface="Arial Narrow" pitchFamily="34" charset="0"/>
              </a:rPr>
              <a:t>abruptio</a:t>
            </a:r>
            <a:r>
              <a:rPr lang="en-US" sz="2400" dirty="0" smtClean="0">
                <a:latin typeface="Arial Narrow" pitchFamily="34" charset="0"/>
              </a:rPr>
              <a:t> </a:t>
            </a:r>
            <a:r>
              <a:rPr lang="en-US" sz="2400" dirty="0" err="1" smtClean="0">
                <a:latin typeface="Arial Narrow" pitchFamily="34" charset="0"/>
              </a:rPr>
              <a:t>placentae</a:t>
            </a:r>
            <a:r>
              <a:rPr lang="en-US" sz="2400" dirty="0" smtClean="0">
                <a:latin typeface="Arial Narrow" pitchFamily="34" charset="0"/>
              </a:rPr>
              <a:t>.</a:t>
            </a:r>
            <a:endParaRPr lang="en-US" sz="2400" dirty="0">
              <a:latin typeface="Arial Narrow" pitchFamily="34" charset="0"/>
            </a:endParaRPr>
          </a:p>
        </p:txBody>
      </p:sp>
      <p:sp>
        <p:nvSpPr>
          <p:cNvPr id="4" name="Title 1"/>
          <p:cNvSpPr>
            <a:spLocks noGrp="1"/>
          </p:cNvSpPr>
          <p:nvPr>
            <p:ph type="title"/>
          </p:nvPr>
        </p:nvSpPr>
        <p:spPr>
          <a:xfrm>
            <a:off x="0" y="0"/>
            <a:ext cx="2895600" cy="639762"/>
          </a:xfrm>
        </p:spPr>
        <p:txBody>
          <a:bodyPr>
            <a:normAutofit/>
          </a:bodyPr>
          <a:lstStyle/>
          <a:p>
            <a:r>
              <a:rPr lang="en-US" sz="2800" b="1" dirty="0" smtClean="0">
                <a:latin typeface="Arial Narrow" pitchFamily="34" charset="0"/>
              </a:rPr>
              <a:t>Incidence</a:t>
            </a:r>
            <a:endParaRPr lang="en-US" sz="2800" b="1" dirty="0">
              <a:latin typeface="Arial Narrow"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r>
              <a:rPr lang="en-US" sz="2400" dirty="0" smtClean="0">
                <a:latin typeface="Arial Narrow" pitchFamily="34" charset="0"/>
              </a:rPr>
              <a:t>Most neonatal </a:t>
            </a:r>
            <a:r>
              <a:rPr lang="en-US" sz="2400" dirty="0" err="1" smtClean="0">
                <a:latin typeface="Arial Narrow" pitchFamily="34" charset="0"/>
              </a:rPr>
              <a:t>encephalopathic</a:t>
            </a:r>
            <a:r>
              <a:rPr lang="en-US" sz="2400" dirty="0" smtClean="0">
                <a:latin typeface="Arial Narrow" pitchFamily="34" charset="0"/>
              </a:rPr>
              <a:t> or seizure disorders, in the absence of major congenital malformations or syndromes, appear to be due to </a:t>
            </a:r>
            <a:r>
              <a:rPr lang="en-US" sz="2400" dirty="0" err="1" smtClean="0">
                <a:latin typeface="Arial Narrow" pitchFamily="34" charset="0"/>
              </a:rPr>
              <a:t>perinatal</a:t>
            </a:r>
            <a:r>
              <a:rPr lang="en-US" sz="2400" dirty="0" smtClean="0">
                <a:latin typeface="Arial Narrow" pitchFamily="34" charset="0"/>
              </a:rPr>
              <a:t> events.</a:t>
            </a:r>
          </a:p>
          <a:p>
            <a:pPr>
              <a:buNone/>
            </a:pPr>
            <a:endParaRPr lang="en-US" sz="2400" dirty="0" smtClean="0">
              <a:latin typeface="Arial Narrow" pitchFamily="34" charset="0"/>
            </a:endParaRPr>
          </a:p>
          <a:p>
            <a:r>
              <a:rPr lang="en-US" sz="2800" dirty="0" smtClean="0">
                <a:latin typeface="Arial Narrow" pitchFamily="34" charset="0"/>
              </a:rPr>
              <a:t>Maternal factors</a:t>
            </a:r>
          </a:p>
          <a:p>
            <a:endParaRPr lang="en-US" sz="2800" dirty="0">
              <a:latin typeface="Arial Narrow" pitchFamily="34" charset="0"/>
            </a:endParaRPr>
          </a:p>
          <a:p>
            <a:r>
              <a:rPr lang="en-US" sz="2800" dirty="0" smtClean="0">
                <a:latin typeface="Arial Narrow" pitchFamily="34" charset="0"/>
              </a:rPr>
              <a:t>Placental factors</a:t>
            </a:r>
          </a:p>
          <a:p>
            <a:endParaRPr lang="en-US" sz="2800" dirty="0">
              <a:latin typeface="Arial Narrow" pitchFamily="34" charset="0"/>
            </a:endParaRPr>
          </a:p>
          <a:p>
            <a:r>
              <a:rPr lang="en-US" sz="2800" dirty="0" smtClean="0">
                <a:latin typeface="Arial Narrow" pitchFamily="34" charset="0"/>
              </a:rPr>
              <a:t>Umbilical cord factors</a:t>
            </a:r>
          </a:p>
          <a:p>
            <a:endParaRPr lang="en-US" sz="2800" dirty="0">
              <a:latin typeface="Arial Narrow" pitchFamily="34" charset="0"/>
            </a:endParaRPr>
          </a:p>
          <a:p>
            <a:r>
              <a:rPr lang="en-US" sz="2800" dirty="0" err="1" smtClean="0">
                <a:latin typeface="Arial Narrow" pitchFamily="34" charset="0"/>
              </a:rPr>
              <a:t>Foetal</a:t>
            </a:r>
            <a:r>
              <a:rPr lang="en-US" sz="2800" dirty="0" smtClean="0">
                <a:latin typeface="Arial Narrow" pitchFamily="34" charset="0"/>
              </a:rPr>
              <a:t> factors</a:t>
            </a:r>
          </a:p>
          <a:p>
            <a:endParaRPr lang="en-US" sz="2800" dirty="0">
              <a:latin typeface="Arial Narrow" pitchFamily="34" charset="0"/>
            </a:endParaRPr>
          </a:p>
          <a:p>
            <a:r>
              <a:rPr lang="en-US" sz="2800" dirty="0" smtClean="0">
                <a:latin typeface="Arial Narrow" pitchFamily="34" charset="0"/>
              </a:rPr>
              <a:t>Neonatal factors</a:t>
            </a:r>
          </a:p>
          <a:p>
            <a:endParaRPr lang="en-US" dirty="0"/>
          </a:p>
        </p:txBody>
      </p:sp>
      <p:sp>
        <p:nvSpPr>
          <p:cNvPr id="4" name="Title 1"/>
          <p:cNvSpPr txBox="1">
            <a:spLocks/>
          </p:cNvSpPr>
          <p:nvPr/>
        </p:nvSpPr>
        <p:spPr>
          <a:xfrm>
            <a:off x="0" y="0"/>
            <a:ext cx="2895600" cy="6397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err="1" smtClean="0">
                <a:ln>
                  <a:noFill/>
                </a:ln>
                <a:solidFill>
                  <a:schemeClr val="tx1"/>
                </a:solidFill>
                <a:effectLst/>
                <a:uLnTx/>
                <a:uFillTx/>
                <a:latin typeface="Arial Narrow" pitchFamily="34" charset="0"/>
                <a:ea typeface="+mj-ea"/>
                <a:cs typeface="+mj-cs"/>
              </a:rPr>
              <a:t>Aetiology</a:t>
            </a:r>
            <a:endParaRPr kumimoji="0" lang="en-US" sz="2800" b="1" i="0" u="none" strike="noStrike" kern="1200" cap="none" spc="0" normalizeH="0" baseline="0" noProof="0" dirty="0" smtClean="0">
              <a:ln>
                <a:noFill/>
              </a:ln>
              <a:solidFill>
                <a:schemeClr val="tx1"/>
              </a:solidFill>
              <a:effectLst/>
              <a:uLnTx/>
              <a:uFillTx/>
              <a:latin typeface="Arial Narrow" pitchFamily="34" charset="0"/>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267200"/>
          </a:xfrm>
        </p:spPr>
        <p:txBody>
          <a:bodyPr>
            <a:normAutofit/>
          </a:bodyPr>
          <a:lstStyle/>
          <a:p>
            <a:r>
              <a:rPr lang="en-US" sz="2400" dirty="0" smtClean="0">
                <a:latin typeface="Arial Narrow" pitchFamily="34" charset="0"/>
              </a:rPr>
              <a:t>Intrauterine growth restriction with increased vascular resistance may be the 1st indication of fetal hypoxia. </a:t>
            </a:r>
          </a:p>
          <a:p>
            <a:r>
              <a:rPr lang="en-US" sz="2400" dirty="0" smtClean="0">
                <a:latin typeface="Arial Narrow" pitchFamily="34" charset="0"/>
              </a:rPr>
              <a:t>During labor, the fetal heart rate slows and beat-to-beat variability declines. </a:t>
            </a:r>
          </a:p>
          <a:p>
            <a:r>
              <a:rPr lang="en-US" sz="2400" dirty="0" smtClean="0">
                <a:latin typeface="Arial Narrow" pitchFamily="34" charset="0"/>
              </a:rPr>
              <a:t>Continuous heart rate recording may reveal a variable or late deceleration pattern.</a:t>
            </a:r>
          </a:p>
          <a:p>
            <a:r>
              <a:rPr lang="en-US" sz="2400" dirty="0" smtClean="0">
                <a:latin typeface="Arial Narrow" pitchFamily="34" charset="0"/>
              </a:rPr>
              <a:t>Particularly in infants near term, these signs should lead to the administration of high concentrations of oxygen to the mother and consideration of immediate delivery to avoid fetal death and CNS damage.</a:t>
            </a:r>
          </a:p>
          <a:p>
            <a:endParaRPr lang="en-US" dirty="0"/>
          </a:p>
        </p:txBody>
      </p:sp>
      <p:sp>
        <p:nvSpPr>
          <p:cNvPr id="4" name="Title 1"/>
          <p:cNvSpPr txBox="1">
            <a:spLocks/>
          </p:cNvSpPr>
          <p:nvPr/>
        </p:nvSpPr>
        <p:spPr>
          <a:xfrm>
            <a:off x="0" y="0"/>
            <a:ext cx="2895600" cy="639762"/>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Arial Narrow" pitchFamily="34" charset="0"/>
                <a:ea typeface="+mj-ea"/>
                <a:cs typeface="+mj-cs"/>
              </a:rPr>
              <a:t>Clinical Manifestations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normAutofit/>
          </a:bodyPr>
          <a:lstStyle/>
          <a:p>
            <a:r>
              <a:rPr lang="en-US" sz="2400" dirty="0" smtClean="0">
                <a:latin typeface="Arial Narrow" pitchFamily="34" charset="0"/>
              </a:rPr>
              <a:t>At delivery, the presence of </a:t>
            </a:r>
            <a:r>
              <a:rPr lang="en-US" sz="2400" dirty="0" err="1" smtClean="0">
                <a:latin typeface="Arial Narrow" pitchFamily="34" charset="0"/>
              </a:rPr>
              <a:t>meconium</a:t>
            </a:r>
            <a:r>
              <a:rPr lang="en-US" sz="2400" dirty="0" smtClean="0">
                <a:latin typeface="Arial Narrow" pitchFamily="34" charset="0"/>
              </a:rPr>
              <a:t>-stained amniotic fluid is evidence that fetal distress has occurred.</a:t>
            </a:r>
          </a:p>
          <a:p>
            <a:r>
              <a:rPr lang="en-US" sz="2400" dirty="0" smtClean="0">
                <a:latin typeface="Arial Narrow" pitchFamily="34" charset="0"/>
              </a:rPr>
              <a:t>At birth, affected infants may be depressed and may fail to breathe spontaneously. </a:t>
            </a:r>
          </a:p>
          <a:p>
            <a:r>
              <a:rPr lang="en-US" sz="2400" dirty="0" smtClean="0">
                <a:latin typeface="Arial Narrow" pitchFamily="34" charset="0"/>
              </a:rPr>
              <a:t>During the ensuing hours, they may remain hypotonic or change from a hypotonic to a hypertonic state, or their tone may appear normal.</a:t>
            </a:r>
          </a:p>
          <a:p>
            <a:r>
              <a:rPr lang="en-US" sz="2400" dirty="0" smtClean="0">
                <a:latin typeface="Arial Narrow" pitchFamily="34" charset="0"/>
              </a:rPr>
              <a:t>Pallor, cyanosis, apnea, a slow heart rate, and unresponsiveness to stimulation are also signs of HIE. </a:t>
            </a:r>
          </a:p>
          <a:p>
            <a:r>
              <a:rPr lang="en-US" sz="2400" dirty="0" smtClean="0">
                <a:latin typeface="Arial Narrow" pitchFamily="34" charset="0"/>
              </a:rPr>
              <a:t>Cerebral edema may develop during the next 24 hr and result in profound brainstem depression. During this time, seizure activity may occur; it may be severe and refractory to the usual doses of anticonvulsants. </a:t>
            </a:r>
          </a:p>
          <a:p>
            <a:r>
              <a:rPr lang="en-US" sz="2400" dirty="0" smtClean="0">
                <a:latin typeface="Arial Narrow" pitchFamily="34" charset="0"/>
              </a:rPr>
              <a:t>Though most often a result of the HIE, seizures in asphyxiated newborns may also be due to </a:t>
            </a:r>
            <a:r>
              <a:rPr lang="en-US" sz="2400" dirty="0" err="1" smtClean="0">
                <a:latin typeface="Arial Narrow" pitchFamily="34" charset="0"/>
              </a:rPr>
              <a:t>hypocalcemia</a:t>
            </a:r>
            <a:r>
              <a:rPr lang="en-US" sz="2400" dirty="0" smtClean="0">
                <a:latin typeface="Arial Narrow" pitchFamily="34" charset="0"/>
              </a:rPr>
              <a:t>, hypoglycemia, or infection.</a:t>
            </a:r>
          </a:p>
          <a:p>
            <a:endParaRPr lang="en-US" dirty="0"/>
          </a:p>
        </p:txBody>
      </p:sp>
      <p:sp>
        <p:nvSpPr>
          <p:cNvPr id="4" name="Title 1"/>
          <p:cNvSpPr txBox="1">
            <a:spLocks/>
          </p:cNvSpPr>
          <p:nvPr/>
        </p:nvSpPr>
        <p:spPr>
          <a:xfrm>
            <a:off x="0" y="0"/>
            <a:ext cx="2895600" cy="639762"/>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Arial Narrow" pitchFamily="34" charset="0"/>
                <a:ea typeface="+mj-ea"/>
                <a:cs typeface="+mj-cs"/>
              </a:rPr>
              <a:t>Clinical Manifestations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800600"/>
          </a:xfrm>
        </p:spPr>
        <p:txBody>
          <a:bodyPr>
            <a:normAutofit/>
          </a:bodyPr>
          <a:lstStyle/>
          <a:p>
            <a:r>
              <a:rPr lang="en-US" sz="2400" dirty="0" smtClean="0">
                <a:latin typeface="Arial Narrow" pitchFamily="34" charset="0"/>
              </a:rPr>
              <a:t>The severity of neonatal encephalopathy depends on the duration and timing of injury. </a:t>
            </a:r>
          </a:p>
          <a:p>
            <a:r>
              <a:rPr lang="en-US" sz="2400" dirty="0" smtClean="0">
                <a:latin typeface="Arial Narrow" pitchFamily="34" charset="0"/>
              </a:rPr>
              <a:t>Symptoms develop over a series of days, making it important to perform serial neurologic examinations.</a:t>
            </a:r>
          </a:p>
          <a:p>
            <a:r>
              <a:rPr lang="en-US" sz="2400" dirty="0" smtClean="0">
                <a:latin typeface="Arial Narrow" pitchFamily="34" charset="0"/>
              </a:rPr>
              <a:t>During the initial hours after an insult, infants have a depressed level of consciousness. </a:t>
            </a:r>
          </a:p>
          <a:p>
            <a:r>
              <a:rPr lang="en-US" sz="2400" dirty="0" smtClean="0">
                <a:latin typeface="Arial Narrow" pitchFamily="34" charset="0"/>
              </a:rPr>
              <a:t>Periodic breathing with apnea or </a:t>
            </a:r>
            <a:r>
              <a:rPr lang="en-US" sz="2400" dirty="0" err="1" smtClean="0">
                <a:latin typeface="Arial Narrow" pitchFamily="34" charset="0"/>
              </a:rPr>
              <a:t>bradycardia</a:t>
            </a:r>
            <a:r>
              <a:rPr lang="en-US" sz="2400" dirty="0" smtClean="0">
                <a:latin typeface="Arial Narrow" pitchFamily="34" charset="0"/>
              </a:rPr>
              <a:t> is present, but cranial nerve functions are often spared with intact </a:t>
            </a:r>
            <a:r>
              <a:rPr lang="en-US" sz="2400" dirty="0" err="1" smtClean="0">
                <a:latin typeface="Arial Narrow" pitchFamily="34" charset="0"/>
              </a:rPr>
              <a:t>pupillary</a:t>
            </a:r>
            <a:r>
              <a:rPr lang="en-US" sz="2400" dirty="0" smtClean="0">
                <a:latin typeface="Arial Narrow" pitchFamily="34" charset="0"/>
              </a:rPr>
              <a:t> responses and spontaneous eye movement. </a:t>
            </a:r>
          </a:p>
          <a:p>
            <a:r>
              <a:rPr lang="en-US" sz="2400" dirty="0" smtClean="0">
                <a:latin typeface="Arial Narrow" pitchFamily="34" charset="0"/>
              </a:rPr>
              <a:t>Seizures are common with extensive injury. </a:t>
            </a:r>
          </a:p>
          <a:p>
            <a:r>
              <a:rPr lang="en-US" sz="2400" dirty="0" err="1" smtClean="0">
                <a:latin typeface="Arial Narrow" pitchFamily="34" charset="0"/>
              </a:rPr>
              <a:t>Hypotonia</a:t>
            </a:r>
            <a:r>
              <a:rPr lang="en-US" sz="2400" dirty="0" smtClean="0">
                <a:latin typeface="Arial Narrow" pitchFamily="34" charset="0"/>
              </a:rPr>
              <a:t> is also common as an early manifestation.</a:t>
            </a:r>
          </a:p>
          <a:p>
            <a:endParaRPr lang="en-US" dirty="0"/>
          </a:p>
        </p:txBody>
      </p:sp>
      <p:sp>
        <p:nvSpPr>
          <p:cNvPr id="4" name="Title 1"/>
          <p:cNvSpPr txBox="1">
            <a:spLocks/>
          </p:cNvSpPr>
          <p:nvPr/>
        </p:nvSpPr>
        <p:spPr>
          <a:xfrm>
            <a:off x="0" y="0"/>
            <a:ext cx="2895600" cy="639762"/>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Arial Narrow" pitchFamily="34" charset="0"/>
                <a:ea typeface="+mj-ea"/>
                <a:cs typeface="+mj-cs"/>
              </a:rPr>
              <a:t>Clinical Manifestations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170</TotalTime>
  <Words>654</Words>
  <Application>Microsoft Office PowerPoint</Application>
  <PresentationFormat>On-screen Show (4:3)</PresentationFormat>
  <Paragraphs>85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  Hypoxic-ischemic Encephalopathy  </vt:lpstr>
      <vt:lpstr>Introduction</vt:lpstr>
      <vt:lpstr>Definition</vt:lpstr>
      <vt:lpstr>Slide 4</vt:lpstr>
      <vt:lpstr>Incidence</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Hypoxic-ischemic Encephalopathy</dc:title>
  <dc:creator>Dept. of Paediatrics</dc:creator>
  <cp:lastModifiedBy>New</cp:lastModifiedBy>
  <cp:revision>12</cp:revision>
  <dcterms:created xsi:type="dcterms:W3CDTF">2020-10-16T04:50:08Z</dcterms:created>
  <dcterms:modified xsi:type="dcterms:W3CDTF">2021-11-24T05:06:15Z</dcterms:modified>
</cp:coreProperties>
</file>