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66"/>
  </p:notesMasterIdLst>
  <p:sldIdLst>
    <p:sldId id="37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77" r:id="rId16"/>
    <p:sldId id="378" r:id="rId17"/>
    <p:sldId id="308" r:id="rId18"/>
    <p:sldId id="309" r:id="rId19"/>
    <p:sldId id="379" r:id="rId20"/>
    <p:sldId id="333" r:id="rId21"/>
    <p:sldId id="312" r:id="rId22"/>
    <p:sldId id="313" r:id="rId23"/>
    <p:sldId id="314" r:id="rId24"/>
    <p:sldId id="315" r:id="rId25"/>
    <p:sldId id="334" r:id="rId26"/>
    <p:sldId id="317" r:id="rId27"/>
    <p:sldId id="380" r:id="rId28"/>
    <p:sldId id="335" r:id="rId29"/>
    <p:sldId id="374" r:id="rId30"/>
    <p:sldId id="341" r:id="rId31"/>
    <p:sldId id="351" r:id="rId32"/>
    <p:sldId id="349" r:id="rId33"/>
    <p:sldId id="348" r:id="rId34"/>
    <p:sldId id="342" r:id="rId35"/>
    <p:sldId id="343" r:id="rId36"/>
    <p:sldId id="344" r:id="rId37"/>
    <p:sldId id="345" r:id="rId38"/>
    <p:sldId id="352" r:id="rId39"/>
    <p:sldId id="353" r:id="rId40"/>
    <p:sldId id="356" r:id="rId41"/>
    <p:sldId id="357" r:id="rId42"/>
    <p:sldId id="363" r:id="rId43"/>
    <p:sldId id="364" r:id="rId44"/>
    <p:sldId id="360" r:id="rId45"/>
    <p:sldId id="359" r:id="rId46"/>
    <p:sldId id="361" r:id="rId47"/>
    <p:sldId id="365" r:id="rId48"/>
    <p:sldId id="367" r:id="rId49"/>
    <p:sldId id="366" r:id="rId50"/>
    <p:sldId id="386" r:id="rId51"/>
    <p:sldId id="368" r:id="rId52"/>
    <p:sldId id="369" r:id="rId53"/>
    <p:sldId id="325" r:id="rId54"/>
    <p:sldId id="339" r:id="rId55"/>
    <p:sldId id="370" r:id="rId56"/>
    <p:sldId id="340" r:id="rId57"/>
    <p:sldId id="371" r:id="rId58"/>
    <p:sldId id="372" r:id="rId59"/>
    <p:sldId id="373" r:id="rId60"/>
    <p:sldId id="381" r:id="rId61"/>
    <p:sldId id="382" r:id="rId62"/>
    <p:sldId id="383" r:id="rId63"/>
    <p:sldId id="384" r:id="rId64"/>
    <p:sldId id="385" r:id="rId6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8175B7AF-99D0-4123-A9BB-A1D38EA741A0}">
  <a:tblStyle styleId="{8175B7AF-99D0-4123-A9BB-A1D38EA741A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91" d="100"/>
          <a:sy n="91" d="100"/>
        </p:scale>
        <p:origin x="-80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67400" y="-3261700"/>
            <a:ext cx="4725800" cy="5209500"/>
          </a:xfrm>
          <a:custGeom>
            <a:avLst/>
            <a:gdLst/>
            <a:ahLst/>
            <a:cxnLst/>
            <a:rect l="l" t="t" r="r" b="b"/>
            <a:pathLst>
              <a:path w="189032" h="208380" extrusionOk="0">
                <a:moveTo>
                  <a:pt x="118176" y="0"/>
                </a:moveTo>
                <a:cubicBezTo>
                  <a:pt x="71103" y="0"/>
                  <a:pt x="0" y="46642"/>
                  <a:pt x="0" y="104190"/>
                </a:cubicBezTo>
                <a:cubicBezTo>
                  <a:pt x="0" y="161737"/>
                  <a:pt x="38201" y="208379"/>
                  <a:pt x="85274" y="208379"/>
                </a:cubicBezTo>
                <a:cubicBezTo>
                  <a:pt x="132409" y="208379"/>
                  <a:pt x="189032" y="161737"/>
                  <a:pt x="189032" y="104190"/>
                </a:cubicBezTo>
                <a:cubicBezTo>
                  <a:pt x="189032" y="46642"/>
                  <a:pt x="165310" y="0"/>
                  <a:pt x="118176" y="0"/>
                </a:cubicBezTo>
                <a:close/>
              </a:path>
            </a:pathLst>
          </a:custGeom>
          <a:solidFill>
            <a:srgbClr val="86BEB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172425" y="135000"/>
            <a:ext cx="7776675" cy="5192450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4498898">
            <a:off x="1209471" y="4205519"/>
            <a:ext cx="627227" cy="628379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2945400" y="3960450"/>
            <a:ext cx="3288300" cy="8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1800"/>
              <a:buFont typeface="Raleway Thin"/>
              <a:buNone/>
              <a:defRPr sz="1800">
                <a:solidFill>
                  <a:srgbClr val="003F40"/>
                </a:solidFill>
                <a:latin typeface="Raleway Thin"/>
                <a:ea typeface="Raleway Thin"/>
                <a:cs typeface="Raleway Thin"/>
                <a:sym typeface="Raleway Thin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934850" y="1697375"/>
            <a:ext cx="5309400" cy="173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3F40"/>
              </a:buClr>
              <a:buSzPts val="4800"/>
              <a:buFont typeface="Raleway"/>
              <a:buNone/>
              <a:defRPr sz="4800" b="1">
                <a:solidFill>
                  <a:srgbClr val="003F40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/>
          <p:nvPr/>
        </p:nvSpPr>
        <p:spPr>
          <a:xfrm rot="-8100000">
            <a:off x="5061659" y="3437299"/>
            <a:ext cx="3905347" cy="3911006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</a:t>
            </a:r>
            <a:endParaRPr/>
          </a:p>
        </p:txBody>
      </p:sp>
      <p:sp>
        <p:nvSpPr>
          <p:cNvPr id="16" name="Google Shape;16;p2"/>
          <p:cNvSpPr/>
          <p:nvPr/>
        </p:nvSpPr>
        <p:spPr>
          <a:xfrm rot="9364734">
            <a:off x="5081497" y="563132"/>
            <a:ext cx="437282" cy="438642"/>
          </a:xfrm>
          <a:custGeom>
            <a:avLst/>
            <a:gdLst/>
            <a:ahLst/>
            <a:cxnLst/>
            <a:rect l="l" t="t" r="r" b="b"/>
            <a:pathLst>
              <a:path w="311067" h="207698" extrusionOk="0">
                <a:moveTo>
                  <a:pt x="125724" y="1"/>
                </a:moveTo>
                <a:cubicBezTo>
                  <a:pt x="81910" y="1"/>
                  <a:pt x="40593" y="22660"/>
                  <a:pt x="21287" y="74817"/>
                </a:cubicBezTo>
                <a:cubicBezTo>
                  <a:pt x="0" y="132105"/>
                  <a:pt x="34654" y="184787"/>
                  <a:pt x="91492" y="201075"/>
                </a:cubicBezTo>
                <a:cubicBezTo>
                  <a:pt x="106854" y="205476"/>
                  <a:pt x="124393" y="207697"/>
                  <a:pt x="142354" y="207697"/>
                </a:cubicBezTo>
                <a:cubicBezTo>
                  <a:pt x="222500" y="207697"/>
                  <a:pt x="311066" y="163476"/>
                  <a:pt x="252291" y="71391"/>
                </a:cubicBezTo>
                <a:cubicBezTo>
                  <a:pt x="223814" y="26716"/>
                  <a:pt x="173297" y="1"/>
                  <a:pt x="12572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Raleway"/>
              <a:buNone/>
              <a:defRPr sz="3000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dark cyan">
  <p:cSld name="CUSTOM_2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light cyan">
  <p:cSld name="CUSTOM_2_1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586538" y="459581"/>
            <a:ext cx="957262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257801" y="459581"/>
            <a:ext cx="1325563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1FC2A-0683-48B6-A282-8198FC6EC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Ref idx="1001">
        <a:schemeClr val="bg1"/>
      </p:bgRef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70" r:id="rId3"/>
    <p:sldLayoutId id="2147483671" r:id="rId4"/>
    <p:sldLayoutId id="2147483672" r:id="rId5"/>
    <p:sldLayoutId id="214748367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WFpTxQ_oCA" TargetMode="Externa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Dept.Of Pathology\Desktop\t_ind_1951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981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057400" y="895350"/>
            <a:ext cx="563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Retro viruses </a:t>
            </a:r>
            <a:endParaRPr lang="en-US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4095750"/>
            <a:ext cx="3048000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en-US" dirty="0" smtClean="0">
                <a:solidFill>
                  <a:srgbClr val="FFFF00"/>
                </a:solidFill>
              </a:rPr>
              <a:t>DR.R.S.GOPIKA</a:t>
            </a:r>
          </a:p>
          <a:p>
            <a:pPr lvl="0" algn="ctr">
              <a:lnSpc>
                <a:spcPct val="115000"/>
              </a:lnSpc>
            </a:pPr>
            <a:r>
              <a:rPr lang="en-US" dirty="0" smtClean="0">
                <a:solidFill>
                  <a:srgbClr val="FFFF00"/>
                </a:solidFill>
              </a:rPr>
              <a:t>Prof,&amp; </a:t>
            </a:r>
            <a:r>
              <a:rPr lang="en-US" dirty="0" err="1" smtClean="0">
                <a:solidFill>
                  <a:srgbClr val="FFFF00"/>
                </a:solidFill>
              </a:rPr>
              <a:t>HoD</a:t>
            </a:r>
            <a:endParaRPr lang="en-US" dirty="0" smtClean="0">
              <a:solidFill>
                <a:srgbClr val="FFFF00"/>
              </a:solidFill>
            </a:endParaRPr>
          </a:p>
          <a:p>
            <a:pPr lvl="0" algn="ctr">
              <a:lnSpc>
                <a:spcPct val="115000"/>
              </a:lnSpc>
            </a:pPr>
            <a:r>
              <a:rPr lang="en-US" dirty="0" smtClean="0">
                <a:solidFill>
                  <a:srgbClr val="FFFF00"/>
                </a:solidFill>
              </a:rPr>
              <a:t>Dept Pathology </a:t>
            </a:r>
          </a:p>
          <a:p>
            <a:pPr lvl="0" algn="ctr">
              <a:lnSpc>
                <a:spcPct val="115000"/>
              </a:lnSpc>
            </a:pPr>
            <a:r>
              <a:rPr lang="en-US" dirty="0" smtClean="0">
                <a:solidFill>
                  <a:srgbClr val="FFFF00"/>
                </a:solidFill>
              </a:rPr>
              <a:t>SKHMC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Resistence</a:t>
            </a:r>
          </a:p>
        </p:txBody>
      </p:sp>
      <p:sp>
        <p:nvSpPr>
          <p:cNvPr id="942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Moist heat -121°C – 20min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Dry heat -170°C – 1 hr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Boiling – 20 - 30 min</a:t>
            </a:r>
          </a:p>
          <a:p>
            <a:pPr eaLnBrk="1" hangingPunct="1"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81000" y="416500"/>
            <a:ext cx="8520600" cy="5727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Ags</a:t>
            </a: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1123950"/>
            <a:ext cx="8520600" cy="34164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Envelope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Spike Ag-gp120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Shell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Ags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nucleocapsid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Ag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Core Ag-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principal core Ag-p53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other core Ag-p15,p55</a:t>
            </a:r>
          </a:p>
          <a:p>
            <a:pPr eaLnBrk="1" hangingPunct="1"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Polymerase Ag-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p31,p51,p66</a:t>
            </a:r>
          </a:p>
          <a:p>
            <a:pPr eaLnBrk="1" hangingPunct="1">
              <a:defRPr/>
            </a:pPr>
            <a:endParaRPr lang="en-US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Most common mode of transmission in World: 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Sexual (75%)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Parent to child (10%)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Injection drug abuse(10%)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Blood transfusion (5%)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Needle stick exposure (0.1%)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Most common mode of transmission in India: 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687116"/>
            <a:ext cx="9144000" cy="3243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Heterosexual (87.4%)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Parent to child (5.4%)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Injection ,drug abuse (1.6%)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Homosexual (1.5%)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Blood transfusion and Needle stick exposure (together 1%).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does not survive long outside of the body.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8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major targets of HIV infection are the immune system and the central nervous  system.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CD4 T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cells,  macrophages,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astrocytes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retinal cells,      BM stem cells, cervical cells, and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enterochromaffin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cells in the duodenum, colon, and rectum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"/>
            <a:ext cx="8520600" cy="59055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PATHOGENESIS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Dept.Of Pathology\Desktop\250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66750"/>
            <a:ext cx="8991600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Dept.Of Pathology\Desktop\HIV-immune-system-destruction1-0-1024x88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09550"/>
            <a:ext cx="8915399" cy="493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Natural History of HIV Infection 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485900"/>
            <a:ext cx="8229600" cy="3444479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Four phases reflecting the dynamics of virus-host interaction can be recognized: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(1) an acute retroviral syndrome/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seroconversion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(2) asymptomatic or latent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(3) persistent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(4) full-blown AIDS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Acute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seroconversion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Within 3-6 weeks</a:t>
            </a:r>
          </a:p>
          <a:p>
            <a:pPr>
              <a:defRPr/>
            </a:pP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mononucleosis-like symptoms that soon disappear</a:t>
            </a:r>
          </a:p>
          <a:p>
            <a:pPr>
              <a:defRPr/>
            </a:pP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Abs - ve</a:t>
            </a:r>
            <a:endParaRPr lang="en-IN" sz="280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i="1" dirty="0" smtClean="0">
                <a:solidFill>
                  <a:srgbClr val="C00000"/>
                </a:solidFill>
              </a:rPr>
              <a:t>acute retroviral syndrome </a:t>
            </a:r>
            <a:br>
              <a:rPr lang="en-US" b="1" i="1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is characterized initially by a high level of virus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production,viremia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and widespread seeding of the lymphoid tissues. 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40% to 90% of individuals develop the viral syndrome </a:t>
            </a:r>
          </a:p>
          <a:p>
            <a:pPr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to 6 weeks after infection, and this resolves spontaneously in 2 to 4 weeks</a:t>
            </a:r>
          </a:p>
          <a:p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7429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Retroviruses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131" name="Content Placeholder 2"/>
          <p:cNvSpPr>
            <a:spLocks noGrp="1"/>
          </p:cNvSpPr>
          <p:nvPr>
            <p:ph idx="1"/>
          </p:nvPr>
        </p:nvSpPr>
        <p:spPr>
          <a:xfrm>
            <a:off x="0" y="1485900"/>
            <a:ext cx="9144000" cy="3444479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RNA viruses, single stranded, enveloped,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icosahedral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enzyme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reverse transcriptase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2genera –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- Human immunodeficiency viruses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- Human T-cell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lymphotropic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virus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c/f- </a:t>
            </a: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self-limited acute illness with nonspecific symptoms, -sore throat,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myalgias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fever, rash, weight loss, and fatigue, resembling a flulike syndrome. </a:t>
            </a:r>
          </a:p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clinical features - rash, cervical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adenopathy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diarrhea, and vomiting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Asymptomatic or latent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after Initial infection – 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Asymptomatic phase 2-15 years (avg. 10)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During	this time the	CD4+	count	remains normal	but the number of infected CD4+ cells increases.	</a:t>
            </a: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1435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generalised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534400" cy="344447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Patients are develop persistent generalized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 1cm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minor opportunistic infections, such as thrush and herpes zoster.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Thrombocytopenia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Persistent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with significant constitutional symptoms (fever, rash, fatigue) reflects the onset of immune system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decompensation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onset of the crisis phase.</a:t>
            </a:r>
          </a:p>
          <a:p>
            <a:pPr>
              <a:defRPr/>
            </a:pP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857250"/>
            <a:ext cx="8229600" cy="4000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AIDS related complex</a:t>
            </a:r>
          </a:p>
        </p:txBody>
      </p:sp>
      <p:sp>
        <p:nvSpPr>
          <p:cNvPr id="1116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11700" y="1885949"/>
            <a:ext cx="8520600" cy="26829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Symptoms of HIV are directly related to viral blood level and level of T cells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When T4 cell levels fall below 200/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mL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AIDS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3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AIDS</a:t>
            </a:r>
            <a:endParaRPr lang="en-IN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895350"/>
            <a:ext cx="8229600" cy="4035029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 is characterized by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 breakdown of host defense, 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increase in plasma virus, and 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clinical disease.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Typically the patient presents with long lasting fever (&gt;1 month), fatigue, weight loss, and diarrhea.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After a variable period, serious opportunistic infections, secondary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or clinical neurologic disease supervene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Opportunistic infections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Protozoal:Toxoplasmosis</a:t>
            </a:r>
          </a:p>
          <a:p>
            <a:pPr>
              <a:defRPr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Fungal:Candidiasis, Pneumocystis carinii</a:t>
            </a:r>
          </a:p>
          <a:p>
            <a:pPr>
              <a:defRPr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Viral :Cytomegalovirus, HSV</a:t>
            </a:r>
          </a:p>
          <a:p>
            <a:pPr>
              <a:defRPr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Bacterial: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Mycobacterium avium-intracellular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Opportunistic neoplasias: Kaposi’s sarcoma</a:t>
            </a:r>
          </a:p>
          <a:p>
            <a:pPr>
              <a:defRPr/>
            </a:pPr>
            <a:endParaRPr lang="en-US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t.Of Pathology\Desktop\725b99681d1e9f241a2306bd32f4f1ef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8839200" cy="5010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	symptoms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Rapid weight loss (hence the name ‘slim disease’ in Africa)	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AIDS dementia complex (the virus infected macrophages can cross the blood-brain barrier).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Further complications	arise</a:t>
            </a:r>
          </a:p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From the	fact that patients are often co-infected with other viruses such as hepatitis	B and C.	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Dept.Of Pathology\Desktop\hiv-and-aids-prosthodontic-courses-2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608"/>
            <a:ext cx="9144000" cy="4895541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77200" y="209550"/>
            <a:ext cx="6096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</a:t>
            </a: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155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686800" cy="388262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Human immunodeficiency virus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First emerged in early 1980s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spherical and 80–110 nm in size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Enveloped-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• 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120 are projected as knob like spikes on the surface 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• 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41 They form anchoring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transmembrane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pedicles.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contains 3 structural genes:</a:t>
            </a:r>
          </a:p>
          <a:p>
            <a:pPr eaLnBrk="1" hangingPunct="1">
              <a:lnSpc>
                <a:spcPct val="90000"/>
              </a:lnSpc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gag,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Diagnosis of HIV/AIDS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CDC classification system(revised 1993):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This system classifies HIV infection based on associated clinical conditions and CD4 T-cell count of the patient.</a:t>
            </a:r>
          </a:p>
          <a:p>
            <a:pPr>
              <a:buAutoNum type="arabicPeriod" startAt="2"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clinical staging of HIV/AIDS for adults(revised 2007)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is based only on the  clinical manifestation.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where facilities for the CD4 T-cell count are not available widely.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CDC classification system-2013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Divide HIV infection into  5 categories  -    0,1,2,3, and unknown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Advanced HIV / AIDS into 3 categories – A,B,C based on CD4+ count, each further into 3 stages  – 1,2,3,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REVISED CDC HIV CLASSIFICATION SYSTEM-2013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11150" y="1152524"/>
          <a:ext cx="8521700" cy="3613786"/>
        </p:xfrm>
        <a:graphic>
          <a:graphicData uri="http://schemas.openxmlformats.org/drawingml/2006/table">
            <a:tbl>
              <a:tblPr firstRow="1" bandRow="1">
                <a:tableStyleId>{8175B7AF-99D0-4123-A9BB-A1D38EA741A0}</a:tableStyleId>
              </a:tblPr>
              <a:tblGrid>
                <a:gridCol w="1593850"/>
                <a:gridCol w="2286000"/>
                <a:gridCol w="2286000"/>
                <a:gridCol w="2355850"/>
              </a:tblGrid>
              <a:tr h="50482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Clinical Phase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Early, Acute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Middle, Chronic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Final, Crisis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475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Period after infection</a:t>
                      </a: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CDC clinical category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3-6 weeks </a:t>
                      </a: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Category A: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Asymptomatic infection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Acute HIV syndrome definition PGL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to 12 years </a:t>
                      </a: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Category B: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Symptomatic disease neither A nor C) 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Condition secondary to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impaired CMI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 period up to death</a:t>
                      </a: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Category C: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AIDS indicator conditions( constitutional 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neurological ,</a:t>
                      </a:r>
                      <a:r>
                        <a:rPr lang="en-US" sz="16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neoplasms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60475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CDC- CD4 + T </a:t>
                      </a:r>
                      <a:r>
                        <a:rPr lang="fr-FR" sz="16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cell</a:t>
                      </a:r>
                      <a:r>
                        <a:rPr lang="fr-FR" sz="16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stage</a:t>
                      </a:r>
                      <a:r>
                        <a:rPr lang="fr-FR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&gt; 500/μ</a:t>
                      </a:r>
                      <a:r>
                        <a:rPr lang="fr-FR" sz="16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200-499/μ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l-GR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 200/μ</a:t>
                      </a:r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A1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A2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A3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B1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B2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B3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16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C1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C2</a:t>
                      </a:r>
                    </a:p>
                    <a:p>
                      <a:r>
                        <a:rPr lang="en-US" sz="16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C3</a:t>
                      </a:r>
                      <a:endParaRPr lang="en-US" sz="16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04800" y="2190750"/>
            <a:ext cx="8458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0" y="285750"/>
            <a:ext cx="587979" cy="58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200150"/>
            <a:ext cx="8520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WHO clinical staging of HIV/AIDS for adults(revised 2007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2571750"/>
            <a:ext cx="8520600" cy="1997124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stages 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Stage 1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Asymptomatic HIV infection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Persistent generalized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lymphadenopathy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Stage 2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Unexplained moderate weight loss (&lt; 10%)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Recurrent respiratory tract infection (sinusitis, tonsillitis,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otitis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media,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pharyngitis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Herpes zoster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Angular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cheilitis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Recurrent oral ulcers</a:t>
            </a:r>
          </a:p>
          <a:p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Papular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pruritic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eruptions</a:t>
            </a:r>
          </a:p>
          <a:p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Seborrheic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dermatitis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Fungal nail infection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Stage 3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Unexplained severe weight loss ( &gt; 10%)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Unexplained chronic diarrhea &gt; 1 month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Unexplained persistent fever 1 month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candidiasis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Oral hairy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leukoplakia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Pulmonary tuberculosis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Severe bacterial infection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Acute necrotizing ulcerative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gingivitis, and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periodontitis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Unexplained anemia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Stage 4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Wasting syndrome(Slim disease)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Opportunistic infections – Bacterial, Viral, Fungal , Parasitic</a:t>
            </a:r>
          </a:p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Neoplasia</a:t>
            </a:r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Other conditions (direct HIV induced):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○ HIV encephalopathy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○ Symptomatic HIV associated nephropathy or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cardiomyopathy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 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infection is diagnosed with a combination of screening and confirmatory tests. 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Newer HIV diagnostic tests involve combined antibody and antigen assays, leading to earlier detection of HIV infection.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Diagnosing acute HIV infection (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before the formation of HIV antibodies, a period when antibody-based HIV test results may be falsely negative) remains a challenge.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Lab investigations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categorised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into 3 groups: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 for establishing HIV infection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tests for defects in immunity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 for detection of opportunistic infections  and secondary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tumours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781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78180" name="Picture 4" descr="300px-HIV_Virion-en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71450"/>
            <a:ext cx="8534400" cy="47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Tests for establishing HIV infection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Antibody tests: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ELISA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Western blot</a:t>
            </a:r>
          </a:p>
          <a:p>
            <a:pPr>
              <a:lnSpc>
                <a:spcPct val="100000"/>
              </a:lnSpc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Direct detection of HIV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a) p24 antigen capture assay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HIV RNA Detection methods- RT-PCR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DNA-PCR by amplification of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proviral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DNA</a:t>
            </a:r>
          </a:p>
          <a:p>
            <a:pPr lvl="1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 Culture of HIV  in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neoplastic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Tcell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lines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ELISA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Initial screening is done finding  Antibodies  against gag  and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proteins.</a:t>
            </a:r>
          </a:p>
          <a:p>
            <a:endParaRPr lang="en-US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WESTERN BLOT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If ELISA is positive, confirmation is done by Western blot for presence of specific antibodies against all  three HIV antigens: gag,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950"/>
            <a:ext cx="8229600" cy="5715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                 </a:t>
            </a:r>
            <a:r>
              <a:rPr lang="tr-TR" b="1" dirty="0" smtClean="0">
                <a:solidFill>
                  <a:schemeClr val="accent6">
                    <a:lumMod val="10000"/>
                  </a:schemeClr>
                </a:solidFill>
                <a:cs typeface="Times New Roman" pitchFamily="18" charset="0"/>
              </a:rPr>
              <a:t>Western-blot</a:t>
            </a:r>
            <a:endParaRPr lang="en-US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pic>
        <p:nvPicPr>
          <p:cNvPr id="207875" name="Picture 5" descr="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14400" y="1600200"/>
            <a:ext cx="7086600" cy="3143250"/>
          </a:xfr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RNA testing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RNA testing can be done just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to 11 days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after exposed to HIV. 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 for defects in immunity: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1152475"/>
            <a:ext cx="8679900" cy="3416400"/>
          </a:xfrm>
        </p:spPr>
        <p:txBody>
          <a:bodyPr/>
          <a:lstStyle/>
          <a:p>
            <a:pPr marL="6286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) CD4+ T cell counts.</a:t>
            </a:r>
          </a:p>
          <a:p>
            <a:pPr marL="628650" indent="-51435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Progressive fall in number of CD4+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Tcells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helps in diagnosis  </a:t>
            </a:r>
          </a:p>
          <a:p>
            <a:pPr marL="628650" indent="-514350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and staging 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ii) Rise in CD8+ T cells.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iii) Reversal of CD4+ to CD8+ T cell ratio.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iv)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Lymphopenia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v) Polyclonal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hypergammaglobulinaemia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vi) Increased </a:t>
            </a:r>
            <a:r>
              <a:rPr lang="el-GR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β-2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microglobulin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levels.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vii) Platelet count -  thrombocytopenia.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CD4/CD8 ratio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normal CD4/CD8 ratio is greater than 1.0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CD4 lymphocytes ranging from 500 to 1200/mm </a:t>
            </a:r>
            <a:r>
              <a:rPr lang="en-US" sz="2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and CD8 lymphocytes ranging from 150 to 1000/mm </a:t>
            </a:r>
            <a:r>
              <a:rPr lang="en-US" sz="2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ratio is higher than 1, it means strong  immune system.</a:t>
            </a:r>
          </a:p>
          <a:p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1123950"/>
            <a:ext cx="85206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Tests for detection of opportunistic infections and</a:t>
            </a:r>
            <a:b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secondary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tumours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700" y="2343150"/>
            <a:ext cx="8520600" cy="2225724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aspiration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biopsy methods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 of pediatric HIV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 HIV DNA detection: Most recommended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 HIV RNA detection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 p24 antigen detection 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IgG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ELISA: Only after 18 months of age.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Window  period</a:t>
            </a:r>
            <a:endParaRPr lang="en-US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Window  period  refers  to  the  initial  time  interval  between  the  exposure  and appearance of detectable levels of antibodies in the serum.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Diagnosis of HIV in Window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antibodies appear in blood within 2–8 weeks after infection but usually become  detectable after 3 to 12 weeks with the assays available presently.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p24 antigen detection (30% sensitive): detects by 1–2 weeks (average 16th day)</a:t>
            </a: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HIV RNA detection (PCR) is the best method, detects earliest by 12th day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Serotyping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env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gene, two serotypes HIV-1 and 2.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HIV–1 is divided into three distinct groups (M, N and O). Recently, group P has been identified.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•  ‘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M’is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dominant group worldwide.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hlinkClick r:id="rId2"/>
              </a:rPr>
              <a:t>https://www.youtube.com/watch?v=XWFpTxQ_oCA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832300" cy="5727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HUMAN T-CELL LYMPHOTROPIC VIRUS (HTLV)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HTLV-I &amp; II. HTLV-I is only pathogenic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Transmission by: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(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from mother to child via breast milk (most common)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(ii) homosexual;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(iii) infected blood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Target-cells: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infects CD4 T-cells, also infect CD8 T-cells,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dendritic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cells and B-cells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Clinical manifestations: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HTLV-I is a potential human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oncogenic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virus: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○ Adult T-cell leukemia/lymphoma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○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Cutaneous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T-cell lymphoma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○ Tropical spastic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paraparesis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○ Autoimmune features, such as Inflammatory disease,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uveitis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arthropathies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Nonenveloped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Segmented  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dsRNA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Viruses:</a:t>
            </a:r>
          </a:p>
        </p:txBody>
      </p:sp>
      <p:sp>
        <p:nvSpPr>
          <p:cNvPr id="1218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Unusual double-stranded RNA genome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 ROTAVIRUS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oral-fecal transmission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primary viral cause of mortality and morbidity 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resulting from diarrhea in infants and children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     REOVIRUS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Georgia" pitchFamily="18" charset="0"/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cold-like upper respiratory infection, enteriti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 eaLnBrk="1" hangingPunct="1">
              <a:defRPr/>
            </a:pP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7030A0"/>
                </a:solidFill>
                <a:cs typeface="Times New Roman" pitchFamily="18" charset="0"/>
              </a:rPr>
              <a:t>Filo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 virus</a:t>
            </a:r>
            <a:endParaRPr lang="en-IN" b="1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EBOLA VIRUS </a:t>
            </a:r>
          </a:p>
          <a:p>
            <a:pPr>
              <a:buNone/>
              <a:defRPr/>
            </a:pPr>
            <a:endParaRPr lang="en-US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Long thin filamentous virus</a:t>
            </a: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Sudan -1976</a:t>
            </a: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Body fluids and droplet</a:t>
            </a:r>
          </a:p>
          <a:p>
            <a:pPr>
              <a:defRPr/>
            </a:pPr>
            <a:endParaRPr lang="en-US" dirty="0" smtClean="0">
              <a:solidFill>
                <a:srgbClr val="7030A0"/>
              </a:solidFill>
              <a:cs typeface="Times New Roman" pitchFamily="18" charset="0"/>
            </a:endParaRPr>
          </a:p>
          <a:p>
            <a:pPr>
              <a:defRPr/>
            </a:pPr>
            <a:endParaRPr lang="en-IN" dirty="0" smtClean="0">
              <a:solidFill>
                <a:srgbClr val="7030A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Clinical manifestations:</a:t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Incubation period is about 2–12 days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Common  symptoms  include: 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Fever,  headache,  muscle  pain  and  sore  throat,  followed by abdominal pain, vomiting, diarrhea and rash, with hemorrhages (bleeding or bruise), often leading to shock and death.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CORONA VIRUS</a:t>
            </a:r>
            <a:endParaRPr lang="en-IN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Most human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coronaviruses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are widespread affecting people of most part of the world and produce mild upper respiratory tract infection and occasional diarrhea</a:t>
            </a: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SARS-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(Severe Acute Respiratory Syndrome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(Middle East Respiratory Syndrome 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Coronavirus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defRPr/>
            </a:pP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Covid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19 </a:t>
            </a:r>
          </a:p>
          <a:p>
            <a:pPr>
              <a:defRPr/>
            </a:pPr>
            <a:endParaRPr lang="en-IN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SARS-</a:t>
            </a:r>
            <a:r>
              <a:rPr lang="en-US" dirty="0" err="1" smtClean="0">
                <a:solidFill>
                  <a:srgbClr val="7030A0"/>
                </a:solidFill>
              </a:rPr>
              <a:t>CoV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SARS  was  first  recognized  in  China  in  2003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Clinical manifestation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severe lower respiratory tract infection, characterized by muscle pain, headache, sore throat and fever, followed in 2–10 days by the onset of respiratory symptoms mainly cough, </a:t>
            </a:r>
            <a:r>
              <a:rPr lang="en-US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dyspnea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and pneumonia</a:t>
            </a:r>
            <a:endParaRPr lang="en-US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MERS-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has caused a severe form of lower respiratory illness with a mortality of 30%.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was first reported in Saudi Arabia in 2012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Clinical manifestation: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 Incubation period -2–14 days.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 Severe acute respiratory symptoms like fever, cough and shortness of breath may appear.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 Some  people  develop  gastrointestinal  symptoms  including  diarrhea  and  nausea/vomiting. 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•  Complications - pneumonia and kidney failure.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Genotype distribution:HIV-1</a:t>
            </a:r>
            <a:b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227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686800" cy="3654029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Subtype A -  is common in West Africa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Subtype B – in Europe, America, Japan, and Australia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Subtype C - is the MC form worldwide (47%). It is also the dominant form in South East Africa, India, and China 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Cameroon (West Africa), all HIV virus groups and subtypes are found.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Which sample is recommended for polio isolation?</a:t>
            </a:r>
          </a:p>
          <a:p>
            <a:pPr>
              <a:buNone/>
            </a:pPr>
            <a:r>
              <a:rPr lang="en-US" sz="3200" dirty="0" smtClean="0"/>
              <a:t>				a.  Stool        b.  Blood</a:t>
            </a:r>
          </a:p>
          <a:p>
            <a:pPr>
              <a:buNone/>
            </a:pPr>
            <a:r>
              <a:rPr lang="en-US" sz="3200" dirty="0" smtClean="0"/>
              <a:t>				c.  Throat      d.  CSF</a:t>
            </a:r>
            <a:endParaRPr lang="en-US" sz="3200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Coxsackie virus is:</a:t>
            </a:r>
          </a:p>
          <a:p>
            <a:pPr>
              <a:buNone/>
            </a:pPr>
            <a:r>
              <a:rPr lang="en-US" sz="3200" dirty="0" smtClean="0"/>
              <a:t>a.  Herpes virus         b.  Pox virus</a:t>
            </a:r>
          </a:p>
          <a:p>
            <a:pPr>
              <a:buNone/>
            </a:pPr>
            <a:r>
              <a:rPr lang="en-US" sz="3200" dirty="0" smtClean="0"/>
              <a:t>c.  </a:t>
            </a:r>
            <a:r>
              <a:rPr lang="en-US" sz="3200" dirty="0" err="1" smtClean="0"/>
              <a:t>Enterovirus</a:t>
            </a:r>
            <a:r>
              <a:rPr lang="en-US" sz="3200" dirty="0" smtClean="0"/>
              <a:t>           d.  </a:t>
            </a:r>
            <a:r>
              <a:rPr lang="en-US" sz="3200" dirty="0" err="1" smtClean="0"/>
              <a:t>Myxovirus</a:t>
            </a:r>
            <a:endParaRPr lang="en-US" sz="3200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Rabies is identified by:</a:t>
            </a:r>
          </a:p>
          <a:p>
            <a:pPr lvl="1">
              <a:buNone/>
            </a:pPr>
            <a:r>
              <a:rPr lang="en-US" dirty="0" smtClean="0"/>
              <a:t>a.  Guarneri bodies </a:t>
            </a:r>
          </a:p>
          <a:p>
            <a:pPr lvl="1">
              <a:buNone/>
            </a:pPr>
            <a:r>
              <a:rPr lang="en-US" dirty="0" smtClean="0"/>
              <a:t>b.  </a:t>
            </a:r>
            <a:r>
              <a:rPr lang="en-US" dirty="0" err="1" smtClean="0"/>
              <a:t>Negri</a:t>
            </a:r>
            <a:r>
              <a:rPr lang="en-US" dirty="0" smtClean="0"/>
              <a:t> bodies </a:t>
            </a:r>
          </a:p>
          <a:p>
            <a:pPr lvl="1">
              <a:buNone/>
            </a:pPr>
            <a:r>
              <a:rPr lang="en-US" dirty="0" smtClean="0"/>
              <a:t>c.  </a:t>
            </a:r>
            <a:r>
              <a:rPr lang="en-US" dirty="0" err="1" smtClean="0"/>
              <a:t>Cowdry</a:t>
            </a:r>
            <a:r>
              <a:rPr lang="en-US" dirty="0" smtClean="0"/>
              <a:t> A bodies </a:t>
            </a:r>
          </a:p>
          <a:p>
            <a:pPr lvl="1">
              <a:buNone/>
            </a:pPr>
            <a:r>
              <a:rPr lang="en-US" dirty="0" smtClean="0"/>
              <a:t>d.  </a:t>
            </a:r>
            <a:r>
              <a:rPr lang="en-US" dirty="0" err="1" smtClean="0"/>
              <a:t>Cowdry</a:t>
            </a:r>
            <a:r>
              <a:rPr lang="en-US" dirty="0" smtClean="0"/>
              <a:t> B bodies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the prevention of human rabies, immediate flushing  and  washing  the  wound(s)  in  animal  bite cases, with plenty of soap and water, under running </a:t>
            </a:r>
          </a:p>
          <a:p>
            <a:pPr>
              <a:buNone/>
            </a:pPr>
            <a:r>
              <a:rPr lang="en-US" dirty="0" smtClean="0"/>
              <a:t>tap should be carried out for how much time? </a:t>
            </a:r>
          </a:p>
          <a:p>
            <a:pPr>
              <a:buNone/>
            </a:pPr>
            <a:r>
              <a:rPr lang="en-US" dirty="0" smtClean="0"/>
              <a:t>a.  2 minutes </a:t>
            </a:r>
          </a:p>
          <a:p>
            <a:pPr>
              <a:buNone/>
            </a:pPr>
            <a:r>
              <a:rPr lang="en-US" dirty="0" smtClean="0"/>
              <a:t>b.  1 minute </a:t>
            </a:r>
          </a:p>
          <a:p>
            <a:pPr>
              <a:buNone/>
            </a:pPr>
            <a:r>
              <a:rPr lang="en-US" dirty="0" smtClean="0"/>
              <a:t>c.  15 minutes </a:t>
            </a:r>
          </a:p>
          <a:p>
            <a:pPr>
              <a:buNone/>
            </a:pPr>
            <a:r>
              <a:rPr lang="en-US" dirty="0" smtClean="0"/>
              <a:t>d.  5 minutes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Stool sample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Enterovirus</a:t>
            </a:r>
            <a:r>
              <a:rPr lang="en-US" dirty="0" smtClean="0"/>
              <a:t> belongs to </a:t>
            </a:r>
            <a:r>
              <a:rPr lang="en-US" dirty="0" err="1" smtClean="0"/>
              <a:t>Picornaviridae</a:t>
            </a:r>
            <a:r>
              <a:rPr lang="en-US" dirty="0" smtClean="0"/>
              <a:t> family</a:t>
            </a:r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Negri</a:t>
            </a:r>
            <a:r>
              <a:rPr lang="en-US" dirty="0" smtClean="0"/>
              <a:t> bodies </a:t>
            </a:r>
          </a:p>
          <a:p>
            <a:pPr>
              <a:buNone/>
            </a:pPr>
            <a:r>
              <a:rPr lang="en-US" dirty="0" smtClean="0"/>
              <a:t>4. </a:t>
            </a:r>
            <a:r>
              <a:rPr lang="en-US" smtClean="0"/>
              <a:t>15 minutes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HIV-2</a:t>
            </a:r>
          </a:p>
        </p:txBody>
      </p:sp>
      <p:sp>
        <p:nvSpPr>
          <p:cNvPr id="181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HIV-2comprises of eight groups (A–H)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they are confined to Africa and some  places including India.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Group A is the MC form.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HIV</a:t>
            </a:r>
          </a:p>
        </p:txBody>
      </p:sp>
      <p:sp>
        <p:nvSpPr>
          <p:cNvPr id="911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HIV-1 may have originated from a chimpanzee virus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1959 first documented case of AIDS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Viral genes permanently integrated into host DNA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9703" y="307371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81000" y="0"/>
            <a:ext cx="8763000" cy="48577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Human Immunodeficiency Virus (HIV) –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the cause of Acquired Immunodeficiency Syndrome (AIDS)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 can only infect host cells that have the required CD4 marker plus a 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coreceptor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HIV-1: isolated in1983 </a:t>
            </a:r>
          </a:p>
          <a:p>
            <a:pPr>
              <a:buFont typeface="Georgia" pitchFamily="18" charset="0"/>
              <a:buNone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Responsible from AIDS pandemic</a:t>
            </a:r>
          </a:p>
          <a:p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HIV-2:  isolated in 1986</a:t>
            </a:r>
          </a:p>
          <a:p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HIV-2 less pathogenic</a:t>
            </a:r>
          </a:p>
          <a:p>
            <a:pPr>
              <a:buFont typeface="Wingdings" pitchFamily="2" charset="2"/>
              <a:buNone/>
            </a:pPr>
            <a:r>
              <a:rPr lang="tr-T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slow progression to AIDS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441FBD7-ECCF-4E2C-BFE6-4B214ED2A7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29600" y="133350"/>
            <a:ext cx="914400" cy="91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ndocrinology Breakthrough by Slidesgo">
  <a:themeElements>
    <a:clrScheme name="Simple Light">
      <a:dk1>
        <a:srgbClr val="003F40"/>
      </a:dk1>
      <a:lt1>
        <a:srgbClr val="FFFFFF"/>
      </a:lt1>
      <a:dk2>
        <a:srgbClr val="003F40"/>
      </a:dk2>
      <a:lt2>
        <a:srgbClr val="FFFFFF"/>
      </a:lt2>
      <a:accent1>
        <a:srgbClr val="86BEBF"/>
      </a:accent1>
      <a:accent2>
        <a:srgbClr val="86BEBF"/>
      </a:accent2>
      <a:accent3>
        <a:srgbClr val="86BEBF"/>
      </a:accent3>
      <a:accent4>
        <a:srgbClr val="86BEBF"/>
      </a:accent4>
      <a:accent5>
        <a:srgbClr val="CFFAE4"/>
      </a:accent5>
      <a:accent6>
        <a:srgbClr val="CFFAE4"/>
      </a:accent6>
      <a:hlink>
        <a:srgbClr val="003F4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2088</Words>
  <PresentationFormat>On-screen Show (16:9)</PresentationFormat>
  <Paragraphs>348</Paragraphs>
  <Slides>64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Endocrinology Breakthrough by Slidesgo</vt:lpstr>
      <vt:lpstr>Slide 1</vt:lpstr>
      <vt:lpstr>                      Retroviruses</vt:lpstr>
      <vt:lpstr> HIV</vt:lpstr>
      <vt:lpstr>Slide 4</vt:lpstr>
      <vt:lpstr>HIV Serotyping </vt:lpstr>
      <vt:lpstr>Genotype distribution:HIV-1 </vt:lpstr>
      <vt:lpstr>HIV-2</vt:lpstr>
      <vt:lpstr>         HIV</vt:lpstr>
      <vt:lpstr>Slide 9</vt:lpstr>
      <vt:lpstr>Resistence</vt:lpstr>
      <vt:lpstr>Major Ags</vt:lpstr>
      <vt:lpstr>Most common mode of transmission in World:  </vt:lpstr>
      <vt:lpstr>Most common mode of transmission in India: </vt:lpstr>
      <vt:lpstr>Pathogenesis </vt:lpstr>
      <vt:lpstr>PATHOGENESIS</vt:lpstr>
      <vt:lpstr>Slide 16</vt:lpstr>
      <vt:lpstr>Natural History of HIV Infection  </vt:lpstr>
      <vt:lpstr> Acute seroconversion</vt:lpstr>
      <vt:lpstr>The acute retroviral syndrome  </vt:lpstr>
      <vt:lpstr>c/f-  </vt:lpstr>
      <vt:lpstr>Asymptomatic or latent</vt:lpstr>
      <vt:lpstr> Persistent generalised lymphadenopathy</vt:lpstr>
      <vt:lpstr>AIDS related complex</vt:lpstr>
      <vt:lpstr>AIDS</vt:lpstr>
      <vt:lpstr>Slide 25</vt:lpstr>
      <vt:lpstr>Opportunistic infections: </vt:lpstr>
      <vt:lpstr>Slide 27</vt:lpstr>
      <vt:lpstr>Other symptoms</vt:lpstr>
      <vt:lpstr>Slide 29</vt:lpstr>
      <vt:lpstr>Clinical Diagnosis of HIV/AIDS</vt:lpstr>
      <vt:lpstr>CDC classification system-2013</vt:lpstr>
      <vt:lpstr>REVISED CDC HIV CLASSIFICATION SYSTEM-2013</vt:lpstr>
      <vt:lpstr>WHO clinical staging of HIV/AIDS for adults(revised 2007</vt:lpstr>
      <vt:lpstr>Clinical Stage 1</vt:lpstr>
      <vt:lpstr>Clinical Stage 2 </vt:lpstr>
      <vt:lpstr>Clinical Stage 3 </vt:lpstr>
      <vt:lpstr>Clinical Stage 4</vt:lpstr>
      <vt:lpstr>Diagnosis </vt:lpstr>
      <vt:lpstr>Lab investigations</vt:lpstr>
      <vt:lpstr>  Tests for establishing HIV infection</vt:lpstr>
      <vt:lpstr>ELISA</vt:lpstr>
      <vt:lpstr>                 Western-blot</vt:lpstr>
      <vt:lpstr>HIV RNA testing</vt:lpstr>
      <vt:lpstr>Tests for defects in immunity:</vt:lpstr>
      <vt:lpstr>CD4/CD8 ratio</vt:lpstr>
      <vt:lpstr>Tests for detection of opportunistic infections and secondary tumours</vt:lpstr>
      <vt:lpstr>Diagnosis of pediatric HIV</vt:lpstr>
      <vt:lpstr>Window  period</vt:lpstr>
      <vt:lpstr>Diagnosis of HIV in Window Period</vt:lpstr>
      <vt:lpstr>Slide 50</vt:lpstr>
      <vt:lpstr>HUMAN T-CELL LYMPHOTROPIC VIRUS (HTLV)</vt:lpstr>
      <vt:lpstr>Clinical manifestations:</vt:lpstr>
      <vt:lpstr>Nonenveloped Segmented   dsRNA Viruses:</vt:lpstr>
      <vt:lpstr>Filo virus</vt:lpstr>
      <vt:lpstr>Clinical manifestations: </vt:lpstr>
      <vt:lpstr>CORONA VIRUS</vt:lpstr>
      <vt:lpstr>SARS-CoV</vt:lpstr>
      <vt:lpstr>MERS-CoV</vt:lpstr>
      <vt:lpstr>Clinical manifestation:</vt:lpstr>
      <vt:lpstr>1</vt:lpstr>
      <vt:lpstr>2</vt:lpstr>
      <vt:lpstr>3</vt:lpstr>
      <vt:lpstr>4</vt:lpstr>
      <vt:lpstr>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Dept.Of Pathology</cp:lastModifiedBy>
  <cp:revision>63</cp:revision>
  <dcterms:modified xsi:type="dcterms:W3CDTF">2021-10-30T05:16:54Z</dcterms:modified>
</cp:coreProperties>
</file>