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4" r:id="rId7"/>
    <p:sldId id="262" r:id="rId8"/>
    <p:sldId id="261" r:id="rId9"/>
    <p:sldId id="263" r:id="rId10"/>
    <p:sldId id="264" r:id="rId11"/>
    <p:sldId id="265" r:id="rId12"/>
    <p:sldId id="266" r:id="rId13"/>
    <p:sldId id="267" r:id="rId14"/>
    <p:sldId id="268" r:id="rId15"/>
    <p:sldId id="275" r:id="rId16"/>
    <p:sldId id="269" r:id="rId17"/>
    <p:sldId id="276" r:id="rId18"/>
    <p:sldId id="277" r:id="rId19"/>
    <p:sldId id="270" r:id="rId20"/>
    <p:sldId id="273" r:id="rId21"/>
    <p:sldId id="271" r:id="rId22"/>
    <p:sldId id="278" r:id="rId23"/>
    <p:sldId id="279" r:id="rId24"/>
    <p:sldId id="280" r:id="rId25"/>
    <p:sldId id="272"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ypertension | AHA/ASA Journ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593" y="-228600"/>
            <a:ext cx="8722407"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828800" y="4800600"/>
            <a:ext cx="6400800" cy="1752600"/>
          </a:xfrm>
        </p:spPr>
        <p:txBody>
          <a:bodyPr/>
          <a:lstStyle/>
          <a:p>
            <a:r>
              <a:rPr lang="en-IN" dirty="0" smtClean="0"/>
              <a:t>Dr </a:t>
            </a:r>
            <a:r>
              <a:rPr lang="en-IN" dirty="0" err="1" smtClean="0"/>
              <a:t>Reshma</a:t>
            </a:r>
            <a:r>
              <a:rPr lang="en-IN" dirty="0" smtClean="0"/>
              <a:t> </a:t>
            </a:r>
            <a:r>
              <a:rPr lang="en-IN" dirty="0" err="1" smtClean="0"/>
              <a:t>Reghu</a:t>
            </a:r>
            <a:endParaRPr lang="en-IN" dirty="0"/>
          </a:p>
        </p:txBody>
      </p:sp>
    </p:spTree>
    <p:extLst>
      <p:ext uri="{BB962C8B-B14F-4D97-AF65-F5344CB8AC3E}">
        <p14:creationId xmlns:p14="http://schemas.microsoft.com/office/powerpoint/2010/main" val="227230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athology Of Hypertension - online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675"/>
            <a:ext cx="9753600" cy="730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977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ypertension-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38673"/>
            <a:ext cx="9150928" cy="689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8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ypertension"/>
          <p:cNvPicPr>
            <a:picLocks noChangeAspect="1" noChangeArrowheads="1"/>
          </p:cNvPicPr>
          <p:nvPr/>
        </p:nvPicPr>
        <p:blipFill rotWithShape="1">
          <a:blip r:embed="rId2">
            <a:extLst>
              <a:ext uri="{28A0092B-C50C-407E-A947-70E740481C1C}">
                <a14:useLocalDpi xmlns:a14="http://schemas.microsoft.com/office/drawing/2010/main" val="0"/>
              </a:ext>
            </a:extLst>
          </a:blip>
          <a:srcRect b="72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6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ypertension in India Dr Manish Ruh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07"/>
            <a:ext cx="9144000" cy="680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0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ypertension Dr. Indranil Das PGT(Final year)Department of Community  Medicine Burdwan Medical College.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5" y="2216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1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477000"/>
          </a:xfrm>
        </p:spPr>
        <p:txBody>
          <a:bodyPr>
            <a:normAutofit/>
          </a:bodyPr>
          <a:lstStyle/>
          <a:p>
            <a:pPr algn="just"/>
            <a:r>
              <a:rPr lang="en-US" dirty="0"/>
              <a:t>Suppose the BP recordings in a group of children are followed up over a period of several years, it will be observed that those individuals, whose BP was initially high would probably continue in the same ‘track’ as they grow older and those with low BP would continue in the same track as they grow older. This phenomenon of persistence of the rank order of BP has been described as ‘Tracking’ of BP. This knowledge helps to identify the ‘at-risk’ group of children and adolescents, who can develop hypertension in the future period, so that preventive care can be provided for them. </a:t>
            </a:r>
            <a:endParaRPr lang="en-IN" dirty="0"/>
          </a:p>
        </p:txBody>
      </p:sp>
    </p:spTree>
    <p:extLst>
      <p:ext uri="{BB962C8B-B14F-4D97-AF65-F5344CB8AC3E}">
        <p14:creationId xmlns:p14="http://schemas.microsoft.com/office/powerpoint/2010/main" val="168482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k Factors of Hyper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2" y="0"/>
            <a:ext cx="91819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7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IN" dirty="0"/>
              <a:t>Clinical Manifestations</a:t>
            </a:r>
          </a:p>
        </p:txBody>
      </p:sp>
      <p:sp>
        <p:nvSpPr>
          <p:cNvPr id="3" name="Content Placeholder 2"/>
          <p:cNvSpPr>
            <a:spLocks noGrp="1"/>
          </p:cNvSpPr>
          <p:nvPr>
            <p:ph idx="1"/>
          </p:nvPr>
        </p:nvSpPr>
        <p:spPr>
          <a:xfrm>
            <a:off x="228600" y="1371600"/>
            <a:ext cx="8534400" cy="5211763"/>
          </a:xfrm>
        </p:spPr>
        <p:txBody>
          <a:bodyPr>
            <a:normAutofit fontScale="85000" lnSpcReduction="20000"/>
          </a:bodyPr>
          <a:lstStyle/>
          <a:p>
            <a:pPr algn="just"/>
            <a:r>
              <a:rPr lang="en-US" dirty="0"/>
              <a:t>The most consistent symptom is headache. </a:t>
            </a:r>
            <a:endParaRPr lang="en-US" dirty="0" smtClean="0"/>
          </a:p>
          <a:p>
            <a:pPr algn="just"/>
            <a:r>
              <a:rPr lang="en-US" dirty="0" smtClean="0"/>
              <a:t>It </a:t>
            </a:r>
            <a:r>
              <a:rPr lang="en-US" dirty="0"/>
              <a:t>is early morning, </a:t>
            </a:r>
            <a:r>
              <a:rPr lang="en-US" dirty="0" smtClean="0"/>
              <a:t>sub-occipital </a:t>
            </a:r>
            <a:r>
              <a:rPr lang="en-US" dirty="0"/>
              <a:t>pulsating </a:t>
            </a:r>
            <a:r>
              <a:rPr lang="en-US" dirty="0" smtClean="0"/>
              <a:t>headache.</a:t>
            </a:r>
          </a:p>
          <a:p>
            <a:pPr algn="just"/>
            <a:r>
              <a:rPr lang="en-US" dirty="0"/>
              <a:t>A</a:t>
            </a:r>
            <a:r>
              <a:rPr lang="en-US" dirty="0" smtClean="0"/>
              <a:t>ssociated </a:t>
            </a:r>
            <a:r>
              <a:rPr lang="en-US" dirty="0"/>
              <a:t>with the stiffness of the neck, awakening the patient from sleep and gives relief after vomiting. </a:t>
            </a:r>
            <a:endParaRPr lang="en-US" dirty="0" smtClean="0"/>
          </a:p>
          <a:p>
            <a:pPr algn="just"/>
            <a:r>
              <a:rPr lang="en-US" dirty="0" smtClean="0"/>
              <a:t>Other </a:t>
            </a:r>
            <a:r>
              <a:rPr lang="en-US" dirty="0"/>
              <a:t>features are dizziness, palpitation, easy fatigability, epistaxis, blurring of vision, breathlessness and personality changes. </a:t>
            </a:r>
            <a:endParaRPr lang="en-US" dirty="0" smtClean="0"/>
          </a:p>
          <a:p>
            <a:pPr algn="just"/>
            <a:r>
              <a:rPr lang="en-US" dirty="0" smtClean="0"/>
              <a:t>Complications </a:t>
            </a:r>
            <a:r>
              <a:rPr lang="en-US" dirty="0"/>
              <a:t>are angina pectoris, myocardial infarction, stroke (cerebral thrombosis and hemiplegia, cerebral hemorrhage) and renal failure. </a:t>
            </a:r>
            <a:endParaRPr lang="en-US" dirty="0" smtClean="0"/>
          </a:p>
          <a:p>
            <a:pPr algn="just"/>
            <a:r>
              <a:rPr lang="en-US" dirty="0" smtClean="0"/>
              <a:t>Ocular </a:t>
            </a:r>
            <a:r>
              <a:rPr lang="en-US" dirty="0"/>
              <a:t>manifestations are blurring vision, </a:t>
            </a:r>
            <a:r>
              <a:rPr lang="en-US" dirty="0" err="1"/>
              <a:t>scotoma</a:t>
            </a:r>
            <a:r>
              <a:rPr lang="en-US" dirty="0"/>
              <a:t>, (unilateral or bilateral,) papilledema and exudates on the retina. </a:t>
            </a:r>
            <a:endParaRPr lang="en-IN" dirty="0"/>
          </a:p>
        </p:txBody>
      </p:sp>
    </p:spTree>
    <p:extLst>
      <p:ext uri="{BB962C8B-B14F-4D97-AF65-F5344CB8AC3E}">
        <p14:creationId xmlns:p14="http://schemas.microsoft.com/office/powerpoint/2010/main" val="224436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a:t>Hypertensive patients are grouped into three groups: </a:t>
            </a:r>
            <a:endParaRPr lang="en-US" dirty="0" smtClean="0"/>
          </a:p>
          <a:p>
            <a:pPr marL="514350" indent="-514350">
              <a:buAutoNum type="arabicPeriod"/>
            </a:pPr>
            <a:r>
              <a:rPr lang="en-US" dirty="0" smtClean="0"/>
              <a:t>Those </a:t>
            </a:r>
            <a:r>
              <a:rPr lang="en-US" dirty="0"/>
              <a:t>who do not have any symptoms, but are detected during the routine </a:t>
            </a:r>
            <a:r>
              <a:rPr lang="en-US" dirty="0" smtClean="0"/>
              <a:t>check-up</a:t>
            </a:r>
          </a:p>
          <a:p>
            <a:pPr marL="514350" indent="-514350">
              <a:buAutoNum type="arabicPeriod"/>
            </a:pPr>
            <a:r>
              <a:rPr lang="en-US" dirty="0" smtClean="0"/>
              <a:t> Those </a:t>
            </a:r>
            <a:r>
              <a:rPr lang="en-US" dirty="0"/>
              <a:t>who come with specific complaints as explained above </a:t>
            </a:r>
          </a:p>
          <a:p>
            <a:pPr marL="514350" indent="-514350">
              <a:buAutoNum type="arabicPeriod"/>
            </a:pPr>
            <a:r>
              <a:rPr lang="en-US" dirty="0" smtClean="0"/>
              <a:t>Those </a:t>
            </a:r>
            <a:r>
              <a:rPr lang="en-US" dirty="0"/>
              <a:t>who come with complications.</a:t>
            </a:r>
            <a:endParaRPr lang="en-IN" dirty="0"/>
          </a:p>
        </p:txBody>
      </p:sp>
    </p:spTree>
    <p:extLst>
      <p:ext uri="{BB962C8B-B14F-4D97-AF65-F5344CB8AC3E}">
        <p14:creationId xmlns:p14="http://schemas.microsoft.com/office/powerpoint/2010/main" val="122194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YPERTENSION IN COMMUNITY HEALTH NUR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8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7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YPERTENSION IN COMMUNITY HEALTH NUR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42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atural History of Disease and Concepts of Prevention and Control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06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yper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 y="0"/>
            <a:ext cx="91453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30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nutrition</a:t>
            </a:r>
            <a:endParaRPr lang="en-IN"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marL="0" indent="0" algn="just">
              <a:buNone/>
            </a:pPr>
            <a:r>
              <a:rPr lang="en-US" dirty="0" smtClean="0"/>
              <a:t>The </a:t>
            </a:r>
            <a:r>
              <a:rPr lang="en-US" dirty="0"/>
              <a:t>dietary changes should be: </a:t>
            </a:r>
            <a:endParaRPr lang="en-US" dirty="0" smtClean="0"/>
          </a:p>
          <a:p>
            <a:pPr marL="0" indent="0" algn="just">
              <a:buNone/>
            </a:pPr>
            <a:r>
              <a:rPr lang="en-US" dirty="0" smtClean="0"/>
              <a:t>• </a:t>
            </a:r>
            <a:r>
              <a:rPr lang="en-US" dirty="0"/>
              <a:t>Average consumption of the salt to be reduced to less than 5 g per day per caput (To avoid pickles, salted nuts, etc.). </a:t>
            </a:r>
            <a:endParaRPr lang="en-US" dirty="0" smtClean="0"/>
          </a:p>
          <a:p>
            <a:pPr marL="0" indent="0" algn="just">
              <a:buNone/>
            </a:pPr>
            <a:r>
              <a:rPr lang="en-US" dirty="0" smtClean="0"/>
              <a:t>• </a:t>
            </a:r>
            <a:r>
              <a:rPr lang="en-US" dirty="0"/>
              <a:t>Moderate fat intake (avoiding fats of animal origin, except fish as well as coconut oil and </a:t>
            </a:r>
            <a:r>
              <a:rPr lang="en-US" dirty="0" err="1"/>
              <a:t>vanaspathi</a:t>
            </a:r>
            <a:r>
              <a:rPr lang="en-US" dirty="0" smtClean="0"/>
              <a:t>).</a:t>
            </a:r>
          </a:p>
          <a:p>
            <a:pPr marL="0" indent="0" algn="just">
              <a:buNone/>
            </a:pPr>
            <a:r>
              <a:rPr lang="en-US" dirty="0" smtClean="0"/>
              <a:t> </a:t>
            </a:r>
            <a:r>
              <a:rPr lang="en-US" dirty="0"/>
              <a:t>• Prudent diet (rich in fruits and vegetables) to be encouraged. </a:t>
            </a:r>
            <a:endParaRPr lang="en-US" dirty="0" smtClean="0"/>
          </a:p>
          <a:p>
            <a:pPr marL="0" indent="0" algn="just">
              <a:buNone/>
            </a:pPr>
            <a:r>
              <a:rPr lang="en-US" dirty="0" smtClean="0"/>
              <a:t>• </a:t>
            </a:r>
            <a:r>
              <a:rPr lang="en-US" dirty="0"/>
              <a:t>Consumption of alcohol to be discouraged. </a:t>
            </a:r>
            <a:endParaRPr lang="en-US" dirty="0" smtClean="0"/>
          </a:p>
          <a:p>
            <a:pPr marL="0" indent="0" algn="just">
              <a:buNone/>
            </a:pPr>
            <a:r>
              <a:rPr lang="en-US" dirty="0" smtClean="0"/>
              <a:t>• </a:t>
            </a:r>
            <a:r>
              <a:rPr lang="en-US" dirty="0"/>
              <a:t>Energy intake to be restricted to body needs</a:t>
            </a:r>
            <a:r>
              <a:rPr lang="en-US" dirty="0" smtClean="0"/>
              <a:t>.</a:t>
            </a:r>
          </a:p>
          <a:p>
            <a:pPr marL="0" indent="0" algn="just">
              <a:buNone/>
            </a:pPr>
            <a:r>
              <a:rPr lang="en-US" dirty="0" smtClean="0"/>
              <a:t> </a:t>
            </a:r>
            <a:r>
              <a:rPr lang="en-US" dirty="0"/>
              <a:t>• The DASH diet.</a:t>
            </a:r>
            <a:endParaRPr lang="en-IN" dirty="0"/>
          </a:p>
        </p:txBody>
      </p:sp>
    </p:spTree>
    <p:extLst>
      <p:ext uri="{BB962C8B-B14F-4D97-AF65-F5344CB8AC3E}">
        <p14:creationId xmlns:p14="http://schemas.microsoft.com/office/powerpoint/2010/main" val="105689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The DASH diet</a:t>
            </a:r>
            <a:endParaRPr lang="en-IN" dirty="0"/>
          </a:p>
        </p:txBody>
      </p:sp>
      <p:sp>
        <p:nvSpPr>
          <p:cNvPr id="3" name="Content Placeholder 2"/>
          <p:cNvSpPr>
            <a:spLocks noGrp="1"/>
          </p:cNvSpPr>
          <p:nvPr>
            <p:ph idx="1"/>
          </p:nvPr>
        </p:nvSpPr>
        <p:spPr>
          <a:xfrm>
            <a:off x="152400" y="838200"/>
            <a:ext cx="8839200" cy="5867400"/>
          </a:xfrm>
        </p:spPr>
        <p:txBody>
          <a:bodyPr>
            <a:normAutofit fontScale="55000" lnSpcReduction="20000"/>
          </a:bodyPr>
          <a:lstStyle/>
          <a:p>
            <a:pPr marL="0" indent="0">
              <a:buNone/>
            </a:pPr>
            <a:r>
              <a:rPr lang="en-US" dirty="0" smtClean="0"/>
              <a:t>It </a:t>
            </a:r>
            <a:r>
              <a:rPr lang="en-US" dirty="0"/>
              <a:t>is a dietary approach to stop hypertension (DASH), now recommended as an important step in controlling blood pressure. This diet is not only rich in important nutrients and fiber but also includes foods that contain two and half times the amounts of electrolytes, potassium, calcium and magnesium. It makes the following recommendations. </a:t>
            </a:r>
            <a:endParaRPr lang="en-US" dirty="0" smtClean="0"/>
          </a:p>
          <a:p>
            <a:pPr marL="0" indent="0">
              <a:buNone/>
            </a:pPr>
            <a:r>
              <a:rPr lang="en-US" dirty="0" smtClean="0"/>
              <a:t>• </a:t>
            </a:r>
            <a:r>
              <a:rPr lang="en-US" dirty="0"/>
              <a:t>To avoid saturated fats</a:t>
            </a:r>
            <a:r>
              <a:rPr lang="en-US" dirty="0" smtClean="0"/>
              <a:t>.</a:t>
            </a:r>
          </a:p>
          <a:p>
            <a:pPr marL="0" indent="0">
              <a:buNone/>
            </a:pPr>
            <a:r>
              <a:rPr lang="en-US" dirty="0" smtClean="0"/>
              <a:t> </a:t>
            </a:r>
            <a:r>
              <a:rPr lang="en-US" dirty="0"/>
              <a:t>• To include monounsaturated fatty acids (MUFA, e.g. Omega 9 MUFA) such as olive or canola </a:t>
            </a:r>
            <a:r>
              <a:rPr lang="en-US" dirty="0" smtClean="0"/>
              <a:t>oils.</a:t>
            </a:r>
          </a:p>
          <a:p>
            <a:r>
              <a:rPr lang="en-US" dirty="0" smtClean="0"/>
              <a:t>To </a:t>
            </a:r>
            <a:r>
              <a:rPr lang="en-US" dirty="0"/>
              <a:t>include polyunsaturated fatty acids (PUFA) also (e.g. Omega 3 and 6 PUFA) present in safflower, sunflower, cottonseed and fish oils, which have anti-inflammatory and </a:t>
            </a:r>
            <a:r>
              <a:rPr lang="en-US" dirty="0" err="1"/>
              <a:t>antiblood</a:t>
            </a:r>
            <a:r>
              <a:rPr lang="en-US" dirty="0"/>
              <a:t> clotting effects and is significantly beneficial to heart. Omega 3 is further categorized as alpha linoleic acid and </a:t>
            </a:r>
            <a:r>
              <a:rPr lang="en-US" dirty="0" err="1"/>
              <a:t>docosahexaenoic</a:t>
            </a:r>
            <a:r>
              <a:rPr lang="en-US" dirty="0"/>
              <a:t> acid (DHA). DHA appears to have specific benefits on blood pressure. </a:t>
            </a:r>
            <a:endParaRPr lang="en-US" dirty="0" smtClean="0"/>
          </a:p>
          <a:p>
            <a:r>
              <a:rPr lang="en-US" dirty="0" smtClean="0"/>
              <a:t> </a:t>
            </a:r>
            <a:r>
              <a:rPr lang="en-US" dirty="0"/>
              <a:t>To choose whole grains over white flour. </a:t>
            </a:r>
            <a:endParaRPr lang="en-US" dirty="0" smtClean="0"/>
          </a:p>
          <a:p>
            <a:r>
              <a:rPr lang="en-US" dirty="0" smtClean="0"/>
              <a:t>To </a:t>
            </a:r>
            <a:r>
              <a:rPr lang="en-US" dirty="0"/>
              <a:t>include fresh fruits and vegetables daily, specially potassium rich fruits like bananas, oranges, and vegetables like carrot, spinach, mushrooms, beans and potatoes (Grape fruits boosts the effect of calcium channel blocking drugs used for hypertension). </a:t>
            </a:r>
            <a:endParaRPr lang="en-US" dirty="0" smtClean="0"/>
          </a:p>
          <a:p>
            <a:r>
              <a:rPr lang="en-US" dirty="0" smtClean="0"/>
              <a:t> </a:t>
            </a:r>
            <a:r>
              <a:rPr lang="en-US" dirty="0"/>
              <a:t>To include nuts, seeds or legumes (dried beans or peas daily). </a:t>
            </a:r>
          </a:p>
          <a:p>
            <a:r>
              <a:rPr lang="en-US" dirty="0" smtClean="0"/>
              <a:t>To </a:t>
            </a:r>
            <a:r>
              <a:rPr lang="en-US" dirty="0"/>
              <a:t>choose moderate amount of protein preferably fish or poultry. Oily fish may be particularly beneficial. A combination of DASH diet and salt restriction is very effective in reducing blood pressure.</a:t>
            </a:r>
            <a:endParaRPr lang="en-IN" dirty="0"/>
          </a:p>
        </p:txBody>
      </p:sp>
    </p:spTree>
    <p:extLst>
      <p:ext uri="{BB962C8B-B14F-4D97-AF65-F5344CB8AC3E}">
        <p14:creationId xmlns:p14="http://schemas.microsoft.com/office/powerpoint/2010/main" val="1509325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normAutofit fontScale="77500" lnSpcReduction="20000"/>
          </a:bodyPr>
          <a:lstStyle/>
          <a:p>
            <a:pPr algn="just"/>
            <a:r>
              <a:rPr lang="en-US" dirty="0"/>
              <a:t>On weight: Weight reduction is done by diet control and promotion of physical activities, specially by the obese people. Regular physical activity leads to fall in body weight, blood lipid and blood pressure. Maintain normal body weight. </a:t>
            </a:r>
            <a:endParaRPr lang="en-US" dirty="0" smtClean="0"/>
          </a:p>
          <a:p>
            <a:pPr algn="just"/>
            <a:r>
              <a:rPr lang="en-US" dirty="0" smtClean="0"/>
              <a:t>On </a:t>
            </a:r>
            <a:r>
              <a:rPr lang="en-US" dirty="0"/>
              <a:t>behavioral changes: Modification in the personal lifestyle, reduction in the stress, practicing yoga and meditation goes a </a:t>
            </a:r>
            <a:r>
              <a:rPr lang="en-US" dirty="0" err="1"/>
              <a:t>longway</a:t>
            </a:r>
            <a:r>
              <a:rPr lang="en-US" dirty="0"/>
              <a:t> in controlling BP. Abstain from alcohol and smoking. </a:t>
            </a:r>
            <a:endParaRPr lang="en-US" dirty="0" smtClean="0"/>
          </a:p>
          <a:p>
            <a:pPr algn="just"/>
            <a:r>
              <a:rPr lang="en-US" dirty="0" smtClean="0"/>
              <a:t>Health </a:t>
            </a:r>
            <a:r>
              <a:rPr lang="en-US" dirty="0"/>
              <a:t>education: People are made health conscious about HTN and its consequences and encouraged to practice health </a:t>
            </a:r>
            <a:r>
              <a:rPr lang="en-US" dirty="0" err="1"/>
              <a:t>promotive</a:t>
            </a:r>
            <a:r>
              <a:rPr lang="en-US" dirty="0"/>
              <a:t> measures, as explained above. </a:t>
            </a:r>
            <a:endParaRPr lang="en-US" dirty="0" smtClean="0"/>
          </a:p>
          <a:p>
            <a:pPr algn="just"/>
            <a:r>
              <a:rPr lang="en-US" dirty="0" smtClean="0"/>
              <a:t>Self </a:t>
            </a:r>
            <a:r>
              <a:rPr lang="en-US" dirty="0"/>
              <a:t>care: All hypertensive patients are educated to take self care by maintaining a log-book of the BP readings, which will be helpful for follow-up. </a:t>
            </a:r>
            <a:endParaRPr lang="en-US" dirty="0" smtClean="0"/>
          </a:p>
          <a:p>
            <a:pPr algn="just"/>
            <a:r>
              <a:rPr lang="en-US" dirty="0" smtClean="0"/>
              <a:t>Recreation</a:t>
            </a:r>
            <a:r>
              <a:rPr lang="en-US" dirty="0"/>
              <a:t>: The establishment of recreation clubs, involving in hobbies like gardening, music, periodic excursions, cultural shows and the like will help to relieve the stress.</a:t>
            </a:r>
            <a:endParaRPr lang="en-IN" dirty="0"/>
          </a:p>
        </p:txBody>
      </p:sp>
    </p:spTree>
    <p:extLst>
      <p:ext uri="{BB962C8B-B14F-4D97-AF65-F5344CB8AC3E}">
        <p14:creationId xmlns:p14="http://schemas.microsoft.com/office/powerpoint/2010/main" val="4160763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yper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44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TERITIARY PREVENTION</a:t>
            </a:r>
            <a:endParaRPr lang="en-IN" dirty="0"/>
          </a:p>
        </p:txBody>
      </p:sp>
      <p:sp>
        <p:nvSpPr>
          <p:cNvPr id="3" name="Content Placeholder 2"/>
          <p:cNvSpPr>
            <a:spLocks noGrp="1"/>
          </p:cNvSpPr>
          <p:nvPr>
            <p:ph idx="1"/>
          </p:nvPr>
        </p:nvSpPr>
        <p:spPr/>
        <p:txBody>
          <a:bodyPr/>
          <a:lstStyle/>
          <a:p>
            <a:pPr algn="just"/>
            <a:r>
              <a:rPr lang="en-US" dirty="0"/>
              <a:t>Disability limitation: If the patient comes with very high BP, treatment is given intensively to limit the development of disability</a:t>
            </a:r>
            <a:r>
              <a:rPr lang="en-US" dirty="0" smtClean="0"/>
              <a:t>.</a:t>
            </a:r>
          </a:p>
          <a:p>
            <a:pPr algn="just"/>
            <a:r>
              <a:rPr lang="en-US" dirty="0" smtClean="0"/>
              <a:t>Rehabilitation</a:t>
            </a:r>
            <a:r>
              <a:rPr lang="en-US" dirty="0"/>
              <a:t>: This is given for those who have become handicapped due to complications of HTN such as hemiplegia (following stroke), blindness (due to retinopathy), </a:t>
            </a:r>
            <a:endParaRPr lang="en-IN" dirty="0"/>
          </a:p>
        </p:txBody>
      </p:sp>
    </p:spTree>
    <p:extLst>
      <p:ext uri="{BB962C8B-B14F-4D97-AF65-F5344CB8AC3E}">
        <p14:creationId xmlns:p14="http://schemas.microsoft.com/office/powerpoint/2010/main" val="237556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gh Blood Pressure (Hypertension) - Jeffrey Sterling, 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468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68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in auf Med - Cardi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95934"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1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nd organ damages of hypertension 2"/>
          <p:cNvPicPr>
            <a:picLocks noChangeAspect="1" noChangeArrowheads="1"/>
          </p:cNvPicPr>
          <p:nvPr/>
        </p:nvPicPr>
        <p:blipFill rotWithShape="1">
          <a:blip r:embed="rId2">
            <a:extLst>
              <a:ext uri="{28A0092B-C50C-407E-A947-70E740481C1C}">
                <a14:useLocalDpi xmlns:a14="http://schemas.microsoft.com/office/drawing/2010/main" val="0"/>
              </a:ext>
            </a:extLst>
          </a:blip>
          <a:srcRect t="20668" b="19207"/>
          <a:stretch/>
        </p:blipFill>
        <p:spPr bwMode="auto">
          <a:xfrm>
            <a:off x="1" y="533400"/>
            <a:ext cx="920571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324600"/>
          </a:xfrm>
        </p:spPr>
        <p:txBody>
          <a:bodyPr>
            <a:normAutofit lnSpcReduction="10000"/>
          </a:bodyPr>
          <a:lstStyle/>
          <a:p>
            <a:pPr marL="0" indent="0">
              <a:buNone/>
            </a:pPr>
            <a:r>
              <a:rPr lang="en-US" dirty="0"/>
              <a:t>WHO Expert committee has also recommended </a:t>
            </a:r>
            <a:r>
              <a:rPr lang="en-US" dirty="0" smtClean="0"/>
              <a:t>that</a:t>
            </a:r>
          </a:p>
          <a:p>
            <a:r>
              <a:rPr lang="en-US" dirty="0" smtClean="0"/>
              <a:t>Blood </a:t>
            </a:r>
            <a:r>
              <a:rPr lang="en-US" dirty="0"/>
              <a:t>pressure should be recorded in the sitting position of the </a:t>
            </a:r>
            <a:r>
              <a:rPr lang="en-US" dirty="0" smtClean="0"/>
              <a:t>patient.</a:t>
            </a:r>
          </a:p>
          <a:p>
            <a:r>
              <a:rPr lang="en-US" dirty="0" smtClean="0"/>
              <a:t>Only </a:t>
            </a:r>
            <a:r>
              <a:rPr lang="en-US" dirty="0"/>
              <a:t>one arm (either right or left) to be used consistently. </a:t>
            </a:r>
            <a:endParaRPr lang="en-US" dirty="0" smtClean="0"/>
          </a:p>
          <a:p>
            <a:r>
              <a:rPr lang="en-US" dirty="0" smtClean="0"/>
              <a:t>The </a:t>
            </a:r>
            <a:r>
              <a:rPr lang="en-US" dirty="0"/>
              <a:t>reading at which ‘</a:t>
            </a:r>
            <a:r>
              <a:rPr lang="en-US" dirty="0" err="1"/>
              <a:t>Korotkoff</a:t>
            </a:r>
            <a:r>
              <a:rPr lang="en-US" dirty="0"/>
              <a:t> sound’ is first heard is considered as systolic pressure and at which the K-sound disappears, as diastolic pressure. </a:t>
            </a:r>
            <a:endParaRPr lang="en-US" dirty="0" smtClean="0"/>
          </a:p>
          <a:p>
            <a:r>
              <a:rPr lang="en-US" dirty="0"/>
              <a:t>At least 3 readings should be taken over a period of 3 minutes and the lowest reading is recorded.</a:t>
            </a:r>
            <a:endParaRPr lang="en-IN" dirty="0"/>
          </a:p>
        </p:txBody>
      </p:sp>
    </p:spTree>
    <p:extLst>
      <p:ext uri="{BB962C8B-B14F-4D97-AF65-F5344CB8AC3E}">
        <p14:creationId xmlns:p14="http://schemas.microsoft.com/office/powerpoint/2010/main" val="92006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ab: Measuring Blood Pres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4" descr="Lab: Measuring Blood Press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174" name="Picture 6" descr="Bio 450 - Lab 8 - Human Cardiopulmonary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66" y="533400"/>
            <a:ext cx="8406534"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69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cording of Blood Pressure of the patient using Sphygmomanometer - Labmo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05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0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YPERTENSION HYPERTENSION o The commonest cardiovascular disorder 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60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909</Words>
  <Application>Microsoft Office PowerPoint</Application>
  <PresentationFormat>On-screen Show (4:3)</PresentationFormat>
  <Paragraphs>43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Manifestations</vt:lpstr>
      <vt:lpstr>PowerPoint Presentation</vt:lpstr>
      <vt:lpstr>PowerPoint Presentation</vt:lpstr>
      <vt:lpstr>PowerPoint Presentation</vt:lpstr>
      <vt:lpstr>PowerPoint Presentation</vt:lpstr>
      <vt:lpstr>On nutrition</vt:lpstr>
      <vt:lpstr>The DASH diet</vt:lpstr>
      <vt:lpstr>PowerPoint Presentation</vt:lpstr>
      <vt:lpstr>PowerPoint Presentation</vt:lpstr>
      <vt:lpstr>TERITIARY PREVENTION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c:creator>
  <cp:lastModifiedBy>Lib Lab One</cp:lastModifiedBy>
  <cp:revision>20</cp:revision>
  <dcterms:created xsi:type="dcterms:W3CDTF">2006-08-16T00:00:00Z</dcterms:created>
  <dcterms:modified xsi:type="dcterms:W3CDTF">2021-11-03T10:46:05Z</dcterms:modified>
</cp:coreProperties>
</file>