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0"/>
  </p:notesMasterIdLst>
  <p:sldIdLst>
    <p:sldId id="256" r:id="rId2"/>
    <p:sldId id="257" r:id="rId3"/>
    <p:sldId id="259" r:id="rId4"/>
    <p:sldId id="258"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4CA478-0573-4CC0-AF02-6DA84B209269}" type="datetimeFigureOut">
              <a:rPr lang="en-GB" smtClean="0"/>
              <a:t>21/09/2019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51C9BA-88E3-4C2D-8D09-9DA0BC1D0C18}" type="slidenum">
              <a:rPr lang="en-GB" smtClean="0"/>
              <a:t>‹#›</a:t>
            </a:fld>
            <a:endParaRPr lang="en-GB"/>
          </a:p>
        </p:txBody>
      </p:sp>
    </p:spTree>
    <p:extLst>
      <p:ext uri="{BB962C8B-B14F-4D97-AF65-F5344CB8AC3E}">
        <p14:creationId xmlns:p14="http://schemas.microsoft.com/office/powerpoint/2010/main" val="4087683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D51C9BA-88E3-4C2D-8D09-9DA0BC1D0C18}" type="slidenum">
              <a:rPr lang="en-GB" smtClean="0"/>
              <a:t>1</a:t>
            </a:fld>
            <a:endParaRPr lang="en-GB"/>
          </a:p>
        </p:txBody>
      </p:sp>
    </p:spTree>
    <p:extLst>
      <p:ext uri="{BB962C8B-B14F-4D97-AF65-F5344CB8AC3E}">
        <p14:creationId xmlns:p14="http://schemas.microsoft.com/office/powerpoint/2010/main" val="4144560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21-Sep-19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21-Sep-19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21-Sep-19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21-Sep-19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21-Sep-19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21-Sep-19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21-Sep-19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21-Sep-19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21-Sep-19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21-Sep-19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21-Sep-19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21-Sep-19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Concentration" TargetMode="External"/><Relationship Id="rId13" Type="http://schemas.openxmlformats.org/officeDocument/2006/relationships/hyperlink" Target="https://en.wikipedia.org/wiki/Syndrome_of_inappropriate_antidiuretic_hormone_secretion" TargetMode="External"/><Relationship Id="rId18" Type="http://schemas.openxmlformats.org/officeDocument/2006/relationships/hyperlink" Target="https://en.wikipedia.org/wiki/Multiple_myeloma" TargetMode="External"/><Relationship Id="rId3" Type="http://schemas.openxmlformats.org/officeDocument/2006/relationships/hyperlink" Target="https://en.wikipedia.org/wiki/Hypervolemic" TargetMode="External"/><Relationship Id="rId7" Type="http://schemas.openxmlformats.org/officeDocument/2006/relationships/hyperlink" Target="https://en.wikipedia.org/wiki/Sweating" TargetMode="External"/><Relationship Id="rId12" Type="http://schemas.openxmlformats.org/officeDocument/2006/relationships/hyperlink" Target="https://en.wikipedia.org/wiki/Potomania" TargetMode="External"/><Relationship Id="rId17" Type="http://schemas.openxmlformats.org/officeDocument/2006/relationships/hyperlink" Target="https://en.wikipedia.org/wiki/Hyperproteinemia" TargetMode="External"/><Relationship Id="rId2" Type="http://schemas.openxmlformats.org/officeDocument/2006/relationships/hyperlink" Target="https://en.wikipedia.org/wiki/Hypovolemic" TargetMode="External"/><Relationship Id="rId16" Type="http://schemas.openxmlformats.org/officeDocument/2006/relationships/hyperlink" Target="https://en.wikipedia.org/wiki/Kidney_failure" TargetMode="External"/><Relationship Id="rId20" Type="http://schemas.openxmlformats.org/officeDocument/2006/relationships/hyperlink" Target="https://en.wikipedia.org/wiki/Hyperglycemia" TargetMode="External"/><Relationship Id="rId1" Type="http://schemas.openxmlformats.org/officeDocument/2006/relationships/slideLayout" Target="../slideLayouts/slideLayout7.xml"/><Relationship Id="rId6" Type="http://schemas.openxmlformats.org/officeDocument/2006/relationships/hyperlink" Target="https://en.wikipedia.org/wiki/Diuretics" TargetMode="External"/><Relationship Id="rId11" Type="http://schemas.openxmlformats.org/officeDocument/2006/relationships/hyperlink" Target="https://en.wikipedia.org/wiki/Polydipsia" TargetMode="External"/><Relationship Id="rId5" Type="http://schemas.openxmlformats.org/officeDocument/2006/relationships/hyperlink" Target="https://en.wikipedia.org/wiki/Vomiting" TargetMode="External"/><Relationship Id="rId15" Type="http://schemas.openxmlformats.org/officeDocument/2006/relationships/hyperlink" Target="https://en.wikipedia.org/wiki/Liver_failure" TargetMode="External"/><Relationship Id="rId10" Type="http://schemas.openxmlformats.org/officeDocument/2006/relationships/hyperlink" Target="https://en.wikipedia.org/wiki/Hypothyroidism" TargetMode="External"/><Relationship Id="rId19" Type="http://schemas.openxmlformats.org/officeDocument/2006/relationships/hyperlink" Target="https://en.wikipedia.org/wiki/Hyperlipidemia" TargetMode="External"/><Relationship Id="rId4" Type="http://schemas.openxmlformats.org/officeDocument/2006/relationships/hyperlink" Target="https://en.wikipedia.org/wiki/Diarrhea" TargetMode="External"/><Relationship Id="rId9" Type="http://schemas.openxmlformats.org/officeDocument/2006/relationships/hyperlink" Target="https://en.wikipedia.org/wiki/Adrenal_insufficiency" TargetMode="External"/><Relationship Id="rId14" Type="http://schemas.openxmlformats.org/officeDocument/2006/relationships/hyperlink" Target="https://en.wikipedia.org/wiki/Heart_failure"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err="1" smtClean="0"/>
              <a:t>Hyponatremia</a:t>
            </a:r>
            <a:r>
              <a:rPr lang="en-IN" dirty="0" smtClean="0"/>
              <a:t/>
            </a:r>
            <a:br>
              <a:rPr lang="en-IN" dirty="0" smtClean="0"/>
            </a:br>
            <a:endParaRPr lang="en-IN" dirty="0"/>
          </a:p>
        </p:txBody>
      </p:sp>
      <p:sp>
        <p:nvSpPr>
          <p:cNvPr id="3" name="Subtitle 2"/>
          <p:cNvSpPr>
            <a:spLocks noGrp="1"/>
          </p:cNvSpPr>
          <p:nvPr>
            <p:ph type="subTitle" idx="1"/>
          </p:nvPr>
        </p:nvSpPr>
        <p:spPr>
          <a:xfrm>
            <a:off x="5743977" y="4670246"/>
            <a:ext cx="2671238" cy="914400"/>
          </a:xfrm>
        </p:spPr>
        <p:txBody>
          <a:bodyPr/>
          <a:lstStyle/>
          <a:p>
            <a:r>
              <a:rPr lang="en-IN" dirty="0" smtClean="0"/>
              <a:t>Dr. </a:t>
            </a:r>
            <a:r>
              <a:rPr lang="en-IN" dirty="0" err="1" smtClean="0"/>
              <a:t>Arun</a:t>
            </a:r>
            <a:r>
              <a:rPr lang="en-IN" dirty="0" smtClean="0"/>
              <a:t> R Nair</a:t>
            </a:r>
          </a:p>
          <a:p>
            <a:r>
              <a:rPr lang="en-IN" dirty="0" err="1" smtClean="0"/>
              <a:t>Dept</a:t>
            </a:r>
            <a:r>
              <a:rPr lang="en-IN" dirty="0" smtClean="0"/>
              <a:t> of PM SKHMC</a:t>
            </a:r>
            <a:endParaRPr lang="en-IN" dirty="0"/>
          </a:p>
        </p:txBody>
      </p:sp>
      <p:sp>
        <p:nvSpPr>
          <p:cNvPr id="4" name="Footer Placeholder 3"/>
          <p:cNvSpPr>
            <a:spLocks noGrp="1"/>
          </p:cNvSpPr>
          <p:nvPr>
            <p:ph type="ftr" sz="quarter" idx="11"/>
          </p:nvPr>
        </p:nvSpPr>
        <p:spPr/>
        <p:txBody>
          <a:bodyPr/>
          <a:lstStyle/>
          <a:p>
            <a:r>
              <a:rPr lang="en-US" smtClean="0"/>
              <a:t>Dr. Arun R Nair     Dept od PM                                  skhmc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3169309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388" y="363071"/>
            <a:ext cx="11524130" cy="5693866"/>
          </a:xfrm>
          <a:prstGeom prst="rect">
            <a:avLst/>
          </a:prstGeom>
        </p:spPr>
        <p:txBody>
          <a:bodyPr wrap="square">
            <a:spAutoFit/>
          </a:bodyPr>
          <a:lstStyle/>
          <a:p>
            <a:pPr algn="just"/>
            <a:r>
              <a:rPr lang="en-IN" sz="2800" dirty="0">
                <a:latin typeface="Times New Roman" panose="02020603050405020304" pitchFamily="18" charset="0"/>
                <a:cs typeface="Times New Roman" panose="02020603050405020304" pitchFamily="18" charset="0"/>
              </a:rPr>
              <a:t>This is due to salt loss in excess of water </a:t>
            </a:r>
            <a:r>
              <a:rPr lang="en-IN" sz="2800" dirty="0" smtClean="0">
                <a:latin typeface="Times New Roman" panose="02020603050405020304" pitchFamily="18" charset="0"/>
                <a:cs typeface="Times New Roman" panose="02020603050405020304" pitchFamily="18" charset="0"/>
              </a:rPr>
              <a:t>loss. </a:t>
            </a:r>
            <a:r>
              <a:rPr lang="en-IN" sz="2800" dirty="0">
                <a:latin typeface="Times New Roman" panose="02020603050405020304" pitchFamily="18" charset="0"/>
                <a:cs typeface="Times New Roman" panose="02020603050405020304" pitchFamily="18" charset="0"/>
              </a:rPr>
              <a:t>In this situation, </a:t>
            </a:r>
            <a:r>
              <a:rPr lang="en-IN" sz="2800" dirty="0" err="1">
                <a:latin typeface="Times New Roman" panose="02020603050405020304" pitchFamily="18" charset="0"/>
                <a:cs typeface="Times New Roman" panose="02020603050405020304" pitchFamily="18" charset="0"/>
              </a:rPr>
              <a:t>ADH</a:t>
            </a:r>
            <a:r>
              <a:rPr lang="en-IN" sz="2800" dirty="0">
                <a:latin typeface="Times New Roman" panose="02020603050405020304" pitchFamily="18" charset="0"/>
                <a:cs typeface="Times New Roman" panose="02020603050405020304" pitchFamily="18" charset="0"/>
              </a:rPr>
              <a:t> secretion </a:t>
            </a:r>
            <a:r>
              <a:rPr lang="en-IN" sz="2800" dirty="0" smtClean="0">
                <a:latin typeface="Times New Roman" panose="02020603050405020304" pitchFamily="18" charset="0"/>
                <a:cs typeface="Times New Roman" panose="02020603050405020304" pitchFamily="18" charset="0"/>
              </a:rPr>
              <a:t>is initially </a:t>
            </a:r>
            <a:r>
              <a:rPr lang="en-IN" sz="2800" dirty="0">
                <a:latin typeface="Times New Roman" panose="02020603050405020304" pitchFamily="18" charset="0"/>
                <a:cs typeface="Times New Roman" panose="02020603050405020304" pitchFamily="18" charset="0"/>
              </a:rPr>
              <a:t>suppressed (via the hypothalamic </a:t>
            </a:r>
            <a:r>
              <a:rPr lang="en-IN" sz="2800" dirty="0" err="1">
                <a:latin typeface="Times New Roman" panose="02020603050405020304" pitchFamily="18" charset="0"/>
                <a:cs typeface="Times New Roman" panose="02020603050405020304" pitchFamily="18" charset="0"/>
              </a:rPr>
              <a:t>osmoreceptors</a:t>
            </a:r>
            <a:r>
              <a:rPr lang="en-IN" sz="2800" dirty="0" smtClean="0">
                <a:latin typeface="Times New Roman" panose="02020603050405020304" pitchFamily="18" charset="0"/>
                <a:cs typeface="Times New Roman" panose="02020603050405020304" pitchFamily="18" charset="0"/>
              </a:rPr>
              <a:t>); but </a:t>
            </a:r>
            <a:r>
              <a:rPr lang="en-IN" sz="2800" dirty="0">
                <a:latin typeface="Times New Roman" panose="02020603050405020304" pitchFamily="18" charset="0"/>
                <a:cs typeface="Times New Roman" panose="02020603050405020304" pitchFamily="18" charset="0"/>
              </a:rPr>
              <a:t>as fluid volume is lost, volume receptors override </a:t>
            </a:r>
            <a:r>
              <a:rPr lang="en-IN" sz="2800" dirty="0" smtClean="0">
                <a:latin typeface="Times New Roman" panose="02020603050405020304" pitchFamily="18" charset="0"/>
                <a:cs typeface="Times New Roman" panose="02020603050405020304" pitchFamily="18" charset="0"/>
              </a:rPr>
              <a:t>the </a:t>
            </a:r>
            <a:r>
              <a:rPr lang="en-IN" sz="2800" dirty="0" err="1" smtClean="0">
                <a:latin typeface="Times New Roman" panose="02020603050405020304" pitchFamily="18" charset="0"/>
                <a:cs typeface="Times New Roman" panose="02020603050405020304" pitchFamily="18" charset="0"/>
              </a:rPr>
              <a:t>osmoreceptors</a:t>
            </a:r>
            <a:r>
              <a:rPr lang="en-IN" sz="2800" dirty="0" smtClean="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and stimulate both thirst and the release </a:t>
            </a:r>
            <a:r>
              <a:rPr lang="en-IN" sz="2800" dirty="0" smtClean="0">
                <a:latin typeface="Times New Roman" panose="02020603050405020304" pitchFamily="18" charset="0"/>
                <a:cs typeface="Times New Roman" panose="02020603050405020304" pitchFamily="18" charset="0"/>
              </a:rPr>
              <a:t>of </a:t>
            </a:r>
            <a:r>
              <a:rPr lang="en-IN" sz="2800" dirty="0" err="1" smtClean="0">
                <a:latin typeface="Times New Roman" panose="02020603050405020304" pitchFamily="18" charset="0"/>
                <a:cs typeface="Times New Roman" panose="02020603050405020304" pitchFamily="18" charset="0"/>
              </a:rPr>
              <a:t>ADH</a:t>
            </a:r>
            <a:r>
              <a:rPr lang="en-IN" sz="2800" dirty="0">
                <a:latin typeface="Times New Roman" panose="02020603050405020304" pitchFamily="18" charset="0"/>
                <a:cs typeface="Times New Roman" panose="02020603050405020304" pitchFamily="18" charset="0"/>
              </a:rPr>
              <a:t>. </a:t>
            </a:r>
            <a:endParaRPr lang="en-IN" sz="2800" dirty="0" smtClean="0">
              <a:latin typeface="Times New Roman" panose="02020603050405020304" pitchFamily="18" charset="0"/>
              <a:cs typeface="Times New Roman" panose="02020603050405020304" pitchFamily="18" charset="0"/>
            </a:endParaRPr>
          </a:p>
          <a:p>
            <a:pPr algn="just"/>
            <a:endParaRPr lang="en-IN" sz="2800" dirty="0" smtClean="0">
              <a:latin typeface="Times New Roman" panose="02020603050405020304" pitchFamily="18" charset="0"/>
              <a:cs typeface="Times New Roman" panose="02020603050405020304" pitchFamily="18" charset="0"/>
            </a:endParaRPr>
          </a:p>
          <a:p>
            <a:pPr algn="just"/>
            <a:r>
              <a:rPr lang="en-IN" sz="2800" dirty="0" smtClean="0">
                <a:latin typeface="Times New Roman" panose="02020603050405020304" pitchFamily="18" charset="0"/>
                <a:cs typeface="Times New Roman" panose="02020603050405020304" pitchFamily="18" charset="0"/>
              </a:rPr>
              <a:t>This </a:t>
            </a:r>
            <a:r>
              <a:rPr lang="en-IN" sz="2800" dirty="0">
                <a:latin typeface="Times New Roman" panose="02020603050405020304" pitchFamily="18" charset="0"/>
                <a:cs typeface="Times New Roman" panose="02020603050405020304" pitchFamily="18" charset="0"/>
              </a:rPr>
              <a:t>is an attempt by the body to defend </a:t>
            </a:r>
            <a:r>
              <a:rPr lang="en-IN" sz="2800" dirty="0" smtClean="0">
                <a:latin typeface="Times New Roman" panose="02020603050405020304" pitchFamily="18" charset="0"/>
                <a:cs typeface="Times New Roman" panose="02020603050405020304" pitchFamily="18" charset="0"/>
              </a:rPr>
              <a:t>circulating volume </a:t>
            </a:r>
            <a:r>
              <a:rPr lang="en-IN" sz="2800" dirty="0">
                <a:latin typeface="Times New Roman" panose="02020603050405020304" pitchFamily="18" charset="0"/>
                <a:cs typeface="Times New Roman" panose="02020603050405020304" pitchFamily="18" charset="0"/>
              </a:rPr>
              <a:t>at the expense of osmolality</a:t>
            </a:r>
            <a:r>
              <a:rPr lang="en-IN" sz="2800" dirty="0" smtClean="0">
                <a:latin typeface="Times New Roman" panose="02020603050405020304" pitchFamily="18" charset="0"/>
                <a:cs typeface="Times New Roman" panose="02020603050405020304" pitchFamily="18" charset="0"/>
              </a:rPr>
              <a:t>.</a:t>
            </a:r>
          </a:p>
          <a:p>
            <a:pPr algn="just"/>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With </a:t>
            </a:r>
            <a:r>
              <a:rPr lang="en-IN" sz="2800" dirty="0" err="1">
                <a:latin typeface="Times New Roman" panose="02020603050405020304" pitchFamily="18" charset="0"/>
                <a:cs typeface="Times New Roman" panose="02020603050405020304" pitchFamily="18" charset="0"/>
              </a:rPr>
              <a:t>extrarenal</a:t>
            </a:r>
            <a:r>
              <a:rPr lang="en-IN" sz="2800" dirty="0">
                <a:latin typeface="Times New Roman" panose="02020603050405020304" pitchFamily="18" charset="0"/>
                <a:cs typeface="Times New Roman" panose="02020603050405020304" pitchFamily="18" charset="0"/>
              </a:rPr>
              <a:t> losses and normal kidneys, the </a:t>
            </a:r>
            <a:r>
              <a:rPr lang="en-IN" sz="2800" dirty="0" smtClean="0">
                <a:latin typeface="Times New Roman" panose="02020603050405020304" pitchFamily="18" charset="0"/>
                <a:cs typeface="Times New Roman" panose="02020603050405020304" pitchFamily="18" charset="0"/>
              </a:rPr>
              <a:t>urinary excretion </a:t>
            </a:r>
            <a:r>
              <a:rPr lang="en-IN" sz="2800" dirty="0">
                <a:latin typeface="Times New Roman" panose="02020603050405020304" pitchFamily="18" charset="0"/>
                <a:cs typeface="Times New Roman" panose="02020603050405020304" pitchFamily="18" charset="0"/>
              </a:rPr>
              <a:t>of sodium falls in response to the volume </a:t>
            </a:r>
            <a:r>
              <a:rPr lang="en-IN" sz="2800" dirty="0" smtClean="0">
                <a:latin typeface="Times New Roman" panose="02020603050405020304" pitchFamily="18" charset="0"/>
                <a:cs typeface="Times New Roman" panose="02020603050405020304" pitchFamily="18" charset="0"/>
              </a:rPr>
              <a:t>depletion, as </a:t>
            </a:r>
            <a:r>
              <a:rPr lang="en-IN" sz="2800" dirty="0">
                <a:latin typeface="Times New Roman" panose="02020603050405020304" pitchFamily="18" charset="0"/>
                <a:cs typeface="Times New Roman" panose="02020603050405020304" pitchFamily="18" charset="0"/>
              </a:rPr>
              <a:t>does water excretion, leading to concentrated </a:t>
            </a:r>
            <a:r>
              <a:rPr lang="en-IN" sz="2800" dirty="0" smtClean="0">
                <a:latin typeface="Times New Roman" panose="02020603050405020304" pitchFamily="18" charset="0"/>
                <a:cs typeface="Times New Roman" panose="02020603050405020304" pitchFamily="18" charset="0"/>
              </a:rPr>
              <a:t>urine containing </a:t>
            </a:r>
            <a:r>
              <a:rPr lang="en-IN" sz="2800" dirty="0">
                <a:latin typeface="Times New Roman" panose="02020603050405020304" pitchFamily="18" charset="0"/>
                <a:cs typeface="Times New Roman" panose="02020603050405020304" pitchFamily="18" charset="0"/>
              </a:rPr>
              <a:t>&lt;10 </a:t>
            </a:r>
            <a:r>
              <a:rPr lang="en-IN" sz="2800" dirty="0" err="1">
                <a:latin typeface="Times New Roman" panose="02020603050405020304" pitchFamily="18" charset="0"/>
                <a:cs typeface="Times New Roman" panose="02020603050405020304" pitchFamily="18" charset="0"/>
              </a:rPr>
              <a:t>mmol</a:t>
            </a:r>
            <a:r>
              <a:rPr lang="en-IN" sz="2800" dirty="0">
                <a:latin typeface="Times New Roman" panose="02020603050405020304" pitchFamily="18" charset="0"/>
                <a:cs typeface="Times New Roman" panose="02020603050405020304" pitchFamily="18" charset="0"/>
              </a:rPr>
              <a:t>/L of sodium. </a:t>
            </a:r>
            <a:r>
              <a:rPr lang="en-IN" sz="2800" dirty="0" smtClean="0">
                <a:latin typeface="Times New Roman" panose="02020603050405020304" pitchFamily="18" charset="0"/>
                <a:cs typeface="Times New Roman" panose="02020603050405020304" pitchFamily="18" charset="0"/>
              </a:rPr>
              <a:t>In kidney </a:t>
            </a:r>
            <a:r>
              <a:rPr lang="en-IN" sz="2800" dirty="0">
                <a:latin typeface="Times New Roman" panose="02020603050405020304" pitchFamily="18" charset="0"/>
                <a:cs typeface="Times New Roman" panose="02020603050405020304" pitchFamily="18" charset="0"/>
              </a:rPr>
              <a:t>disease, renal compensation cannot occur and </a:t>
            </a:r>
            <a:r>
              <a:rPr lang="en-IN" sz="2800" dirty="0" smtClean="0">
                <a:latin typeface="Times New Roman" panose="02020603050405020304" pitchFamily="18" charset="0"/>
                <a:cs typeface="Times New Roman" panose="02020603050405020304" pitchFamily="18" charset="0"/>
              </a:rPr>
              <a:t>the only </a:t>
            </a:r>
            <a:r>
              <a:rPr lang="en-IN" sz="2800" dirty="0">
                <a:latin typeface="Times New Roman" panose="02020603050405020304" pitchFamily="18" charset="0"/>
                <a:cs typeface="Times New Roman" panose="02020603050405020304" pitchFamily="18" charset="0"/>
              </a:rPr>
              <a:t>physiological protection is increased water intake </a:t>
            </a:r>
            <a:r>
              <a:rPr lang="en-IN" sz="2800" dirty="0" smtClean="0">
                <a:latin typeface="Times New Roman" panose="02020603050405020304" pitchFamily="18" charset="0"/>
                <a:cs typeface="Times New Roman" panose="02020603050405020304" pitchFamily="18" charset="0"/>
              </a:rPr>
              <a:t>in response </a:t>
            </a:r>
            <a:r>
              <a:rPr lang="en-IN" sz="2800" dirty="0">
                <a:latin typeface="Times New Roman" panose="02020603050405020304" pitchFamily="18" charset="0"/>
                <a:cs typeface="Times New Roman" panose="02020603050405020304" pitchFamily="18" charset="0"/>
              </a:rPr>
              <a:t>to thirst.</a:t>
            </a:r>
          </a:p>
        </p:txBody>
      </p:sp>
    </p:spTree>
    <p:extLst>
      <p:ext uri="{BB962C8B-B14F-4D97-AF65-F5344CB8AC3E}">
        <p14:creationId xmlns:p14="http://schemas.microsoft.com/office/powerpoint/2010/main" val="3339410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471" y="578224"/>
            <a:ext cx="11577917" cy="4401205"/>
          </a:xfrm>
          <a:prstGeom prst="rect">
            <a:avLst/>
          </a:prstGeom>
        </p:spPr>
        <p:txBody>
          <a:bodyPr wrap="square">
            <a:spAutoFit/>
          </a:bodyPr>
          <a:lstStyle/>
          <a:p>
            <a:r>
              <a:rPr lang="en-IN" sz="2800" b="1" dirty="0">
                <a:solidFill>
                  <a:srgbClr val="0066FF"/>
                </a:solidFill>
                <a:latin typeface="Times New Roman" panose="02020603050405020304" pitchFamily="18" charset="0"/>
                <a:cs typeface="Times New Roman" panose="02020603050405020304" pitchFamily="18" charset="0"/>
              </a:rPr>
              <a:t>Treatment</a:t>
            </a:r>
          </a:p>
          <a:p>
            <a:r>
              <a:rPr lang="en-IN" sz="2800" dirty="0">
                <a:solidFill>
                  <a:srgbClr val="000000"/>
                </a:solidFill>
                <a:latin typeface="Times New Roman" panose="02020603050405020304" pitchFamily="18" charset="0"/>
                <a:cs typeface="Times New Roman" panose="02020603050405020304" pitchFamily="18" charset="0"/>
              </a:rPr>
              <a:t>This is directed at the primary cause whenever possible</a:t>
            </a:r>
            <a:r>
              <a:rPr lang="en-IN" sz="2800" dirty="0" smtClean="0">
                <a:solidFill>
                  <a:srgbClr val="000000"/>
                </a:solidFill>
                <a:latin typeface="Times New Roman" panose="02020603050405020304" pitchFamily="18" charset="0"/>
                <a:cs typeface="Times New Roman" panose="02020603050405020304" pitchFamily="18" charset="0"/>
              </a:rPr>
              <a:t>.</a:t>
            </a:r>
          </a:p>
          <a:p>
            <a:endParaRPr lang="en-IN" sz="2800" dirty="0">
              <a:solidFill>
                <a:srgbClr val="000000"/>
              </a:solidFill>
              <a:latin typeface="Times New Roman" panose="02020603050405020304" pitchFamily="18" charset="0"/>
              <a:cs typeface="Times New Roman" panose="02020603050405020304" pitchFamily="18" charset="0"/>
            </a:endParaRPr>
          </a:p>
          <a:p>
            <a:r>
              <a:rPr lang="en-IN" sz="2800" dirty="0">
                <a:solidFill>
                  <a:srgbClr val="000000"/>
                </a:solidFill>
                <a:latin typeface="Times New Roman" panose="02020603050405020304" pitchFamily="18" charset="0"/>
                <a:cs typeface="Times New Roman" panose="02020603050405020304" pitchFamily="18" charset="0"/>
              </a:rPr>
              <a:t>In a healthy patient:</a:t>
            </a:r>
          </a:p>
          <a:p>
            <a:r>
              <a:rPr lang="en-IN" sz="2800" dirty="0">
                <a:solidFill>
                  <a:srgbClr val="0066FF"/>
                </a:solidFill>
                <a:latin typeface="Times New Roman" panose="02020603050405020304" pitchFamily="18" charset="0"/>
                <a:cs typeface="Times New Roman" panose="02020603050405020304" pitchFamily="18" charset="0"/>
              </a:rPr>
              <a:t> </a:t>
            </a:r>
            <a:r>
              <a:rPr lang="en-IN" sz="2800" dirty="0">
                <a:solidFill>
                  <a:srgbClr val="000000"/>
                </a:solidFill>
                <a:latin typeface="Times New Roman" panose="02020603050405020304" pitchFamily="18" charset="0"/>
                <a:cs typeface="Times New Roman" panose="02020603050405020304" pitchFamily="18" charset="0"/>
              </a:rPr>
              <a:t>Give oral electrolyte-glucose </a:t>
            </a:r>
            <a:r>
              <a:rPr lang="en-IN" sz="2800">
                <a:solidFill>
                  <a:srgbClr val="000000"/>
                </a:solidFill>
                <a:latin typeface="Times New Roman" panose="02020603050405020304" pitchFamily="18" charset="0"/>
                <a:cs typeface="Times New Roman" panose="02020603050405020304" pitchFamily="18" charset="0"/>
              </a:rPr>
              <a:t>mixtures </a:t>
            </a:r>
            <a:endParaRPr lang="en-IN" sz="2800" dirty="0">
              <a:solidFill>
                <a:srgbClr val="000000"/>
              </a:solidFill>
              <a:latin typeface="Times New Roman" panose="02020603050405020304" pitchFamily="18" charset="0"/>
              <a:cs typeface="Times New Roman" panose="02020603050405020304" pitchFamily="18" charset="0"/>
            </a:endParaRPr>
          </a:p>
          <a:p>
            <a:r>
              <a:rPr lang="en-IN" sz="2800" dirty="0">
                <a:solidFill>
                  <a:srgbClr val="0066FF"/>
                </a:solidFill>
                <a:latin typeface="Times New Roman" panose="02020603050405020304" pitchFamily="18" charset="0"/>
                <a:cs typeface="Times New Roman" panose="02020603050405020304" pitchFamily="18" charset="0"/>
              </a:rPr>
              <a:t> </a:t>
            </a:r>
            <a:r>
              <a:rPr lang="en-IN" sz="2800" dirty="0">
                <a:solidFill>
                  <a:srgbClr val="000000"/>
                </a:solidFill>
                <a:latin typeface="Times New Roman" panose="02020603050405020304" pitchFamily="18" charset="0"/>
                <a:cs typeface="Times New Roman" panose="02020603050405020304" pitchFamily="18" charset="0"/>
              </a:rPr>
              <a:t>Increase salt intake with slow sodium 60–80 </a:t>
            </a:r>
            <a:r>
              <a:rPr lang="en-IN" sz="2800" dirty="0" err="1">
                <a:solidFill>
                  <a:srgbClr val="000000"/>
                </a:solidFill>
                <a:latin typeface="Times New Roman" panose="02020603050405020304" pitchFamily="18" charset="0"/>
                <a:cs typeface="Times New Roman" panose="02020603050405020304" pitchFamily="18" charset="0"/>
              </a:rPr>
              <a:t>mmol</a:t>
            </a:r>
            <a:r>
              <a:rPr lang="en-IN" sz="2800" dirty="0">
                <a:solidFill>
                  <a:srgbClr val="000000"/>
                </a:solidFill>
                <a:latin typeface="Times New Roman" panose="02020603050405020304" pitchFamily="18" charset="0"/>
                <a:cs typeface="Times New Roman" panose="02020603050405020304" pitchFamily="18" charset="0"/>
              </a:rPr>
              <a:t>/day</a:t>
            </a:r>
            <a:r>
              <a:rPr lang="en-IN" sz="2800" dirty="0" smtClean="0">
                <a:solidFill>
                  <a:srgbClr val="000000"/>
                </a:solidFill>
                <a:latin typeface="Times New Roman" panose="02020603050405020304" pitchFamily="18" charset="0"/>
                <a:cs typeface="Times New Roman" panose="02020603050405020304" pitchFamily="18" charset="0"/>
              </a:rPr>
              <a:t>.</a:t>
            </a:r>
          </a:p>
          <a:p>
            <a:endParaRPr lang="en-IN" sz="2800" dirty="0">
              <a:solidFill>
                <a:srgbClr val="000000"/>
              </a:solidFill>
              <a:latin typeface="Times New Roman" panose="02020603050405020304" pitchFamily="18" charset="0"/>
              <a:cs typeface="Times New Roman" panose="02020603050405020304" pitchFamily="18" charset="0"/>
            </a:endParaRPr>
          </a:p>
          <a:p>
            <a:r>
              <a:rPr lang="en-IN" sz="2800" dirty="0">
                <a:solidFill>
                  <a:srgbClr val="000000"/>
                </a:solidFill>
                <a:latin typeface="Times New Roman" panose="02020603050405020304" pitchFamily="18" charset="0"/>
                <a:cs typeface="Times New Roman" panose="02020603050405020304" pitchFamily="18" charset="0"/>
              </a:rPr>
              <a:t>In a patient with vomiting or severe volume depletion:</a:t>
            </a:r>
          </a:p>
          <a:p>
            <a:r>
              <a:rPr lang="en-IN" sz="2800" dirty="0">
                <a:solidFill>
                  <a:srgbClr val="0066FF"/>
                </a:solidFill>
                <a:latin typeface="Times New Roman" panose="02020603050405020304" pitchFamily="18" charset="0"/>
                <a:cs typeface="Times New Roman" panose="02020603050405020304" pitchFamily="18" charset="0"/>
              </a:rPr>
              <a:t> </a:t>
            </a:r>
            <a:r>
              <a:rPr lang="en-IN" sz="2800" dirty="0">
                <a:solidFill>
                  <a:srgbClr val="000000"/>
                </a:solidFill>
                <a:latin typeface="Times New Roman" panose="02020603050405020304" pitchFamily="18" charset="0"/>
                <a:cs typeface="Times New Roman" panose="02020603050405020304" pitchFamily="18" charset="0"/>
              </a:rPr>
              <a:t>Give intravenous fluid with potassium </a:t>
            </a:r>
            <a:r>
              <a:rPr lang="en-IN" sz="2800" dirty="0" smtClean="0">
                <a:solidFill>
                  <a:srgbClr val="000000"/>
                </a:solidFill>
                <a:latin typeface="Times New Roman" panose="02020603050405020304" pitchFamily="18" charset="0"/>
                <a:cs typeface="Times New Roman" panose="02020603050405020304" pitchFamily="18" charset="0"/>
              </a:rPr>
              <a:t>supplements.</a:t>
            </a:r>
          </a:p>
          <a:p>
            <a:r>
              <a:rPr lang="en-IN" sz="2800" dirty="0" smtClean="0">
                <a:solidFill>
                  <a:srgbClr val="0066FF"/>
                </a:solidFill>
                <a:latin typeface="Times New Roman" panose="02020603050405020304" pitchFamily="18" charset="0"/>
                <a:cs typeface="Times New Roman" panose="02020603050405020304" pitchFamily="18" charset="0"/>
              </a:rPr>
              <a:t> </a:t>
            </a:r>
            <a:r>
              <a:rPr lang="en-IN" sz="2800" dirty="0">
                <a:solidFill>
                  <a:srgbClr val="000000"/>
                </a:solidFill>
                <a:latin typeface="Times New Roman" panose="02020603050405020304" pitchFamily="18" charset="0"/>
                <a:cs typeface="Times New Roman" panose="02020603050405020304" pitchFamily="18" charset="0"/>
              </a:rPr>
              <a:t>Correction of acid–base abnormalities is usually </a:t>
            </a:r>
            <a:r>
              <a:rPr lang="en-IN" sz="2800" dirty="0" smtClean="0">
                <a:solidFill>
                  <a:srgbClr val="000000"/>
                </a:solidFill>
                <a:latin typeface="Times New Roman" panose="02020603050405020304" pitchFamily="18" charset="0"/>
                <a:cs typeface="Times New Roman" panose="02020603050405020304" pitchFamily="18" charset="0"/>
              </a:rPr>
              <a:t>not required</a:t>
            </a:r>
            <a:r>
              <a:rPr lang="en-IN" sz="2800" dirty="0">
                <a:solidFill>
                  <a:srgbClr val="000000"/>
                </a:solidFill>
                <a:latin typeface="Times New Roman" panose="02020603050405020304" pitchFamily="18" charset="0"/>
                <a:cs typeface="Times New Roman" panose="02020603050405020304" pitchFamily="18" charset="0"/>
              </a:rPr>
              <a:t>.</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4152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157" y="97722"/>
            <a:ext cx="4863832" cy="523220"/>
          </a:xfrm>
          <a:prstGeom prst="rect">
            <a:avLst/>
          </a:prstGeom>
        </p:spPr>
        <p:txBody>
          <a:bodyPr wrap="none">
            <a:spAutoFit/>
          </a:bodyPr>
          <a:lstStyle/>
          <a:p>
            <a:r>
              <a:rPr lang="en-IN" sz="2800" dirty="0">
                <a:solidFill>
                  <a:srgbClr val="C00000"/>
                </a:solidFill>
                <a:latin typeface="Times New Roman" panose="02020603050405020304" pitchFamily="18" charset="0"/>
                <a:cs typeface="Times New Roman" panose="02020603050405020304" pitchFamily="18" charset="0"/>
              </a:rPr>
              <a:t>Hyponatraemia with </a:t>
            </a:r>
            <a:r>
              <a:rPr lang="en-IN" sz="2800" dirty="0" err="1">
                <a:solidFill>
                  <a:srgbClr val="C00000"/>
                </a:solidFill>
                <a:latin typeface="Times New Roman" panose="02020603050405020304" pitchFamily="18" charset="0"/>
                <a:cs typeface="Times New Roman" panose="02020603050405020304" pitchFamily="18" charset="0"/>
              </a:rPr>
              <a:t>euvolaemia</a:t>
            </a:r>
            <a:endParaRPr lang="en-IN" sz="2800" dirty="0">
              <a:solidFill>
                <a:srgbClr val="C0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180157" y="575950"/>
            <a:ext cx="11854961" cy="4832092"/>
          </a:xfrm>
          <a:prstGeom prst="rect">
            <a:avLst/>
          </a:prstGeom>
        </p:spPr>
        <p:txBody>
          <a:bodyPr wrap="square">
            <a:spAutoFit/>
          </a:bodyPr>
          <a:lstStyle/>
          <a:p>
            <a:r>
              <a:rPr lang="en-IN" sz="2800" dirty="0">
                <a:latin typeface="Times New Roman" panose="02020603050405020304" pitchFamily="18" charset="0"/>
                <a:cs typeface="Times New Roman" panose="02020603050405020304" pitchFamily="18" charset="0"/>
              </a:rPr>
              <a:t>This results from an intake of water in excess of the </a:t>
            </a:r>
            <a:r>
              <a:rPr lang="en-IN" sz="2800" dirty="0" smtClean="0">
                <a:latin typeface="Times New Roman" panose="02020603050405020304" pitchFamily="18" charset="0"/>
                <a:cs typeface="Times New Roman" panose="02020603050405020304" pitchFamily="18" charset="0"/>
              </a:rPr>
              <a:t>kidney’s ability </a:t>
            </a:r>
            <a:r>
              <a:rPr lang="en-IN" sz="2800" dirty="0">
                <a:latin typeface="Times New Roman" panose="02020603050405020304" pitchFamily="18" charset="0"/>
                <a:cs typeface="Times New Roman" panose="02020603050405020304" pitchFamily="18" charset="0"/>
              </a:rPr>
              <a:t>to excrete it (</a:t>
            </a:r>
            <a:r>
              <a:rPr lang="en-IN" sz="2800" dirty="0" err="1">
                <a:latin typeface="Times New Roman" panose="02020603050405020304" pitchFamily="18" charset="0"/>
                <a:cs typeface="Times New Roman" panose="02020603050405020304" pitchFamily="18" charset="0"/>
              </a:rPr>
              <a:t>dilutional</a:t>
            </a:r>
            <a:r>
              <a:rPr lang="en-IN" sz="2800" dirty="0">
                <a:latin typeface="Times New Roman" panose="02020603050405020304" pitchFamily="18" charset="0"/>
                <a:cs typeface="Times New Roman" panose="02020603050405020304" pitchFamily="18" charset="0"/>
              </a:rPr>
              <a:t> hyponatraemia) with no </a:t>
            </a:r>
            <a:r>
              <a:rPr lang="en-IN" sz="2800" dirty="0" smtClean="0">
                <a:latin typeface="Times New Roman" panose="02020603050405020304" pitchFamily="18" charset="0"/>
                <a:cs typeface="Times New Roman" panose="02020603050405020304" pitchFamily="18" charset="0"/>
              </a:rPr>
              <a:t>change in </a:t>
            </a:r>
            <a:r>
              <a:rPr lang="en-IN" sz="2800" dirty="0">
                <a:latin typeface="Times New Roman" panose="02020603050405020304" pitchFamily="18" charset="0"/>
                <a:cs typeface="Times New Roman" panose="02020603050405020304" pitchFamily="18" charset="0"/>
              </a:rPr>
              <a:t>body sodium content but the plasma osmolality is low</a:t>
            </a:r>
            <a:r>
              <a:rPr lang="en-IN" sz="2800" dirty="0" smtClean="0">
                <a:latin typeface="Times New Roman" panose="02020603050405020304" pitchFamily="18" charset="0"/>
                <a:cs typeface="Times New Roman" panose="02020603050405020304" pitchFamily="18" charset="0"/>
              </a:rPr>
              <a:t>.</a:t>
            </a:r>
          </a:p>
          <a:p>
            <a:r>
              <a:rPr lang="en-IN" sz="2800" dirty="0" smtClean="0">
                <a:latin typeface="Times New Roman" panose="02020603050405020304" pitchFamily="18" charset="0"/>
                <a:cs typeface="Times New Roman" panose="02020603050405020304" pitchFamily="18" charset="0"/>
              </a:rPr>
              <a:t>	The </a:t>
            </a:r>
            <a:r>
              <a:rPr lang="en-IN" sz="2800" dirty="0">
                <a:latin typeface="Times New Roman" panose="02020603050405020304" pitchFamily="18" charset="0"/>
                <a:cs typeface="Times New Roman" panose="02020603050405020304" pitchFamily="18" charset="0"/>
              </a:rPr>
              <a:t>most common iatrogenic cause is </a:t>
            </a:r>
            <a:r>
              <a:rPr lang="en-IN" sz="2800" dirty="0" smtClean="0">
                <a:latin typeface="Times New Roman" panose="02020603050405020304" pitchFamily="18" charset="0"/>
                <a:cs typeface="Times New Roman" panose="02020603050405020304" pitchFamily="18" charset="0"/>
              </a:rPr>
              <a:t>overgenerous infusion </a:t>
            </a:r>
            <a:r>
              <a:rPr lang="en-IN" sz="2800" dirty="0">
                <a:latin typeface="Times New Roman" panose="02020603050405020304" pitchFamily="18" charset="0"/>
                <a:cs typeface="Times New Roman" panose="02020603050405020304" pitchFamily="18" charset="0"/>
              </a:rPr>
              <a:t>of 5% glucose into postoperative patients; </a:t>
            </a:r>
            <a:r>
              <a:rPr lang="en-IN" sz="2800" dirty="0" smtClean="0">
                <a:latin typeface="Times New Roman" panose="02020603050405020304" pitchFamily="18" charset="0"/>
                <a:cs typeface="Times New Roman" panose="02020603050405020304" pitchFamily="18" charset="0"/>
              </a:rPr>
              <a:t>in this </a:t>
            </a:r>
            <a:r>
              <a:rPr lang="en-IN" sz="2800" dirty="0">
                <a:latin typeface="Times New Roman" panose="02020603050405020304" pitchFamily="18" charset="0"/>
                <a:cs typeface="Times New Roman" panose="02020603050405020304" pitchFamily="18" charset="0"/>
              </a:rPr>
              <a:t>situation it is exacerbated by an increased </a:t>
            </a:r>
            <a:r>
              <a:rPr lang="en-IN" sz="2800" dirty="0" err="1">
                <a:latin typeface="Times New Roman" panose="02020603050405020304" pitchFamily="18" charset="0"/>
                <a:cs typeface="Times New Roman" panose="02020603050405020304" pitchFamily="18" charset="0"/>
              </a:rPr>
              <a:t>ADH</a:t>
            </a:r>
            <a:endParaRPr lang="en-IN" sz="2800" dirty="0">
              <a:latin typeface="Times New Roman" panose="02020603050405020304" pitchFamily="18" charset="0"/>
              <a:cs typeface="Times New Roman" panose="02020603050405020304" pitchFamily="18" charset="0"/>
            </a:endParaRPr>
          </a:p>
          <a:p>
            <a:r>
              <a:rPr lang="en-IN" sz="2800" dirty="0">
                <a:latin typeface="Times New Roman" panose="02020603050405020304" pitchFamily="18" charset="0"/>
                <a:cs typeface="Times New Roman" panose="02020603050405020304" pitchFamily="18" charset="0"/>
              </a:rPr>
              <a:t>secretion in response to </a:t>
            </a:r>
            <a:r>
              <a:rPr lang="en-IN" sz="2800" dirty="0" smtClean="0">
                <a:latin typeface="Times New Roman" panose="02020603050405020304" pitchFamily="18" charset="0"/>
                <a:cs typeface="Times New Roman" panose="02020603050405020304" pitchFamily="18" charset="0"/>
              </a:rPr>
              <a:t>stress</a:t>
            </a:r>
          </a:p>
          <a:p>
            <a:r>
              <a:rPr lang="en-IN" sz="2800" dirty="0" smtClean="0">
                <a:latin typeface="Times New Roman" panose="02020603050405020304" pitchFamily="18" charset="0"/>
                <a:cs typeface="Times New Roman" panose="02020603050405020304" pitchFamily="18" charset="0"/>
              </a:rPr>
              <a:t>	Marathon </a:t>
            </a:r>
            <a:r>
              <a:rPr lang="en-IN" sz="2800" dirty="0">
                <a:latin typeface="Times New Roman" panose="02020603050405020304" pitchFamily="18" charset="0"/>
                <a:cs typeface="Times New Roman" panose="02020603050405020304" pitchFamily="18" charset="0"/>
              </a:rPr>
              <a:t>runners drinking excess water and ‘</a:t>
            </a:r>
            <a:r>
              <a:rPr lang="en-IN" sz="2800" dirty="0" smtClean="0">
                <a:latin typeface="Times New Roman" panose="02020603050405020304" pitchFamily="18" charset="0"/>
                <a:cs typeface="Times New Roman" panose="02020603050405020304" pitchFamily="18" charset="0"/>
              </a:rPr>
              <a:t>sports drinks</a:t>
            </a:r>
            <a:r>
              <a:rPr lang="en-IN" sz="2800" dirty="0">
                <a:latin typeface="Times New Roman" panose="02020603050405020304" pitchFamily="18" charset="0"/>
                <a:cs typeface="Times New Roman" panose="02020603050405020304" pitchFamily="18" charset="0"/>
              </a:rPr>
              <a:t>’ can </a:t>
            </a:r>
            <a:r>
              <a:rPr lang="en-IN" sz="2800" dirty="0" smtClean="0">
                <a:latin typeface="Times New Roman" panose="02020603050405020304" pitchFamily="18" charset="0"/>
                <a:cs typeface="Times New Roman" panose="02020603050405020304" pitchFamily="18" charset="0"/>
              </a:rPr>
              <a:t>become </a:t>
            </a:r>
            <a:r>
              <a:rPr lang="en-IN" sz="2800" dirty="0" err="1" smtClean="0">
                <a:latin typeface="Times New Roman" panose="02020603050405020304" pitchFamily="18" charset="0"/>
                <a:cs typeface="Times New Roman" panose="02020603050405020304" pitchFamily="18" charset="0"/>
              </a:rPr>
              <a:t>hyponatraemic</a:t>
            </a:r>
            <a:r>
              <a:rPr lang="en-IN" sz="2800" dirty="0">
                <a:latin typeface="Times New Roman" panose="02020603050405020304" pitchFamily="18" charset="0"/>
                <a:cs typeface="Times New Roman" panose="02020603050405020304" pitchFamily="18" charset="0"/>
              </a:rPr>
              <a:t>.</a:t>
            </a:r>
          </a:p>
          <a:p>
            <a:r>
              <a:rPr lang="en-IN" sz="2800" dirty="0" smtClean="0">
                <a:latin typeface="Times New Roman" panose="02020603050405020304" pitchFamily="18" charset="0"/>
                <a:cs typeface="Times New Roman" panose="02020603050405020304" pitchFamily="18" charset="0"/>
              </a:rPr>
              <a:t>	Premenopausal </a:t>
            </a:r>
            <a:r>
              <a:rPr lang="en-IN" sz="2800" dirty="0">
                <a:latin typeface="Times New Roman" panose="02020603050405020304" pitchFamily="18" charset="0"/>
                <a:cs typeface="Times New Roman" panose="02020603050405020304" pitchFamily="18" charset="0"/>
              </a:rPr>
              <a:t>females are at most risk for </a:t>
            </a:r>
            <a:r>
              <a:rPr lang="en-IN" sz="2800" dirty="0" smtClean="0">
                <a:latin typeface="Times New Roman" panose="02020603050405020304" pitchFamily="18" charset="0"/>
                <a:cs typeface="Times New Roman" panose="02020603050405020304" pitchFamily="18" charset="0"/>
              </a:rPr>
              <a:t>developing </a:t>
            </a:r>
            <a:r>
              <a:rPr lang="en-IN" sz="2800" dirty="0" err="1" smtClean="0">
                <a:latin typeface="Times New Roman" panose="02020603050405020304" pitchFamily="18" charset="0"/>
                <a:cs typeface="Times New Roman" panose="02020603050405020304" pitchFamily="18" charset="0"/>
              </a:rPr>
              <a:t>hyponatraemic</a:t>
            </a:r>
            <a:r>
              <a:rPr lang="en-IN" sz="2800" dirty="0" smtClean="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encephalopathy postoperatively, </a:t>
            </a:r>
            <a:r>
              <a:rPr lang="en-IN" sz="2800" dirty="0" smtClean="0">
                <a:latin typeface="Times New Roman" panose="02020603050405020304" pitchFamily="18" charset="0"/>
                <a:cs typeface="Times New Roman" panose="02020603050405020304" pitchFamily="18" charset="0"/>
              </a:rPr>
              <a:t>with postoperative </a:t>
            </a:r>
            <a:r>
              <a:rPr lang="en-IN" sz="2800" dirty="0" err="1">
                <a:latin typeface="Times New Roman" panose="02020603050405020304" pitchFamily="18" charset="0"/>
                <a:cs typeface="Times New Roman" panose="02020603050405020304" pitchFamily="18" charset="0"/>
              </a:rPr>
              <a:t>ADH</a:t>
            </a:r>
            <a:r>
              <a:rPr lang="en-IN" sz="2800" dirty="0">
                <a:latin typeface="Times New Roman" panose="02020603050405020304" pitchFamily="18" charset="0"/>
                <a:cs typeface="Times New Roman" panose="02020603050405020304" pitchFamily="18" charset="0"/>
              </a:rPr>
              <a:t> values in young females being </a:t>
            </a:r>
            <a:r>
              <a:rPr lang="en-IN" sz="2800" dirty="0" smtClean="0">
                <a:latin typeface="Times New Roman" panose="02020603050405020304" pitchFamily="18" charset="0"/>
                <a:cs typeface="Times New Roman" panose="02020603050405020304" pitchFamily="18" charset="0"/>
              </a:rPr>
              <a:t>40 times </a:t>
            </a:r>
            <a:r>
              <a:rPr lang="en-IN" sz="2800" dirty="0">
                <a:latin typeface="Times New Roman" panose="02020603050405020304" pitchFamily="18" charset="0"/>
                <a:cs typeface="Times New Roman" panose="02020603050405020304" pitchFamily="18" charset="0"/>
              </a:rPr>
              <a:t>higher than in young males</a:t>
            </a:r>
          </a:p>
        </p:txBody>
      </p:sp>
    </p:spTree>
    <p:extLst>
      <p:ext uri="{BB962C8B-B14F-4D97-AF65-F5344CB8AC3E}">
        <p14:creationId xmlns:p14="http://schemas.microsoft.com/office/powerpoint/2010/main" val="2319247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16277"/>
            <a:ext cx="11478443" cy="461665"/>
          </a:xfrm>
          <a:prstGeom prst="rect">
            <a:avLst/>
          </a:prstGeom>
        </p:spPr>
        <p:txBody>
          <a:bodyPr wrap="square">
            <a:spAutoFit/>
          </a:bodyPr>
          <a:lstStyle/>
          <a:p>
            <a:pPr algn="just"/>
            <a:r>
              <a:rPr lang="en-IN" sz="2400" b="1" dirty="0">
                <a:latin typeface="Times New Roman" panose="02020603050405020304" pitchFamily="18" charset="0"/>
                <a:cs typeface="Times New Roman" panose="02020603050405020304" pitchFamily="18" charset="0"/>
              </a:rPr>
              <a:t>Causes of hyponatraemia with </a:t>
            </a:r>
            <a:r>
              <a:rPr lang="en-IN" sz="2400" b="1" dirty="0" smtClean="0">
                <a:latin typeface="Times New Roman" panose="02020603050405020304" pitchFamily="18" charset="0"/>
                <a:cs typeface="Times New Roman" panose="02020603050405020304" pitchFamily="18" charset="0"/>
              </a:rPr>
              <a:t>normal extracellular </a:t>
            </a:r>
            <a:r>
              <a:rPr lang="en-IN" sz="2400" b="1" dirty="0">
                <a:latin typeface="Times New Roman" panose="02020603050405020304" pitchFamily="18" charset="0"/>
                <a:cs typeface="Times New Roman" panose="02020603050405020304" pitchFamily="18" charset="0"/>
              </a:rPr>
              <a:t>volume (</a:t>
            </a:r>
            <a:r>
              <a:rPr lang="en-IN" sz="2400" b="1" dirty="0" err="1">
                <a:latin typeface="Times New Roman" panose="02020603050405020304" pitchFamily="18" charset="0"/>
                <a:cs typeface="Times New Roman" panose="02020603050405020304" pitchFamily="18" charset="0"/>
              </a:rPr>
              <a:t>euvolaemia</a:t>
            </a:r>
            <a:r>
              <a:rPr lang="en-IN" sz="2400" b="1" dirty="0">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161365" y="877942"/>
            <a:ext cx="11317078" cy="3416320"/>
          </a:xfrm>
          <a:prstGeom prst="rect">
            <a:avLst/>
          </a:prstGeom>
        </p:spPr>
        <p:txBody>
          <a:bodyPr wrap="square">
            <a:spAutoFit/>
          </a:bodyPr>
          <a:lstStyle/>
          <a:p>
            <a:r>
              <a:rPr lang="en-IN" sz="2400" b="1" dirty="0" smtClean="0">
                <a:latin typeface="Times New Roman" panose="02020603050405020304" pitchFamily="18" charset="0"/>
                <a:cs typeface="Times New Roman" panose="02020603050405020304" pitchFamily="18" charset="0"/>
              </a:rPr>
              <a:t>Abnormal </a:t>
            </a:r>
            <a:r>
              <a:rPr lang="en-IN" sz="2400" b="1" dirty="0" err="1" smtClean="0">
                <a:latin typeface="Times New Roman" panose="02020603050405020304" pitchFamily="18" charset="0"/>
                <a:cs typeface="Times New Roman" panose="02020603050405020304" pitchFamily="18" charset="0"/>
              </a:rPr>
              <a:t>ADH</a:t>
            </a:r>
            <a:r>
              <a:rPr lang="en-IN" sz="2400" b="1" dirty="0" smtClean="0">
                <a:latin typeface="Times New Roman" panose="02020603050405020304" pitchFamily="18" charset="0"/>
                <a:cs typeface="Times New Roman" panose="02020603050405020304" pitchFamily="18" charset="0"/>
              </a:rPr>
              <a:t> release.</a:t>
            </a:r>
          </a:p>
          <a:p>
            <a:pPr marL="800100" lvl="1" indent="-342900">
              <a:buFont typeface="Arial" panose="020B0604020202020204" pitchFamily="34" charset="0"/>
              <a:buChar char="•"/>
            </a:pPr>
            <a:r>
              <a:rPr lang="en-IN" sz="2400" dirty="0" smtClean="0">
                <a:latin typeface="Times New Roman" panose="02020603050405020304" pitchFamily="18" charset="0"/>
                <a:cs typeface="Times New Roman" panose="02020603050405020304" pitchFamily="18" charset="0"/>
              </a:rPr>
              <a:t>Vagal neuropathy (failure of inhibition of </a:t>
            </a:r>
            <a:r>
              <a:rPr lang="en-IN" sz="2400" dirty="0" err="1" smtClean="0">
                <a:latin typeface="Times New Roman" panose="02020603050405020304" pitchFamily="18" charset="0"/>
                <a:cs typeface="Times New Roman" panose="02020603050405020304" pitchFamily="18" charset="0"/>
              </a:rPr>
              <a:t>ADH</a:t>
            </a:r>
            <a:r>
              <a:rPr lang="en-IN" sz="2400" dirty="0" smtClean="0">
                <a:latin typeface="Times New Roman" panose="02020603050405020304" pitchFamily="18" charset="0"/>
                <a:cs typeface="Times New Roman" panose="02020603050405020304" pitchFamily="18" charset="0"/>
              </a:rPr>
              <a:t> release)</a:t>
            </a:r>
          </a:p>
          <a:p>
            <a:pPr marL="800100" lvl="1" indent="-342900">
              <a:buFont typeface="Arial" panose="020B0604020202020204" pitchFamily="34" charset="0"/>
              <a:buChar char="•"/>
            </a:pPr>
            <a:r>
              <a:rPr lang="en-IN" sz="2400" dirty="0" smtClean="0">
                <a:latin typeface="Times New Roman" panose="02020603050405020304" pitchFamily="18" charset="0"/>
                <a:cs typeface="Times New Roman" panose="02020603050405020304" pitchFamily="18" charset="0"/>
              </a:rPr>
              <a:t>Deficiency of adrenocorticotrophic</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hormone (ACTH) or glucocorticoids</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(Addison’s disease)</a:t>
            </a:r>
          </a:p>
          <a:p>
            <a:pPr marL="800100" lvl="1" indent="-342900">
              <a:buFont typeface="Arial" panose="020B0604020202020204" pitchFamily="34" charset="0"/>
              <a:buChar char="•"/>
            </a:pPr>
            <a:r>
              <a:rPr lang="en-IN" sz="2400" dirty="0" smtClean="0">
                <a:latin typeface="Times New Roman" panose="02020603050405020304" pitchFamily="18" charset="0"/>
                <a:cs typeface="Times New Roman" panose="02020603050405020304" pitchFamily="18" charset="0"/>
              </a:rPr>
              <a:t>Hypothyroidism</a:t>
            </a:r>
          </a:p>
          <a:p>
            <a:pPr marL="800100" lvl="1" indent="-342900">
              <a:buFont typeface="Arial" panose="020B0604020202020204" pitchFamily="34" charset="0"/>
              <a:buChar char="•"/>
            </a:pPr>
            <a:r>
              <a:rPr lang="en-IN" sz="2400" dirty="0" smtClean="0">
                <a:latin typeface="Times New Roman" panose="02020603050405020304" pitchFamily="18" charset="0"/>
                <a:cs typeface="Times New Roman" panose="02020603050405020304" pitchFamily="18" charset="0"/>
              </a:rPr>
              <a:t>Severe potassium depletion.</a:t>
            </a:r>
          </a:p>
          <a:p>
            <a:pPr marL="0" lvl="1"/>
            <a:r>
              <a:rPr lang="en-IN" sz="2400" b="1" dirty="0">
                <a:latin typeface="Times New Roman" panose="02020603050405020304" pitchFamily="18" charset="0"/>
                <a:cs typeface="Times New Roman" panose="02020603050405020304" pitchFamily="18" charset="0"/>
              </a:rPr>
              <a:t>Syndrome </a:t>
            </a:r>
            <a:r>
              <a:rPr lang="en-IN" sz="2400" b="1" dirty="0" smtClean="0">
                <a:latin typeface="Times New Roman" panose="02020603050405020304" pitchFamily="18" charset="0"/>
                <a:cs typeface="Times New Roman" panose="02020603050405020304" pitchFamily="18" charset="0"/>
              </a:rPr>
              <a:t>of inappropriate antidiuretic hormone.</a:t>
            </a:r>
          </a:p>
          <a:p>
            <a:pPr marL="0" lvl="1"/>
            <a:r>
              <a:rPr lang="en-IN" sz="2400" b="1" dirty="0">
                <a:latin typeface="Times New Roman" panose="02020603050405020304" pitchFamily="18" charset="0"/>
                <a:cs typeface="Times New Roman" panose="02020603050405020304" pitchFamily="18" charset="0"/>
              </a:rPr>
              <a:t>Major </a:t>
            </a:r>
            <a:r>
              <a:rPr lang="en-IN" sz="2400" b="1" dirty="0" smtClean="0">
                <a:latin typeface="Times New Roman" panose="02020603050405020304" pitchFamily="18" charset="0"/>
                <a:cs typeface="Times New Roman" panose="02020603050405020304" pitchFamily="18" charset="0"/>
              </a:rPr>
              <a:t>psychiatric illness.</a:t>
            </a:r>
          </a:p>
          <a:p>
            <a:pPr marL="0" lvl="1"/>
            <a:endParaRPr lang="en-IN" sz="2400" b="1" dirty="0" smtClean="0">
              <a:latin typeface="Times New Roman" panose="02020603050405020304" pitchFamily="18" charset="0"/>
              <a:cs typeface="Times New Roman" panose="02020603050405020304" pitchFamily="18" charset="0"/>
            </a:endParaRPr>
          </a:p>
        </p:txBody>
      </p:sp>
      <p:sp>
        <p:nvSpPr>
          <p:cNvPr id="4" name="Rectangle 3"/>
          <p:cNvSpPr/>
          <p:nvPr/>
        </p:nvSpPr>
        <p:spPr>
          <a:xfrm>
            <a:off x="161364" y="4048053"/>
            <a:ext cx="11478443" cy="2308324"/>
          </a:xfrm>
          <a:prstGeom prst="rect">
            <a:avLst/>
          </a:prstGeom>
        </p:spPr>
        <p:txBody>
          <a:bodyPr wrap="square">
            <a:spAutoFit/>
          </a:bodyPr>
          <a:lstStyle/>
          <a:p>
            <a:r>
              <a:rPr lang="en-IN" sz="2400" b="1" dirty="0">
                <a:solidFill>
                  <a:srgbClr val="C00000"/>
                </a:solidFill>
                <a:latin typeface="Times New Roman" panose="02020603050405020304" pitchFamily="18" charset="0"/>
                <a:cs typeface="Times New Roman" panose="02020603050405020304" pitchFamily="18" charset="0"/>
              </a:rPr>
              <a:t>Clinical features</a:t>
            </a:r>
          </a:p>
          <a:p>
            <a:r>
              <a:rPr lang="en-IN" sz="2400" b="1" dirty="0" err="1">
                <a:solidFill>
                  <a:srgbClr val="0066FF"/>
                </a:solidFill>
                <a:latin typeface="Times New Roman" panose="02020603050405020304" pitchFamily="18" charset="0"/>
                <a:cs typeface="Times New Roman" panose="02020603050405020304" pitchFamily="18" charset="0"/>
              </a:rPr>
              <a:t>Dilutional</a:t>
            </a:r>
            <a:r>
              <a:rPr lang="en-IN" sz="2400" b="1" dirty="0">
                <a:solidFill>
                  <a:srgbClr val="0066FF"/>
                </a:solidFill>
                <a:latin typeface="Times New Roman" panose="02020603050405020304" pitchFamily="18" charset="0"/>
                <a:cs typeface="Times New Roman" panose="02020603050405020304" pitchFamily="18" charset="0"/>
              </a:rPr>
              <a:t> hyponatraemia </a:t>
            </a:r>
            <a:r>
              <a:rPr lang="en-IN" sz="2400" dirty="0">
                <a:solidFill>
                  <a:srgbClr val="000000"/>
                </a:solidFill>
                <a:latin typeface="Times New Roman" panose="02020603050405020304" pitchFamily="18" charset="0"/>
                <a:cs typeface="Times New Roman" panose="02020603050405020304" pitchFamily="18" charset="0"/>
              </a:rPr>
              <a:t>symptoms are common </a:t>
            </a:r>
            <a:r>
              <a:rPr lang="en-IN" sz="2400" dirty="0" smtClean="0">
                <a:solidFill>
                  <a:srgbClr val="000000"/>
                </a:solidFill>
                <a:latin typeface="Times New Roman" panose="02020603050405020304" pitchFamily="18" charset="0"/>
                <a:cs typeface="Times New Roman" panose="02020603050405020304" pitchFamily="18" charset="0"/>
              </a:rPr>
              <a:t>when hyponatraemia </a:t>
            </a:r>
            <a:r>
              <a:rPr lang="en-IN" sz="2400" dirty="0">
                <a:solidFill>
                  <a:srgbClr val="000000"/>
                </a:solidFill>
                <a:latin typeface="Times New Roman" panose="02020603050405020304" pitchFamily="18" charset="0"/>
                <a:cs typeface="Times New Roman" panose="02020603050405020304" pitchFamily="18" charset="0"/>
              </a:rPr>
              <a:t>develops </a:t>
            </a:r>
            <a:r>
              <a:rPr lang="en-IN" sz="2400" i="1" dirty="0">
                <a:solidFill>
                  <a:srgbClr val="000000"/>
                </a:solidFill>
                <a:latin typeface="Times New Roman" panose="02020603050405020304" pitchFamily="18" charset="0"/>
                <a:cs typeface="Times New Roman" panose="02020603050405020304" pitchFamily="18" charset="0"/>
              </a:rPr>
              <a:t>acutely </a:t>
            </a:r>
            <a:r>
              <a:rPr lang="en-IN" sz="2400" dirty="0">
                <a:solidFill>
                  <a:srgbClr val="000000"/>
                </a:solidFill>
                <a:latin typeface="Times New Roman" panose="02020603050405020304" pitchFamily="18" charset="0"/>
                <a:cs typeface="Times New Roman" panose="02020603050405020304" pitchFamily="18" charset="0"/>
              </a:rPr>
              <a:t>(&lt;48 h, often postoperatively</a:t>
            </a:r>
            <a:r>
              <a:rPr lang="en-IN" sz="2400" dirty="0" smtClean="0">
                <a:solidFill>
                  <a:srgbClr val="000000"/>
                </a:solidFill>
                <a:latin typeface="Times New Roman" panose="02020603050405020304" pitchFamily="18" charset="0"/>
                <a:cs typeface="Times New Roman" panose="02020603050405020304" pitchFamily="18" charset="0"/>
              </a:rPr>
              <a:t>). Symptoms </a:t>
            </a:r>
            <a:r>
              <a:rPr lang="en-IN" sz="2400" dirty="0">
                <a:solidFill>
                  <a:srgbClr val="000000"/>
                </a:solidFill>
                <a:latin typeface="Times New Roman" panose="02020603050405020304" pitchFamily="18" charset="0"/>
                <a:cs typeface="Times New Roman" panose="02020603050405020304" pitchFamily="18" charset="0"/>
              </a:rPr>
              <a:t>rarely occur until the serum sodium </a:t>
            </a:r>
            <a:r>
              <a:rPr lang="en-IN" sz="2400" dirty="0" smtClean="0">
                <a:solidFill>
                  <a:srgbClr val="000000"/>
                </a:solidFill>
                <a:latin typeface="Times New Roman" panose="02020603050405020304" pitchFamily="18" charset="0"/>
                <a:cs typeface="Times New Roman" panose="02020603050405020304" pitchFamily="18" charset="0"/>
              </a:rPr>
              <a:t>is less </a:t>
            </a:r>
            <a:r>
              <a:rPr lang="en-IN" sz="2400" dirty="0">
                <a:solidFill>
                  <a:srgbClr val="000000"/>
                </a:solidFill>
                <a:latin typeface="Times New Roman" panose="02020603050405020304" pitchFamily="18" charset="0"/>
                <a:cs typeface="Times New Roman" panose="02020603050405020304" pitchFamily="18" charset="0"/>
              </a:rPr>
              <a:t>than 120 </a:t>
            </a:r>
            <a:r>
              <a:rPr lang="en-IN" sz="2400" dirty="0" err="1">
                <a:solidFill>
                  <a:srgbClr val="000000"/>
                </a:solidFill>
                <a:latin typeface="Times New Roman" panose="02020603050405020304" pitchFamily="18" charset="0"/>
                <a:cs typeface="Times New Roman" panose="02020603050405020304" pitchFamily="18" charset="0"/>
              </a:rPr>
              <a:t>mmol</a:t>
            </a:r>
            <a:r>
              <a:rPr lang="en-IN" sz="2400" dirty="0">
                <a:solidFill>
                  <a:srgbClr val="000000"/>
                </a:solidFill>
                <a:latin typeface="Times New Roman" panose="02020603050405020304" pitchFamily="18" charset="0"/>
                <a:cs typeface="Times New Roman" panose="02020603050405020304" pitchFamily="18" charset="0"/>
              </a:rPr>
              <a:t>/L and are more usually </a:t>
            </a:r>
            <a:r>
              <a:rPr lang="en-IN" sz="2400" dirty="0" smtClean="0">
                <a:solidFill>
                  <a:srgbClr val="000000"/>
                </a:solidFill>
                <a:latin typeface="Times New Roman" panose="02020603050405020304" pitchFamily="18" charset="0"/>
                <a:cs typeface="Times New Roman" panose="02020603050405020304" pitchFamily="18" charset="0"/>
              </a:rPr>
              <a:t>associated with </a:t>
            </a:r>
            <a:r>
              <a:rPr lang="en-IN" sz="2400" dirty="0">
                <a:solidFill>
                  <a:srgbClr val="000000"/>
                </a:solidFill>
                <a:latin typeface="Times New Roman" panose="02020603050405020304" pitchFamily="18" charset="0"/>
                <a:cs typeface="Times New Roman" panose="02020603050405020304" pitchFamily="18" charset="0"/>
              </a:rPr>
              <a:t>values around 110 </a:t>
            </a:r>
            <a:r>
              <a:rPr lang="en-IN" sz="2400" dirty="0" err="1">
                <a:solidFill>
                  <a:srgbClr val="000000"/>
                </a:solidFill>
                <a:latin typeface="Times New Roman" panose="02020603050405020304" pitchFamily="18" charset="0"/>
                <a:cs typeface="Times New Roman" panose="02020603050405020304" pitchFamily="18" charset="0"/>
              </a:rPr>
              <a:t>mmol</a:t>
            </a:r>
            <a:r>
              <a:rPr lang="en-IN" sz="2400" dirty="0">
                <a:solidFill>
                  <a:srgbClr val="000000"/>
                </a:solidFill>
                <a:latin typeface="Times New Roman" panose="02020603050405020304" pitchFamily="18" charset="0"/>
                <a:cs typeface="Times New Roman" panose="02020603050405020304" pitchFamily="18" charset="0"/>
              </a:rPr>
              <a:t>/L or lower, particularly </a:t>
            </a:r>
            <a:r>
              <a:rPr lang="en-IN" sz="2400" dirty="0" err="1">
                <a:solidFill>
                  <a:srgbClr val="000000"/>
                </a:solidFill>
                <a:latin typeface="Times New Roman" panose="02020603050405020304" pitchFamily="18" charset="0"/>
                <a:cs typeface="Times New Roman" panose="02020603050405020304" pitchFamily="18" charset="0"/>
              </a:rPr>
              <a:t>whenchronic</a:t>
            </a:r>
            <a:r>
              <a:rPr lang="en-IN" sz="2400" dirty="0">
                <a:solidFill>
                  <a:srgbClr val="000000"/>
                </a:solidFill>
                <a:latin typeface="Times New Roman" panose="02020603050405020304" pitchFamily="18" charset="0"/>
                <a:cs typeface="Times New Roman" panose="02020603050405020304" pitchFamily="18" charset="0"/>
              </a:rPr>
              <a:t>. They are principally neurological and are due to </a:t>
            </a:r>
            <a:r>
              <a:rPr lang="en-IN" sz="2400" dirty="0" smtClean="0">
                <a:solidFill>
                  <a:srgbClr val="000000"/>
                </a:solidFill>
                <a:latin typeface="Times New Roman" panose="02020603050405020304" pitchFamily="18" charset="0"/>
                <a:cs typeface="Times New Roman" panose="02020603050405020304" pitchFamily="18" charset="0"/>
              </a:rPr>
              <a:t>the movement </a:t>
            </a:r>
            <a:r>
              <a:rPr lang="en-IN" sz="2400" dirty="0">
                <a:solidFill>
                  <a:srgbClr val="000000"/>
                </a:solidFill>
                <a:latin typeface="Times New Roman" panose="02020603050405020304" pitchFamily="18" charset="0"/>
                <a:cs typeface="Times New Roman" panose="02020603050405020304" pitchFamily="18" charset="0"/>
              </a:rPr>
              <a:t>of water into brain cells in response to the fall </a:t>
            </a:r>
            <a:r>
              <a:rPr lang="en-IN" sz="2400" dirty="0" smtClean="0">
                <a:solidFill>
                  <a:srgbClr val="000000"/>
                </a:solidFill>
                <a:latin typeface="Times New Roman" panose="02020603050405020304" pitchFamily="18" charset="0"/>
                <a:cs typeface="Times New Roman" panose="02020603050405020304" pitchFamily="18" charset="0"/>
              </a:rPr>
              <a:t>in extracellular </a:t>
            </a:r>
            <a:r>
              <a:rPr lang="en-IN" sz="2400" dirty="0">
                <a:solidFill>
                  <a:srgbClr val="000000"/>
                </a:solidFill>
                <a:latin typeface="Times New Roman" panose="02020603050405020304" pitchFamily="18" charset="0"/>
                <a:cs typeface="Times New Roman" panose="02020603050405020304" pitchFamily="18" charset="0"/>
              </a:rPr>
              <a:t>osmolality.</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608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24" y="94130"/>
            <a:ext cx="11712388" cy="6001643"/>
          </a:xfrm>
          <a:prstGeom prst="rect">
            <a:avLst/>
          </a:prstGeom>
        </p:spPr>
        <p:txBody>
          <a:bodyPr wrap="square">
            <a:spAutoFit/>
          </a:bodyPr>
          <a:lstStyle/>
          <a:p>
            <a:pPr algn="just"/>
            <a:r>
              <a:rPr lang="en-IN" sz="2400" b="1" dirty="0" err="1" smtClean="0">
                <a:solidFill>
                  <a:srgbClr val="0066FF"/>
                </a:solidFill>
                <a:latin typeface="Times New Roman" panose="02020603050405020304" pitchFamily="18" charset="0"/>
                <a:cs typeface="Times New Roman" panose="02020603050405020304" pitchFamily="18" charset="0"/>
              </a:rPr>
              <a:t>Hyponatraemic</a:t>
            </a:r>
            <a:r>
              <a:rPr lang="en-IN" sz="2400" b="1" dirty="0" smtClean="0">
                <a:solidFill>
                  <a:srgbClr val="0066FF"/>
                </a:solidFill>
                <a:latin typeface="Times New Roman" panose="02020603050405020304" pitchFamily="18" charset="0"/>
                <a:cs typeface="Times New Roman" panose="02020603050405020304" pitchFamily="18" charset="0"/>
              </a:rPr>
              <a:t> encephalopathy </a:t>
            </a:r>
            <a:r>
              <a:rPr lang="en-IN" sz="2400" dirty="0" smtClean="0">
                <a:solidFill>
                  <a:srgbClr val="000000"/>
                </a:solidFill>
                <a:latin typeface="Times New Roman" panose="02020603050405020304" pitchFamily="18" charset="0"/>
                <a:cs typeface="Times New Roman" panose="02020603050405020304" pitchFamily="18" charset="0"/>
              </a:rPr>
              <a:t>symptoms and signs include headache, confusion and restlessness leading to drowsiness, myoclonic jerks, generalized convulsions and eventually coma. MRI scan of the brain reveals cerebral oedema but, in the context of electrolyte abnormalities and neurological symptoms, it can help to make a confirmatory diagnosis.</a:t>
            </a:r>
          </a:p>
          <a:p>
            <a:pPr algn="just"/>
            <a:r>
              <a:rPr lang="en-IN" sz="2400" b="1" i="1" dirty="0">
                <a:latin typeface="Times New Roman" panose="02020603050405020304" pitchFamily="18" charset="0"/>
                <a:cs typeface="Times New Roman" panose="02020603050405020304" pitchFamily="18" charset="0"/>
              </a:rPr>
              <a:t>Risk factors for developing </a:t>
            </a:r>
            <a:r>
              <a:rPr lang="en-IN" sz="2400" b="1" i="1" dirty="0" err="1">
                <a:latin typeface="Times New Roman" panose="02020603050405020304" pitchFamily="18" charset="0"/>
                <a:cs typeface="Times New Roman" panose="02020603050405020304" pitchFamily="18" charset="0"/>
              </a:rPr>
              <a:t>hyponatraemic</a:t>
            </a:r>
            <a:r>
              <a:rPr lang="en-IN" sz="2400" b="1" i="1" dirty="0">
                <a:latin typeface="Times New Roman" panose="02020603050405020304" pitchFamily="18" charset="0"/>
                <a:cs typeface="Times New Roman" panose="02020603050405020304" pitchFamily="18" charset="0"/>
              </a:rPr>
              <a:t> encephalopathy</a:t>
            </a:r>
            <a:r>
              <a:rPr lang="en-IN" sz="2400" b="1" i="1" dirty="0" smtClean="0">
                <a:latin typeface="Times New Roman" panose="02020603050405020304" pitchFamily="18" charset="0"/>
                <a:cs typeface="Times New Roman" panose="02020603050405020304" pitchFamily="18" charset="0"/>
              </a:rPr>
              <a:t>.</a:t>
            </a:r>
          </a:p>
          <a:p>
            <a:pPr algn="just"/>
            <a:r>
              <a:rPr lang="en-IN" sz="2400" b="1" i="1" dirty="0" smtClean="0">
                <a:latin typeface="Times New Roman" panose="02020603050405020304" pitchFamily="18" charset="0"/>
                <a:cs typeface="Times New Roman" panose="02020603050405020304" pitchFamily="18" charset="0"/>
              </a:rPr>
              <a:t>Children</a:t>
            </a:r>
          </a:p>
          <a:p>
            <a:pPr algn="just"/>
            <a:r>
              <a:rPr lang="en-IN" sz="2400" dirty="0">
                <a:latin typeface="Times New Roman" panose="02020603050405020304" pitchFamily="18" charset="0"/>
                <a:cs typeface="Times New Roman" panose="02020603050405020304" pitchFamily="18" charset="0"/>
              </a:rPr>
              <a:t>under 16 years are at increased risk due </a:t>
            </a:r>
            <a:r>
              <a:rPr lang="en-IN" sz="2400" dirty="0" smtClean="0">
                <a:latin typeface="Times New Roman" panose="02020603050405020304" pitchFamily="18" charset="0"/>
                <a:cs typeface="Times New Roman" panose="02020603050405020304" pitchFamily="18" charset="0"/>
              </a:rPr>
              <a:t>to their </a:t>
            </a:r>
            <a:r>
              <a:rPr lang="en-IN" sz="2400" dirty="0">
                <a:latin typeface="Times New Roman" panose="02020603050405020304" pitchFamily="18" charset="0"/>
                <a:cs typeface="Times New Roman" panose="02020603050405020304" pitchFamily="18" charset="0"/>
              </a:rPr>
              <a:t>relatively larger brain-to-intracranial volume </a:t>
            </a:r>
            <a:r>
              <a:rPr lang="en-IN" sz="2400" dirty="0" smtClean="0">
                <a:latin typeface="Times New Roman" panose="02020603050405020304" pitchFamily="18" charset="0"/>
                <a:cs typeface="Times New Roman" panose="02020603050405020304" pitchFamily="18" charset="0"/>
              </a:rPr>
              <a:t>ratio compared </a:t>
            </a:r>
            <a:r>
              <a:rPr lang="en-IN" sz="2400" dirty="0">
                <a:latin typeface="Times New Roman" panose="02020603050405020304" pitchFamily="18" charset="0"/>
                <a:cs typeface="Times New Roman" panose="02020603050405020304" pitchFamily="18" charset="0"/>
              </a:rPr>
              <a:t>with adults</a:t>
            </a:r>
            <a:r>
              <a:rPr lang="en-IN" sz="2400" dirty="0" smtClean="0">
                <a:latin typeface="Times New Roman" panose="02020603050405020304" pitchFamily="18" charset="0"/>
                <a:cs typeface="Times New Roman" panose="02020603050405020304" pitchFamily="18" charset="0"/>
              </a:rPr>
              <a:t>.</a:t>
            </a:r>
          </a:p>
          <a:p>
            <a:pPr algn="just"/>
            <a:r>
              <a:rPr lang="en-IN" sz="2400" b="1" i="1" dirty="0" smtClean="0">
                <a:latin typeface="Times New Roman" panose="02020603050405020304" pitchFamily="18" charset="0"/>
                <a:cs typeface="Times New Roman" panose="02020603050405020304" pitchFamily="18" charset="0"/>
              </a:rPr>
              <a:t>Premenopausal women, </a:t>
            </a:r>
          </a:p>
          <a:p>
            <a:pPr algn="just"/>
            <a:r>
              <a:rPr lang="en-IN" sz="2400" dirty="0">
                <a:latin typeface="Times New Roman" panose="02020603050405020304" pitchFamily="18" charset="0"/>
                <a:cs typeface="Times New Roman" panose="02020603050405020304" pitchFamily="18" charset="0"/>
              </a:rPr>
              <a:t>are more likely to </a:t>
            </a:r>
            <a:r>
              <a:rPr lang="en-IN" sz="2400" dirty="0" smtClean="0">
                <a:latin typeface="Times New Roman" panose="02020603050405020304" pitchFamily="18" charset="0"/>
                <a:cs typeface="Times New Roman" panose="02020603050405020304" pitchFamily="18" charset="0"/>
              </a:rPr>
              <a:t>develop encephalopathy </a:t>
            </a:r>
            <a:r>
              <a:rPr lang="en-IN" sz="2400" dirty="0">
                <a:latin typeface="Times New Roman" panose="02020603050405020304" pitchFamily="18" charset="0"/>
                <a:cs typeface="Times New Roman" panose="02020603050405020304" pitchFamily="18" charset="0"/>
              </a:rPr>
              <a:t>than postmenopausal females </a:t>
            </a:r>
            <a:r>
              <a:rPr lang="en-IN" sz="2400" dirty="0" smtClean="0">
                <a:latin typeface="Times New Roman" panose="02020603050405020304" pitchFamily="18" charset="0"/>
                <a:cs typeface="Times New Roman" panose="02020603050405020304" pitchFamily="18" charset="0"/>
              </a:rPr>
              <a:t>and males </a:t>
            </a:r>
            <a:r>
              <a:rPr lang="en-IN" sz="2400" dirty="0">
                <a:latin typeface="Times New Roman" panose="02020603050405020304" pitchFamily="18" charset="0"/>
                <a:cs typeface="Times New Roman" panose="02020603050405020304" pitchFamily="18" charset="0"/>
              </a:rPr>
              <a:t>because of inhibitory effects of sex </a:t>
            </a:r>
            <a:r>
              <a:rPr lang="en-IN" sz="2400" dirty="0" smtClean="0">
                <a:latin typeface="Times New Roman" panose="02020603050405020304" pitchFamily="18" charset="0"/>
                <a:cs typeface="Times New Roman" panose="02020603050405020304" pitchFamily="18" charset="0"/>
              </a:rPr>
              <a:t>hormones and </a:t>
            </a:r>
            <a:r>
              <a:rPr lang="en-IN" sz="2400" dirty="0">
                <a:latin typeface="Times New Roman" panose="02020603050405020304" pitchFamily="18" charset="0"/>
                <a:cs typeface="Times New Roman" panose="02020603050405020304" pitchFamily="18" charset="0"/>
              </a:rPr>
              <a:t>the effects of vasopressin on </a:t>
            </a:r>
            <a:r>
              <a:rPr lang="en-IN" sz="2400" dirty="0" smtClean="0">
                <a:latin typeface="Times New Roman" panose="02020603050405020304" pitchFamily="18" charset="0"/>
                <a:cs typeface="Times New Roman" panose="02020603050405020304" pitchFamily="18" charset="0"/>
              </a:rPr>
              <a:t>cerebral circulation </a:t>
            </a:r>
            <a:r>
              <a:rPr lang="en-IN" sz="2400" dirty="0">
                <a:latin typeface="Times New Roman" panose="02020603050405020304" pitchFamily="18" charset="0"/>
                <a:cs typeface="Times New Roman" panose="02020603050405020304" pitchFamily="18" charset="0"/>
              </a:rPr>
              <a:t>resulting in vasoconstriction </a:t>
            </a:r>
            <a:r>
              <a:rPr lang="en-IN" sz="2400" dirty="0" smtClean="0">
                <a:latin typeface="Times New Roman" panose="02020603050405020304" pitchFamily="18" charset="0"/>
                <a:cs typeface="Times New Roman" panose="02020603050405020304" pitchFamily="18" charset="0"/>
              </a:rPr>
              <a:t>and </a:t>
            </a:r>
            <a:r>
              <a:rPr lang="en-IN" sz="2400" dirty="0" err="1" smtClean="0">
                <a:latin typeface="Times New Roman" panose="02020603050405020304" pitchFamily="18" charset="0"/>
                <a:cs typeface="Times New Roman" panose="02020603050405020304" pitchFamily="18" charset="0"/>
              </a:rPr>
              <a:t>hypoperfusion</a:t>
            </a: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of brain.</a:t>
            </a:r>
          </a:p>
          <a:p>
            <a:pPr algn="just"/>
            <a:r>
              <a:rPr lang="en-IN" sz="2400" b="1" i="1" dirty="0" smtClean="0">
                <a:latin typeface="Times New Roman" panose="02020603050405020304" pitchFamily="18" charset="0"/>
                <a:cs typeface="Times New Roman" panose="02020603050405020304" pitchFamily="18" charset="0"/>
              </a:rPr>
              <a:t>Hypoxaemia ,</a:t>
            </a:r>
          </a:p>
          <a:p>
            <a:pPr algn="just"/>
            <a:r>
              <a:rPr lang="en-IN" sz="2400" dirty="0">
                <a:latin typeface="Times New Roman" panose="02020603050405020304" pitchFamily="18" charset="0"/>
                <a:cs typeface="Times New Roman" panose="02020603050405020304" pitchFamily="18" charset="0"/>
              </a:rPr>
              <a:t>is a major risk factor for </a:t>
            </a:r>
            <a:r>
              <a:rPr lang="en-IN" sz="2400" dirty="0" err="1" smtClean="0">
                <a:latin typeface="Times New Roman" panose="02020603050405020304" pitchFamily="18" charset="0"/>
                <a:cs typeface="Times New Roman" panose="02020603050405020304" pitchFamily="18" charset="0"/>
              </a:rPr>
              <a:t>hyponatraemic</a:t>
            </a:r>
            <a:r>
              <a:rPr lang="en-IN" sz="2400" dirty="0" smtClean="0">
                <a:latin typeface="Times New Roman" panose="02020603050405020304" pitchFamily="18" charset="0"/>
                <a:cs typeface="Times New Roman" panose="02020603050405020304" pitchFamily="18" charset="0"/>
              </a:rPr>
              <a:t> encephalopathy</a:t>
            </a:r>
            <a:r>
              <a:rPr lang="en-IN" sz="2400" dirty="0">
                <a:latin typeface="Times New Roman" panose="02020603050405020304" pitchFamily="18" charset="0"/>
                <a:cs typeface="Times New Roman" panose="02020603050405020304" pitchFamily="18" charset="0"/>
              </a:rPr>
              <a:t>. Patients with hyponatraemia, who</a:t>
            </a:r>
          </a:p>
          <a:p>
            <a:pPr algn="just"/>
            <a:r>
              <a:rPr lang="en-IN" sz="2400" dirty="0">
                <a:latin typeface="Times New Roman" panose="02020603050405020304" pitchFamily="18" charset="0"/>
                <a:cs typeface="Times New Roman" panose="02020603050405020304" pitchFamily="18" charset="0"/>
              </a:rPr>
              <a:t>develop hypoxia due to either non-cardiac </a:t>
            </a:r>
            <a:r>
              <a:rPr lang="en-IN" sz="2400" dirty="0" smtClean="0">
                <a:latin typeface="Times New Roman" panose="02020603050405020304" pitchFamily="18" charset="0"/>
                <a:cs typeface="Times New Roman" panose="02020603050405020304" pitchFamily="18" charset="0"/>
              </a:rPr>
              <a:t>pulmonary oedema </a:t>
            </a:r>
            <a:r>
              <a:rPr lang="en-IN" sz="2400" dirty="0">
                <a:latin typeface="Times New Roman" panose="02020603050405020304" pitchFamily="18" charset="0"/>
                <a:cs typeface="Times New Roman" panose="02020603050405020304" pitchFamily="18" charset="0"/>
              </a:rPr>
              <a:t>or </a:t>
            </a:r>
            <a:r>
              <a:rPr lang="en-IN" sz="2400" dirty="0" err="1">
                <a:latin typeface="Times New Roman" panose="02020603050405020304" pitchFamily="18" charset="0"/>
                <a:cs typeface="Times New Roman" panose="02020603050405020304" pitchFamily="18" charset="0"/>
              </a:rPr>
              <a:t>hypercapnic</a:t>
            </a:r>
            <a:r>
              <a:rPr lang="en-IN" sz="2400" dirty="0">
                <a:latin typeface="Times New Roman" panose="02020603050405020304" pitchFamily="18" charset="0"/>
                <a:cs typeface="Times New Roman" panose="02020603050405020304" pitchFamily="18" charset="0"/>
              </a:rPr>
              <a:t> respiratory failure, have </a:t>
            </a:r>
            <a:r>
              <a:rPr lang="en-IN" sz="2400" dirty="0" smtClean="0">
                <a:latin typeface="Times New Roman" panose="02020603050405020304" pitchFamily="18" charset="0"/>
                <a:cs typeface="Times New Roman" panose="02020603050405020304" pitchFamily="18" charset="0"/>
              </a:rPr>
              <a:t>a high </a:t>
            </a:r>
            <a:r>
              <a:rPr lang="en-IN" sz="2400" dirty="0">
                <a:latin typeface="Times New Roman" panose="02020603050405020304" pitchFamily="18" charset="0"/>
                <a:cs typeface="Times New Roman" panose="02020603050405020304" pitchFamily="18" charset="0"/>
              </a:rPr>
              <a:t>risk of mortality.</a:t>
            </a:r>
          </a:p>
        </p:txBody>
      </p:sp>
    </p:spTree>
    <p:extLst>
      <p:ext uri="{BB962C8B-B14F-4D97-AF65-F5344CB8AC3E}">
        <p14:creationId xmlns:p14="http://schemas.microsoft.com/office/powerpoint/2010/main" val="1610349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76" y="1649628"/>
            <a:ext cx="12192000" cy="3046988"/>
          </a:xfrm>
          <a:prstGeom prst="rect">
            <a:avLst/>
          </a:prstGeom>
        </p:spPr>
        <p:txBody>
          <a:bodyPr wrap="square">
            <a:spAutoFit/>
          </a:bodyPr>
          <a:lstStyle/>
          <a:p>
            <a:r>
              <a:rPr lang="en-IN" sz="3200" dirty="0">
                <a:latin typeface="Times New Roman" panose="02020603050405020304" pitchFamily="18" charset="0"/>
                <a:cs typeface="Times New Roman" panose="02020603050405020304" pitchFamily="18" charset="0"/>
              </a:rPr>
              <a:t>Hypertonic hyponatremia occurs with </a:t>
            </a:r>
            <a:r>
              <a:rPr lang="en-IN" sz="3200" dirty="0" err="1" smtClean="0">
                <a:latin typeface="Times New Roman" panose="02020603050405020304" pitchFamily="18" charset="0"/>
                <a:cs typeface="Times New Roman" panose="02020603050405020304" pitchFamily="18" charset="0"/>
              </a:rPr>
              <a:t>hyperglycemia</a:t>
            </a:r>
            <a:r>
              <a:rPr lang="en-IN" sz="3200" dirty="0" smtClean="0">
                <a:latin typeface="Times New Roman" panose="02020603050405020304" pitchFamily="18" charset="0"/>
                <a:cs typeface="Times New Roman" panose="02020603050405020304" pitchFamily="18" charset="0"/>
              </a:rPr>
              <a:t> and </a:t>
            </a:r>
            <a:r>
              <a:rPr lang="en-IN" sz="3200" dirty="0">
                <a:latin typeface="Times New Roman" panose="02020603050405020304" pitchFamily="18" charset="0"/>
                <a:cs typeface="Times New Roman" panose="02020603050405020304" pitchFamily="18" charset="0"/>
              </a:rPr>
              <a:t>mannitol administration for increased </a:t>
            </a:r>
            <a:r>
              <a:rPr lang="en-IN" sz="3200" dirty="0" smtClean="0">
                <a:latin typeface="Times New Roman" panose="02020603050405020304" pitchFamily="18" charset="0"/>
                <a:cs typeface="Times New Roman" panose="02020603050405020304" pitchFamily="18" charset="0"/>
              </a:rPr>
              <a:t>intracranial pressure</a:t>
            </a:r>
            <a:r>
              <a:rPr lang="en-IN" sz="3200" dirty="0">
                <a:latin typeface="Times New Roman" panose="02020603050405020304" pitchFamily="18" charset="0"/>
                <a:cs typeface="Times New Roman" panose="02020603050405020304" pitchFamily="18" charset="0"/>
              </a:rPr>
              <a:t>. Glucose and mannitol osmotically pull </a:t>
            </a:r>
            <a:r>
              <a:rPr lang="en-IN" sz="3200" dirty="0" smtClean="0">
                <a:latin typeface="Times New Roman" panose="02020603050405020304" pitchFamily="18" charset="0"/>
                <a:cs typeface="Times New Roman" panose="02020603050405020304" pitchFamily="18" charset="0"/>
              </a:rPr>
              <a:t>intracellular water </a:t>
            </a:r>
            <a:r>
              <a:rPr lang="en-IN" sz="3200" dirty="0">
                <a:latin typeface="Times New Roman" panose="02020603050405020304" pitchFamily="18" charset="0"/>
                <a:cs typeface="Times New Roman" panose="02020603050405020304" pitchFamily="18" charset="0"/>
              </a:rPr>
              <a:t>into the extracellular space. The translocation </a:t>
            </a:r>
            <a:r>
              <a:rPr lang="en-IN" sz="3200" dirty="0" smtClean="0">
                <a:latin typeface="Times New Roman" panose="02020603050405020304" pitchFamily="18" charset="0"/>
                <a:cs typeface="Times New Roman" panose="02020603050405020304" pitchFamily="18" charset="0"/>
              </a:rPr>
              <a:t>of water </a:t>
            </a:r>
            <a:r>
              <a:rPr lang="en-IN" sz="3200" dirty="0">
                <a:latin typeface="Times New Roman" panose="02020603050405020304" pitchFamily="18" charset="0"/>
                <a:cs typeface="Times New Roman" panose="02020603050405020304" pitchFamily="18" charset="0"/>
              </a:rPr>
              <a:t>lowers the serum sodium concentration. </a:t>
            </a:r>
            <a:r>
              <a:rPr lang="en-IN" sz="3200" dirty="0" err="1" smtClean="0">
                <a:latin typeface="Times New Roman" panose="02020603050405020304" pitchFamily="18" charset="0"/>
                <a:cs typeface="Times New Roman" panose="02020603050405020304" pitchFamily="18" charset="0"/>
              </a:rPr>
              <a:t>Translocational</a:t>
            </a:r>
            <a:r>
              <a:rPr lang="en-IN" sz="3200" dirty="0" smtClean="0">
                <a:latin typeface="Times New Roman" panose="02020603050405020304" pitchFamily="18" charset="0"/>
                <a:cs typeface="Times New Roman" panose="02020603050405020304" pitchFamily="18" charset="0"/>
              </a:rPr>
              <a:t> hyponatremia </a:t>
            </a:r>
            <a:r>
              <a:rPr lang="en-IN" sz="3200" dirty="0">
                <a:latin typeface="Times New Roman" panose="02020603050405020304" pitchFamily="18" charset="0"/>
                <a:cs typeface="Times New Roman" panose="02020603050405020304" pitchFamily="18" charset="0"/>
              </a:rPr>
              <a:t>is </a:t>
            </a:r>
            <a:r>
              <a:rPr lang="en-IN" sz="3200" dirty="0" smtClean="0">
                <a:latin typeface="Times New Roman" panose="02020603050405020304" pitchFamily="18" charset="0"/>
                <a:cs typeface="Times New Roman" panose="02020603050405020304" pitchFamily="18" charset="0"/>
              </a:rPr>
              <a:t>not </a:t>
            </a:r>
            <a:r>
              <a:rPr lang="en-IN" sz="3200" dirty="0" err="1" smtClean="0">
                <a:latin typeface="Times New Roman" panose="02020603050405020304" pitchFamily="18" charset="0"/>
                <a:cs typeface="Times New Roman" panose="02020603050405020304" pitchFamily="18" charset="0"/>
              </a:rPr>
              <a:t>pseudohyponatremia</a:t>
            </a:r>
            <a:r>
              <a:rPr lang="en-IN" sz="3200" dirty="0" smtClean="0">
                <a:latin typeface="Times New Roman" panose="02020603050405020304" pitchFamily="18" charset="0"/>
                <a:cs typeface="Times New Roman" panose="02020603050405020304" pitchFamily="18" charset="0"/>
              </a:rPr>
              <a:t> </a:t>
            </a:r>
            <a:r>
              <a:rPr lang="en-IN" sz="3200" dirty="0">
                <a:latin typeface="Times New Roman" panose="02020603050405020304" pitchFamily="18" charset="0"/>
                <a:cs typeface="Times New Roman" panose="02020603050405020304" pitchFamily="18" charset="0"/>
              </a:rPr>
              <a:t>or </a:t>
            </a:r>
            <a:r>
              <a:rPr lang="en-IN" sz="3200" dirty="0" smtClean="0">
                <a:latin typeface="Times New Roman" panose="02020603050405020304" pitchFamily="18" charset="0"/>
                <a:cs typeface="Times New Roman" panose="02020603050405020304" pitchFamily="18" charset="0"/>
              </a:rPr>
              <a:t>an </a:t>
            </a:r>
            <a:r>
              <a:rPr lang="en-IN" sz="3200" dirty="0" err="1" smtClean="0">
                <a:latin typeface="Times New Roman" panose="02020603050405020304" pitchFamily="18" charset="0"/>
                <a:cs typeface="Times New Roman" panose="02020603050405020304" pitchFamily="18" charset="0"/>
              </a:rPr>
              <a:t>artifact</a:t>
            </a:r>
            <a:r>
              <a:rPr lang="en-IN" sz="3200" dirty="0" smtClean="0">
                <a:latin typeface="Times New Roman" panose="02020603050405020304" pitchFamily="18" charset="0"/>
                <a:cs typeface="Times New Roman" panose="02020603050405020304" pitchFamily="18" charset="0"/>
              </a:rPr>
              <a:t> </a:t>
            </a:r>
            <a:r>
              <a:rPr lang="en-IN" sz="3200" dirty="0">
                <a:latin typeface="Times New Roman" panose="02020603050405020304" pitchFamily="18" charset="0"/>
                <a:cs typeface="Times New Roman" panose="02020603050405020304" pitchFamily="18" charset="0"/>
              </a:rPr>
              <a:t>of sodium measurement. </a:t>
            </a:r>
          </a:p>
        </p:txBody>
      </p:sp>
      <p:sp>
        <p:nvSpPr>
          <p:cNvPr id="4" name="Rectangle 3"/>
          <p:cNvSpPr/>
          <p:nvPr/>
        </p:nvSpPr>
        <p:spPr>
          <a:xfrm>
            <a:off x="107576" y="581816"/>
            <a:ext cx="5032147" cy="646331"/>
          </a:xfrm>
          <a:prstGeom prst="rect">
            <a:avLst/>
          </a:prstGeom>
        </p:spPr>
        <p:txBody>
          <a:bodyPr wrap="none">
            <a:spAutoFit/>
          </a:bodyPr>
          <a:lstStyle/>
          <a:p>
            <a:r>
              <a:rPr lang="en-IN" sz="3600" dirty="0">
                <a:solidFill>
                  <a:srgbClr val="C00000"/>
                </a:solidFill>
                <a:latin typeface="Times New Roman" panose="02020603050405020304" pitchFamily="18" charset="0"/>
                <a:cs typeface="Times New Roman" panose="02020603050405020304" pitchFamily="18" charset="0"/>
              </a:rPr>
              <a:t>Hypertonic hyponatremia </a:t>
            </a:r>
            <a:endParaRPr lang="en-IN" sz="3600" dirty="0">
              <a:solidFill>
                <a:srgbClr val="C00000"/>
              </a:solidFill>
            </a:endParaRPr>
          </a:p>
        </p:txBody>
      </p:sp>
    </p:spTree>
    <p:extLst>
      <p:ext uri="{BB962C8B-B14F-4D97-AF65-F5344CB8AC3E}">
        <p14:creationId xmlns:p14="http://schemas.microsoft.com/office/powerpoint/2010/main" val="2888457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32212"/>
            <a:ext cx="11860306" cy="1569660"/>
          </a:xfrm>
          <a:prstGeom prst="rect">
            <a:avLst/>
          </a:prstGeom>
        </p:spPr>
        <p:txBody>
          <a:bodyPr wrap="square">
            <a:spAutoFit/>
          </a:bodyPr>
          <a:lstStyle/>
          <a:p>
            <a:pPr algn="just"/>
            <a:r>
              <a:rPr lang="en-IN" sz="3200" dirty="0">
                <a:solidFill>
                  <a:srgbClr val="000000"/>
                </a:solidFill>
                <a:latin typeface="Times New Roman" panose="02020603050405020304" pitchFamily="18" charset="0"/>
                <a:cs typeface="Times New Roman" panose="02020603050405020304" pitchFamily="18" charset="0"/>
              </a:rPr>
              <a:t>Osmotic demyelination syndrome (ODS) is a life-threatening demyelinating syndrome, which usually occurs in the setting of a rapid correction of severe chronic </a:t>
            </a:r>
            <a:r>
              <a:rPr lang="en-IN" sz="3200" dirty="0" smtClean="0">
                <a:solidFill>
                  <a:srgbClr val="000000"/>
                </a:solidFill>
                <a:latin typeface="Times New Roman" panose="02020603050405020304" pitchFamily="18" charset="0"/>
                <a:cs typeface="Times New Roman" panose="02020603050405020304" pitchFamily="18" charset="0"/>
              </a:rPr>
              <a:t>hyponatremia. </a:t>
            </a:r>
            <a:endParaRPr lang="en-IN"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107577" y="299428"/>
            <a:ext cx="7377917" cy="1569660"/>
          </a:xfrm>
          <a:prstGeom prst="rect">
            <a:avLst/>
          </a:prstGeom>
        </p:spPr>
        <p:txBody>
          <a:bodyPr wrap="none">
            <a:spAutoFit/>
          </a:bodyPr>
          <a:lstStyle/>
          <a:p>
            <a:r>
              <a:rPr lang="en-IN" sz="3200" b="1" dirty="0">
                <a:solidFill>
                  <a:srgbClr val="C00000"/>
                </a:solidFill>
                <a:latin typeface="Times New Roman" panose="02020603050405020304" pitchFamily="18" charset="0"/>
                <a:cs typeface="Times New Roman" panose="02020603050405020304" pitchFamily="18" charset="0"/>
              </a:rPr>
              <a:t>Osmotic demyelination syndrome (ODS) </a:t>
            </a:r>
            <a:endParaRPr lang="en-IN" sz="3200" b="1" dirty="0" smtClean="0">
              <a:solidFill>
                <a:srgbClr val="C00000"/>
              </a:solidFill>
              <a:latin typeface="Times New Roman" panose="02020603050405020304" pitchFamily="18" charset="0"/>
              <a:cs typeface="Times New Roman" panose="02020603050405020304" pitchFamily="18" charset="0"/>
            </a:endParaRPr>
          </a:p>
          <a:p>
            <a:r>
              <a:rPr lang="en-IN" sz="3200" b="1" dirty="0" smtClean="0">
                <a:solidFill>
                  <a:srgbClr val="C00000"/>
                </a:solidFill>
                <a:latin typeface="Times New Roman" panose="02020603050405020304" pitchFamily="18" charset="0"/>
                <a:cs typeface="Times New Roman" panose="02020603050405020304" pitchFamily="18" charset="0"/>
              </a:rPr>
              <a:t>Or</a:t>
            </a:r>
          </a:p>
          <a:p>
            <a:r>
              <a:rPr lang="en-IN" sz="3200" b="1" dirty="0" smtClean="0">
                <a:solidFill>
                  <a:srgbClr val="C00000"/>
                </a:solidFill>
                <a:latin typeface="Times New Roman" panose="02020603050405020304" pitchFamily="18" charset="0"/>
                <a:cs typeface="Times New Roman" panose="02020603050405020304" pitchFamily="18" charset="0"/>
              </a:rPr>
              <a:t>Central </a:t>
            </a:r>
            <a:r>
              <a:rPr lang="en-IN" sz="3200" b="1" dirty="0">
                <a:solidFill>
                  <a:srgbClr val="C00000"/>
                </a:solidFill>
                <a:latin typeface="Times New Roman" panose="02020603050405020304" pitchFamily="18" charset="0"/>
                <a:cs typeface="Times New Roman" panose="02020603050405020304" pitchFamily="18" charset="0"/>
              </a:rPr>
              <a:t>pontine demyelination </a:t>
            </a:r>
            <a:endParaRPr lang="en-IN" sz="3200" b="1" dirty="0">
              <a:solidFill>
                <a:srgbClr val="C00000"/>
              </a:solidFill>
            </a:endParaRPr>
          </a:p>
        </p:txBody>
      </p:sp>
    </p:spTree>
    <p:extLst>
      <p:ext uri="{BB962C8B-B14F-4D97-AF65-F5344CB8AC3E}">
        <p14:creationId xmlns:p14="http://schemas.microsoft.com/office/powerpoint/2010/main" val="3775324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46331"/>
            <a:ext cx="12070976" cy="6001643"/>
          </a:xfrm>
          <a:prstGeom prst="rect">
            <a:avLst/>
          </a:prstGeom>
        </p:spPr>
        <p:txBody>
          <a:bodyPr wrap="square">
            <a:spAutoFit/>
          </a:bodyPr>
          <a:lstStyle/>
          <a:p>
            <a:pPr algn="just"/>
            <a:r>
              <a:rPr lang="en-IN" sz="3200" dirty="0">
                <a:solidFill>
                  <a:srgbClr val="000000"/>
                </a:solidFill>
                <a:latin typeface="Times New Roman" panose="02020603050405020304" pitchFamily="18" charset="0"/>
                <a:cs typeface="Times New Roman" panose="02020603050405020304" pitchFamily="18" charset="0"/>
              </a:rPr>
              <a:t>Although the pathogenesis is not clearly understood, it is known that rapidly increasing serum osmolality shifts water out of the cells as a response to correct solute imbalance. This results in shrinkage of glial cells that can consequently lead to disruption of the blood-brain barrier allowing inflammatory mediators to enter the central nervous system damaging oligodendrocytes and </a:t>
            </a:r>
            <a:r>
              <a:rPr lang="en-IN" sz="3200" dirty="0" smtClean="0">
                <a:solidFill>
                  <a:srgbClr val="000000"/>
                </a:solidFill>
                <a:latin typeface="Times New Roman" panose="02020603050405020304" pitchFamily="18" charset="0"/>
                <a:cs typeface="Times New Roman" panose="02020603050405020304" pitchFamily="18" charset="0"/>
              </a:rPr>
              <a:t>myelin.</a:t>
            </a:r>
          </a:p>
          <a:p>
            <a:pPr algn="just"/>
            <a:endParaRPr lang="en-IN" sz="3200" dirty="0">
              <a:solidFill>
                <a:srgbClr val="000000"/>
              </a:solidFill>
              <a:latin typeface="Times New Roman" panose="02020603050405020304" pitchFamily="18" charset="0"/>
              <a:cs typeface="Times New Roman" panose="02020603050405020304" pitchFamily="18" charset="0"/>
            </a:endParaRPr>
          </a:p>
          <a:p>
            <a:pPr algn="just"/>
            <a:r>
              <a:rPr lang="en-IN" sz="3200" dirty="0" smtClean="0">
                <a:solidFill>
                  <a:srgbClr val="000000"/>
                </a:solidFill>
                <a:latin typeface="Times New Roman" panose="02020603050405020304" pitchFamily="18" charset="0"/>
                <a:cs typeface="Times New Roman" panose="02020603050405020304" pitchFamily="18" charset="0"/>
              </a:rPr>
              <a:t>ODS </a:t>
            </a:r>
            <a:r>
              <a:rPr lang="en-IN" sz="3200" dirty="0">
                <a:solidFill>
                  <a:srgbClr val="000000"/>
                </a:solidFill>
                <a:latin typeface="Times New Roman" panose="02020603050405020304" pitchFamily="18" charset="0"/>
                <a:cs typeface="Times New Roman" panose="02020603050405020304" pitchFamily="18" charset="0"/>
              </a:rPr>
              <a:t>has been classically thought to be exclusively secondary to a rapid correction of hyponatremia, it has also been described, even though rarely, in various other situations such as malnutrition, liver transplantation, alcoholism, </a:t>
            </a:r>
            <a:r>
              <a:rPr lang="en-IN" sz="3200" dirty="0" err="1">
                <a:solidFill>
                  <a:srgbClr val="000000"/>
                </a:solidFill>
                <a:latin typeface="Times New Roman" panose="02020603050405020304" pitchFamily="18" charset="0"/>
                <a:cs typeface="Times New Roman" panose="02020603050405020304" pitchFamily="18" charset="0"/>
              </a:rPr>
              <a:t>hypokalemia</a:t>
            </a:r>
            <a:r>
              <a:rPr lang="en-IN" sz="3200" dirty="0">
                <a:solidFill>
                  <a:srgbClr val="000000"/>
                </a:solidFill>
                <a:latin typeface="Times New Roman" panose="02020603050405020304" pitchFamily="18" charset="0"/>
                <a:cs typeface="Times New Roman" panose="02020603050405020304" pitchFamily="18" charset="0"/>
              </a:rPr>
              <a:t>, hypophosphatemia, AIDS, lithium toxicity, </a:t>
            </a:r>
            <a:r>
              <a:rPr lang="en-IN" sz="3200" dirty="0" err="1">
                <a:solidFill>
                  <a:srgbClr val="000000"/>
                </a:solidFill>
                <a:latin typeface="Times New Roman" panose="02020603050405020304" pitchFamily="18" charset="0"/>
                <a:cs typeface="Times New Roman" panose="02020603050405020304" pitchFamily="18" charset="0"/>
              </a:rPr>
              <a:t>hypoglycemia</a:t>
            </a:r>
            <a:r>
              <a:rPr lang="en-IN" sz="3200" dirty="0">
                <a:solidFill>
                  <a:srgbClr val="000000"/>
                </a:solidFill>
                <a:latin typeface="Times New Roman" panose="02020603050405020304" pitchFamily="18" charset="0"/>
                <a:cs typeface="Times New Roman" panose="02020603050405020304" pitchFamily="18" charset="0"/>
              </a:rPr>
              <a:t>, and folate </a:t>
            </a:r>
            <a:r>
              <a:rPr lang="en-IN" sz="3200" dirty="0" smtClean="0">
                <a:solidFill>
                  <a:srgbClr val="000000"/>
                </a:solidFill>
                <a:latin typeface="Times New Roman" panose="02020603050405020304" pitchFamily="18" charset="0"/>
                <a:cs typeface="Times New Roman" panose="02020603050405020304" pitchFamily="18" charset="0"/>
              </a:rPr>
              <a:t>deficiency.</a:t>
            </a:r>
            <a:endParaRPr lang="en-IN" sz="3200" dirty="0">
              <a:solidFill>
                <a:srgbClr val="00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0" y="0"/>
            <a:ext cx="2744662" cy="646331"/>
          </a:xfrm>
          <a:prstGeom prst="rect">
            <a:avLst/>
          </a:prstGeom>
        </p:spPr>
        <p:txBody>
          <a:bodyPr wrap="none">
            <a:spAutoFit/>
          </a:bodyPr>
          <a:lstStyle/>
          <a:p>
            <a:r>
              <a:rPr lang="en-IN" sz="3600" b="1" dirty="0" smtClean="0">
                <a:solidFill>
                  <a:srgbClr val="C00000"/>
                </a:solidFill>
                <a:latin typeface="Times New Roman" panose="02020603050405020304" pitchFamily="18" charset="0"/>
                <a:cs typeface="Times New Roman" panose="02020603050405020304" pitchFamily="18" charset="0"/>
              </a:rPr>
              <a:t>Pathogenesis</a:t>
            </a:r>
            <a:r>
              <a:rPr lang="en-IN" dirty="0" smtClean="0"/>
              <a:t> </a:t>
            </a:r>
            <a:endParaRPr lang="en-IN" dirty="0"/>
          </a:p>
        </p:txBody>
      </p:sp>
    </p:spTree>
    <p:extLst>
      <p:ext uri="{BB962C8B-B14F-4D97-AF65-F5344CB8AC3E}">
        <p14:creationId xmlns:p14="http://schemas.microsoft.com/office/powerpoint/2010/main" val="2388622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5024"/>
            <a:ext cx="12088906" cy="1569660"/>
          </a:xfrm>
          <a:prstGeom prst="rect">
            <a:avLst/>
          </a:prstGeom>
        </p:spPr>
        <p:txBody>
          <a:bodyPr wrap="square">
            <a:spAutoFit/>
          </a:bodyPr>
          <a:lstStyle/>
          <a:p>
            <a:pPr algn="just"/>
            <a:r>
              <a:rPr lang="en-IN" sz="3200" dirty="0">
                <a:latin typeface="Times New Roman" panose="02020603050405020304" pitchFamily="18" charset="0"/>
                <a:cs typeface="Times New Roman" panose="02020603050405020304" pitchFamily="18" charset="0"/>
              </a:rPr>
              <a:t>Histologically, osmotic demyelination syndrome is characterized by </a:t>
            </a:r>
            <a:r>
              <a:rPr lang="en-IN" sz="3200" dirty="0" err="1">
                <a:latin typeface="Times New Roman" panose="02020603050405020304" pitchFamily="18" charset="0"/>
                <a:cs typeface="Times New Roman" panose="02020603050405020304" pitchFamily="18" charset="0"/>
              </a:rPr>
              <a:t>intramyelinitic</a:t>
            </a:r>
            <a:r>
              <a:rPr lang="en-IN" sz="3200" dirty="0">
                <a:latin typeface="Times New Roman" panose="02020603050405020304" pitchFamily="18" charset="0"/>
                <a:cs typeface="Times New Roman" panose="02020603050405020304" pitchFamily="18" charset="0"/>
              </a:rPr>
              <a:t> splitting, vacuolisation and myelin sheath rupture </a:t>
            </a:r>
            <a:r>
              <a:rPr lang="en-IN" sz="3200" dirty="0" smtClean="0">
                <a:latin typeface="Times New Roman" panose="02020603050405020304" pitchFamily="18" charset="0"/>
                <a:cs typeface="Times New Roman" panose="02020603050405020304" pitchFamily="18" charset="0"/>
              </a:rPr>
              <a:t>. </a:t>
            </a:r>
            <a:r>
              <a:rPr lang="en-IN" sz="3200" dirty="0">
                <a:latin typeface="Times New Roman" panose="02020603050405020304" pitchFamily="18" charset="0"/>
                <a:cs typeface="Times New Roman" panose="02020603050405020304" pitchFamily="18" charset="0"/>
              </a:rPr>
              <a:t>After many days, macrophages can be identified</a:t>
            </a:r>
          </a:p>
        </p:txBody>
      </p:sp>
      <p:sp>
        <p:nvSpPr>
          <p:cNvPr id="4" name="Rectangle 3"/>
          <p:cNvSpPr/>
          <p:nvPr/>
        </p:nvSpPr>
        <p:spPr>
          <a:xfrm>
            <a:off x="0" y="1734684"/>
            <a:ext cx="12088906" cy="4524315"/>
          </a:xfrm>
          <a:prstGeom prst="rect">
            <a:avLst/>
          </a:prstGeom>
        </p:spPr>
        <p:txBody>
          <a:bodyPr wrap="square">
            <a:spAutoFit/>
          </a:bodyPr>
          <a:lstStyle/>
          <a:p>
            <a:pPr algn="just"/>
            <a:r>
              <a:rPr lang="en-IN" sz="3200" b="1" dirty="0">
                <a:solidFill>
                  <a:srgbClr val="00B050"/>
                </a:solidFill>
                <a:latin typeface="Times New Roman" panose="02020603050405020304" pitchFamily="18" charset="0"/>
                <a:cs typeface="Times New Roman" panose="02020603050405020304" pitchFamily="18" charset="0"/>
              </a:rPr>
              <a:t>Clinical presentation</a:t>
            </a:r>
          </a:p>
          <a:p>
            <a:pPr algn="just"/>
            <a:r>
              <a:rPr lang="en-IN" sz="3200" dirty="0">
                <a:latin typeface="Times New Roman" panose="02020603050405020304" pitchFamily="18" charset="0"/>
                <a:cs typeface="Times New Roman" panose="02020603050405020304" pitchFamily="18" charset="0"/>
              </a:rPr>
              <a:t>Clinically osmotic demyelination syndrome presents in a biphasic pattern. The first phase is usually attributable not to the demyelination but rather to the inciting electrolyte abnormality, with patients being acutely </a:t>
            </a:r>
            <a:r>
              <a:rPr lang="en-IN" sz="3200" dirty="0" err="1">
                <a:latin typeface="Times New Roman" panose="02020603050405020304" pitchFamily="18" charset="0"/>
                <a:cs typeface="Times New Roman" panose="02020603050405020304" pitchFamily="18" charset="0"/>
              </a:rPr>
              <a:t>encephalopathic</a:t>
            </a:r>
            <a:r>
              <a:rPr lang="en-IN" sz="3200" dirty="0">
                <a:latin typeface="Times New Roman" panose="02020603050405020304" pitchFamily="18" charset="0"/>
                <a:cs typeface="Times New Roman" panose="02020603050405020304" pitchFamily="18" charset="0"/>
              </a:rPr>
              <a:t>. Following rapid reversal of this abnormality, the patient transiently improves before progressing onto the classic osmotic demyelination syndrome features 2-3 days later. When pontine involvement is prominent, clinical features consist </a:t>
            </a:r>
            <a:r>
              <a:rPr lang="en-IN" sz="3200" dirty="0" err="1">
                <a:latin typeface="Times New Roman" panose="02020603050405020304" pitchFamily="18" charset="0"/>
                <a:cs typeface="Times New Roman" panose="02020603050405020304" pitchFamily="18" charset="0"/>
              </a:rPr>
              <a:t>ofaltered</a:t>
            </a:r>
            <a:r>
              <a:rPr lang="en-IN" sz="3200" dirty="0">
                <a:latin typeface="Times New Roman" panose="02020603050405020304" pitchFamily="18" charset="0"/>
                <a:cs typeface="Times New Roman" panose="02020603050405020304" pitchFamily="18" charset="0"/>
              </a:rPr>
              <a:t> mental status, </a:t>
            </a:r>
            <a:r>
              <a:rPr lang="en-IN" sz="3200" dirty="0" err="1">
                <a:latin typeface="Times New Roman" panose="02020603050405020304" pitchFamily="18" charset="0"/>
                <a:cs typeface="Times New Roman" panose="02020603050405020304" pitchFamily="18" charset="0"/>
              </a:rPr>
              <a:t>quadriparesis</a:t>
            </a:r>
            <a:r>
              <a:rPr lang="en-IN" sz="3200" dirty="0">
                <a:latin typeface="Times New Roman" panose="02020603050405020304" pitchFamily="18" charset="0"/>
                <a:cs typeface="Times New Roman" panose="02020603050405020304" pitchFamily="18" charset="0"/>
              </a:rPr>
              <a:t>, </a:t>
            </a:r>
            <a:r>
              <a:rPr lang="en-IN" sz="3200" dirty="0" err="1">
                <a:latin typeface="Times New Roman" panose="02020603050405020304" pitchFamily="18" charset="0"/>
                <a:cs typeface="Times New Roman" panose="02020603050405020304" pitchFamily="18" charset="0"/>
              </a:rPr>
              <a:t>dyspnea</a:t>
            </a:r>
            <a:r>
              <a:rPr lang="en-IN" sz="3200" dirty="0">
                <a:latin typeface="Times New Roman" panose="02020603050405020304" pitchFamily="18" charset="0"/>
                <a:cs typeface="Times New Roman" panose="02020603050405020304" pitchFamily="18" charset="0"/>
              </a:rPr>
              <a:t>, dysarthria, dysphagia, coma, </a:t>
            </a:r>
            <a:r>
              <a:rPr lang="en-IN" sz="3200" dirty="0" smtClean="0">
                <a:latin typeface="Times New Roman" panose="02020603050405020304" pitchFamily="18" charset="0"/>
                <a:cs typeface="Times New Roman" panose="02020603050405020304" pitchFamily="18" charset="0"/>
              </a:rPr>
              <a:t>death.</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4357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95" y="726141"/>
            <a:ext cx="11833412" cy="4524315"/>
          </a:xfrm>
          <a:prstGeom prst="rect">
            <a:avLst/>
          </a:prstGeom>
        </p:spPr>
        <p:txBody>
          <a:bodyPr wrap="square">
            <a:spAutoFit/>
          </a:bodyPr>
          <a:lstStyle/>
          <a:p>
            <a:pPr algn="just"/>
            <a:r>
              <a:rPr lang="en-IN" sz="3200" dirty="0">
                <a:latin typeface="proxima_nova_rgregular"/>
              </a:rPr>
              <a:t>Hyponatremia—defined as a serum sodium concentration of less than 135 </a:t>
            </a:r>
            <a:r>
              <a:rPr lang="en-IN" sz="3200" dirty="0" err="1">
                <a:latin typeface="proxima_nova_rgregular"/>
              </a:rPr>
              <a:t>mEq</a:t>
            </a:r>
            <a:r>
              <a:rPr lang="en-IN" sz="3200" dirty="0">
                <a:latin typeface="proxima_nova_rgregular"/>
              </a:rPr>
              <a:t>/L—is a common and important electrolyte imbalance that can be seen in isolation or, as most often is the case, as a complication of other medical illnesses (</a:t>
            </a:r>
            <a:r>
              <a:rPr lang="en-IN" sz="3200" dirty="0" err="1">
                <a:latin typeface="proxima_nova_rgregular"/>
              </a:rPr>
              <a:t>eg</a:t>
            </a:r>
            <a:r>
              <a:rPr lang="en-IN" sz="3200" dirty="0">
                <a:latin typeface="proxima_nova_rgregular"/>
              </a:rPr>
              <a:t>, heart failure, liver failure, renal failure, pneumonia</a:t>
            </a:r>
            <a:r>
              <a:rPr lang="en-IN" sz="3200" dirty="0" smtClean="0">
                <a:latin typeface="proxima_nova_rgregular"/>
              </a:rPr>
              <a:t>).</a:t>
            </a:r>
          </a:p>
          <a:p>
            <a:pPr algn="just"/>
            <a:endParaRPr lang="en-IN" sz="3200" dirty="0" smtClean="0">
              <a:latin typeface="proxima_nova_rgregular"/>
            </a:endParaRPr>
          </a:p>
          <a:p>
            <a:pPr algn="just"/>
            <a:r>
              <a:rPr lang="en-IN" sz="3200" dirty="0">
                <a:latin typeface="proxima_nova_rgregular"/>
              </a:rPr>
              <a:t>The normal serum sodium concentration is 135-145 </a:t>
            </a:r>
            <a:r>
              <a:rPr lang="en-IN" sz="3200" dirty="0" err="1">
                <a:latin typeface="proxima_nova_rgregular"/>
              </a:rPr>
              <a:t>mEq</a:t>
            </a:r>
            <a:r>
              <a:rPr lang="en-IN" sz="3200" dirty="0">
                <a:latin typeface="proxima_nova_rgregular"/>
              </a:rPr>
              <a:t>/L</a:t>
            </a:r>
            <a:r>
              <a:rPr lang="en-IN" sz="3200" dirty="0" smtClean="0">
                <a:latin typeface="proxima_nova_rgregular"/>
              </a:rPr>
              <a:t>. (</a:t>
            </a:r>
            <a:r>
              <a:rPr lang="en-IN" sz="2000" dirty="0" err="1" smtClean="0">
                <a:latin typeface="proxima_nova_rgregular"/>
              </a:rPr>
              <a:t>milliequivalents</a:t>
            </a:r>
            <a:r>
              <a:rPr lang="en-IN" sz="2000" dirty="0" smtClean="0">
                <a:latin typeface="proxima_nova_rgregular"/>
              </a:rPr>
              <a:t> per </a:t>
            </a:r>
            <a:r>
              <a:rPr lang="en-IN" sz="2000" dirty="0" err="1" smtClean="0">
                <a:latin typeface="proxima_nova_rgregular"/>
              </a:rPr>
              <a:t>liter</a:t>
            </a:r>
            <a:r>
              <a:rPr lang="en-IN" sz="3200" dirty="0" smtClean="0">
                <a:latin typeface="proxima_nova_rgregular"/>
              </a:rPr>
              <a:t>)</a:t>
            </a:r>
          </a:p>
          <a:p>
            <a:pPr algn="just"/>
            <a:endParaRPr lang="en-IN" sz="3200" dirty="0">
              <a:latin typeface="proxima_nova_rgregular"/>
            </a:endParaRPr>
          </a:p>
        </p:txBody>
      </p:sp>
      <p:sp>
        <p:nvSpPr>
          <p:cNvPr id="3" name="Rectangle 2"/>
          <p:cNvSpPr/>
          <p:nvPr/>
        </p:nvSpPr>
        <p:spPr>
          <a:xfrm>
            <a:off x="2658034" y="4758014"/>
            <a:ext cx="7776883" cy="2062103"/>
          </a:xfrm>
          <a:prstGeom prst="rect">
            <a:avLst/>
          </a:prstGeom>
        </p:spPr>
        <p:txBody>
          <a:bodyPr wrap="square">
            <a:spAutoFit/>
          </a:bodyPr>
          <a:lstStyle/>
          <a:p>
            <a:pPr>
              <a:buFont typeface="Arial" panose="020B0604020202020204" pitchFamily="34" charset="0"/>
              <a:buChar char="•"/>
            </a:pPr>
            <a:r>
              <a:rPr lang="en-IN" sz="3200" dirty="0">
                <a:latin typeface="proxima_nova_rgregular"/>
              </a:rPr>
              <a:t>Mild: 130-134 </a:t>
            </a:r>
            <a:r>
              <a:rPr lang="en-IN" sz="3200" dirty="0" err="1">
                <a:latin typeface="proxima_nova_rgregular"/>
              </a:rPr>
              <a:t>mmol</a:t>
            </a:r>
            <a:r>
              <a:rPr lang="en-IN" sz="3200" dirty="0">
                <a:latin typeface="proxima_nova_rgregular"/>
              </a:rPr>
              <a:t>/L</a:t>
            </a:r>
          </a:p>
          <a:p>
            <a:pPr>
              <a:buFont typeface="Arial" panose="020B0604020202020204" pitchFamily="34" charset="0"/>
              <a:buChar char="•"/>
            </a:pPr>
            <a:r>
              <a:rPr lang="en-IN" sz="3200" dirty="0">
                <a:latin typeface="proxima_nova_rgregular"/>
              </a:rPr>
              <a:t>Moderate: 125-129 </a:t>
            </a:r>
            <a:r>
              <a:rPr lang="en-IN" sz="3200" dirty="0" err="1">
                <a:latin typeface="proxima_nova_rgregular"/>
              </a:rPr>
              <a:t>mmol</a:t>
            </a:r>
            <a:r>
              <a:rPr lang="en-IN" sz="3200" dirty="0">
                <a:latin typeface="proxima_nova_rgregular"/>
              </a:rPr>
              <a:t>/L</a:t>
            </a:r>
          </a:p>
          <a:p>
            <a:pPr>
              <a:buFont typeface="Arial" panose="020B0604020202020204" pitchFamily="34" charset="0"/>
              <a:buChar char="•"/>
            </a:pPr>
            <a:r>
              <a:rPr lang="en-IN" sz="3200" dirty="0">
                <a:latin typeface="proxima_nova_rgregular"/>
              </a:rPr>
              <a:t>Profound: &lt; 125 </a:t>
            </a:r>
            <a:r>
              <a:rPr lang="en-IN" sz="3200" dirty="0" err="1" smtClean="0">
                <a:latin typeface="proxima_nova_rgregular"/>
              </a:rPr>
              <a:t>mmol</a:t>
            </a:r>
            <a:r>
              <a:rPr lang="en-IN" sz="3200" dirty="0" smtClean="0">
                <a:latin typeface="proxima_nova_rgregular"/>
              </a:rPr>
              <a:t>/L</a:t>
            </a:r>
          </a:p>
          <a:p>
            <a:r>
              <a:rPr lang="en-IN" sz="3200" b="0" i="0" dirty="0">
                <a:effectLst/>
                <a:latin typeface="proxima_nova_rgregular"/>
              </a:rPr>
              <a:t>	</a:t>
            </a:r>
            <a:r>
              <a:rPr lang="en-IN" sz="3200" b="0" i="0" dirty="0" smtClean="0">
                <a:effectLst/>
                <a:latin typeface="proxima_nova_rgregular"/>
              </a:rPr>
              <a:t>									</a:t>
            </a:r>
            <a:r>
              <a:rPr lang="en-IN" sz="2400" b="0" i="0" dirty="0" err="1" smtClean="0">
                <a:effectLst/>
                <a:latin typeface="proxima_nova_rgregular"/>
              </a:rPr>
              <a:t>mmol</a:t>
            </a:r>
            <a:r>
              <a:rPr lang="en-IN" sz="2400" b="0" i="0" dirty="0" smtClean="0">
                <a:effectLst/>
                <a:latin typeface="proxima_nova_rgregular"/>
              </a:rPr>
              <a:t>- </a:t>
            </a:r>
            <a:r>
              <a:rPr lang="en-IN" sz="2400" b="0" i="0" dirty="0" err="1" smtClean="0">
                <a:effectLst/>
                <a:latin typeface="proxima_nova_rgregular"/>
              </a:rPr>
              <a:t>millimole</a:t>
            </a:r>
            <a:endParaRPr lang="en-IN" sz="2400" b="0" i="0" dirty="0">
              <a:effectLst/>
              <a:latin typeface="proxima_nova_rgregular"/>
            </a:endParaRPr>
          </a:p>
        </p:txBody>
      </p:sp>
    </p:spTree>
    <p:extLst>
      <p:ext uri="{BB962C8B-B14F-4D97-AF65-F5344CB8AC3E}">
        <p14:creationId xmlns:p14="http://schemas.microsoft.com/office/powerpoint/2010/main" val="267205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16858"/>
            <a:ext cx="12192000" cy="4031873"/>
          </a:xfrm>
          <a:prstGeom prst="rect">
            <a:avLst/>
          </a:prstGeom>
        </p:spPr>
        <p:txBody>
          <a:bodyPr wrap="square">
            <a:spAutoFit/>
          </a:bodyPr>
          <a:lstStyle/>
          <a:p>
            <a:pPr algn="just"/>
            <a:r>
              <a:rPr lang="en-IN" sz="3200" dirty="0">
                <a:latin typeface="proxima_nova_rgregular"/>
              </a:rPr>
              <a:t>A common misconception is that the sodium </a:t>
            </a:r>
            <a:r>
              <a:rPr lang="en-IN" sz="3200" dirty="0" smtClean="0">
                <a:latin typeface="proxima_nova_rgregular"/>
              </a:rPr>
              <a:t>concentration is </a:t>
            </a:r>
            <a:r>
              <a:rPr lang="en-IN" sz="3200" dirty="0">
                <a:latin typeface="proxima_nova_rgregular"/>
              </a:rPr>
              <a:t>a reflection of total body sodium or total </a:t>
            </a:r>
            <a:r>
              <a:rPr lang="en-IN" sz="3200" dirty="0" smtClean="0">
                <a:latin typeface="proxima_nova_rgregular"/>
              </a:rPr>
              <a:t>body water</a:t>
            </a:r>
            <a:r>
              <a:rPr lang="en-IN" sz="3200" dirty="0">
                <a:latin typeface="proxima_nova_rgregular"/>
              </a:rPr>
              <a:t>. In fact, total body water and sodium can be </a:t>
            </a:r>
            <a:r>
              <a:rPr lang="en-IN" sz="3200" dirty="0" smtClean="0">
                <a:latin typeface="proxima_nova_rgregular"/>
              </a:rPr>
              <a:t>low, normal</a:t>
            </a:r>
            <a:r>
              <a:rPr lang="en-IN" sz="3200" dirty="0">
                <a:latin typeface="proxima_nova_rgregular"/>
              </a:rPr>
              <a:t>, or high in hyponatremia since the kidney </a:t>
            </a:r>
            <a:r>
              <a:rPr lang="en-IN" sz="3200" dirty="0" smtClean="0">
                <a:latin typeface="proxima_nova_rgregular"/>
              </a:rPr>
              <a:t>independently regulates </a:t>
            </a:r>
            <a:r>
              <a:rPr lang="en-IN" sz="3200" dirty="0">
                <a:latin typeface="proxima_nova_rgregular"/>
              </a:rPr>
              <a:t>sodium and water homeostasis</a:t>
            </a:r>
            <a:r>
              <a:rPr lang="en-IN" sz="3200" dirty="0" smtClean="0">
                <a:latin typeface="proxima_nova_rgregular"/>
              </a:rPr>
              <a:t>.</a:t>
            </a:r>
          </a:p>
          <a:p>
            <a:pPr algn="just"/>
            <a:r>
              <a:rPr lang="en-IN" sz="3200" dirty="0" smtClean="0">
                <a:latin typeface="proxima_nova_rgregular"/>
              </a:rPr>
              <a:t>Most cases </a:t>
            </a:r>
            <a:r>
              <a:rPr lang="en-IN" sz="3200" dirty="0">
                <a:latin typeface="proxima_nova_rgregular"/>
              </a:rPr>
              <a:t>of hyponatremia reflect water imbalance and abnormal</a:t>
            </a:r>
          </a:p>
          <a:p>
            <a:pPr algn="just"/>
            <a:r>
              <a:rPr lang="en-IN" sz="3200" dirty="0">
                <a:latin typeface="proxima_nova_rgregular"/>
              </a:rPr>
              <a:t>water handling, not sodium imbalance, indicating </a:t>
            </a:r>
            <a:r>
              <a:rPr lang="en-IN" sz="3200" dirty="0" smtClean="0">
                <a:latin typeface="proxima_nova_rgregular"/>
              </a:rPr>
              <a:t>the primary </a:t>
            </a:r>
            <a:r>
              <a:rPr lang="en-IN" sz="3200" dirty="0">
                <a:latin typeface="proxima_nova_rgregular"/>
              </a:rPr>
              <a:t>role of </a:t>
            </a:r>
            <a:r>
              <a:rPr lang="en-IN" sz="3200" dirty="0" err="1">
                <a:latin typeface="proxima_nova_rgregular"/>
              </a:rPr>
              <a:t>ADH</a:t>
            </a:r>
            <a:r>
              <a:rPr lang="en-IN" sz="3200" dirty="0">
                <a:latin typeface="proxima_nova_rgregular"/>
              </a:rPr>
              <a:t> in the pathophysiology of hyponatremia.</a:t>
            </a:r>
          </a:p>
        </p:txBody>
      </p:sp>
    </p:spTree>
    <p:extLst>
      <p:ext uri="{BB962C8B-B14F-4D97-AF65-F5344CB8AC3E}">
        <p14:creationId xmlns:p14="http://schemas.microsoft.com/office/powerpoint/2010/main" val="992852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024" y="201707"/>
            <a:ext cx="12070976" cy="6001643"/>
          </a:xfrm>
          <a:prstGeom prst="rect">
            <a:avLst/>
          </a:prstGeom>
        </p:spPr>
        <p:txBody>
          <a:bodyPr wrap="square">
            <a:spAutoFit/>
          </a:bodyPr>
          <a:lstStyle/>
          <a:p>
            <a:pPr algn="just"/>
            <a:r>
              <a:rPr lang="en-IN" sz="3200" dirty="0">
                <a:solidFill>
                  <a:srgbClr val="C00000"/>
                </a:solidFill>
                <a:latin typeface="proxima_nova_rgregular"/>
              </a:rPr>
              <a:t>Hyponatremia is classified according to volume status, as follows:</a:t>
            </a:r>
          </a:p>
          <a:p>
            <a:pPr algn="just">
              <a:buFont typeface="Arial" panose="020B0604020202020204" pitchFamily="34" charset="0"/>
              <a:buChar char="•"/>
            </a:pPr>
            <a:r>
              <a:rPr lang="en-IN" sz="3200" dirty="0">
                <a:solidFill>
                  <a:srgbClr val="2A2A2A"/>
                </a:solidFill>
                <a:latin typeface="proxima_nova_rgregular"/>
              </a:rPr>
              <a:t>Hypovolemic hyponatremia: decrease in total body water with greater decrease in total body sodium</a:t>
            </a:r>
          </a:p>
          <a:p>
            <a:pPr algn="just">
              <a:buFont typeface="Arial" panose="020B0604020202020204" pitchFamily="34" charset="0"/>
              <a:buChar char="•"/>
            </a:pPr>
            <a:r>
              <a:rPr lang="en-IN" sz="3200" dirty="0" err="1">
                <a:solidFill>
                  <a:srgbClr val="2A2A2A"/>
                </a:solidFill>
                <a:latin typeface="proxima_nova_rgregular"/>
              </a:rPr>
              <a:t>Euvolemic</a:t>
            </a:r>
            <a:r>
              <a:rPr lang="en-IN" sz="3200" dirty="0">
                <a:solidFill>
                  <a:srgbClr val="2A2A2A"/>
                </a:solidFill>
                <a:latin typeface="proxima_nova_rgregular"/>
              </a:rPr>
              <a:t> hyponatremia: normal body sodium with increase in total body water</a:t>
            </a:r>
          </a:p>
          <a:p>
            <a:pPr algn="just">
              <a:buFont typeface="Arial" panose="020B0604020202020204" pitchFamily="34" charset="0"/>
              <a:buChar char="•"/>
            </a:pPr>
            <a:r>
              <a:rPr lang="en-IN" sz="3200" dirty="0" err="1">
                <a:solidFill>
                  <a:srgbClr val="2A2A2A"/>
                </a:solidFill>
                <a:latin typeface="proxima_nova_rgregular"/>
              </a:rPr>
              <a:t>Hypervolemic</a:t>
            </a:r>
            <a:r>
              <a:rPr lang="en-IN" sz="3200" dirty="0">
                <a:solidFill>
                  <a:srgbClr val="2A2A2A"/>
                </a:solidFill>
                <a:latin typeface="proxima_nova_rgregular"/>
              </a:rPr>
              <a:t> hyponatremia: increase in total body sodium with greater increase in total body water</a:t>
            </a:r>
          </a:p>
          <a:p>
            <a:pPr algn="just"/>
            <a:r>
              <a:rPr lang="en-IN" sz="3200" dirty="0">
                <a:solidFill>
                  <a:srgbClr val="C00000"/>
                </a:solidFill>
                <a:latin typeface="proxima_nova_rgregular"/>
              </a:rPr>
              <a:t>Hyponatremia can be further </a:t>
            </a:r>
            <a:r>
              <a:rPr lang="en-IN" sz="3200" dirty="0" smtClean="0">
                <a:solidFill>
                  <a:srgbClr val="C00000"/>
                </a:solidFill>
                <a:latin typeface="proxima_nova_rgregular"/>
              </a:rPr>
              <a:t>sub classified </a:t>
            </a:r>
            <a:r>
              <a:rPr lang="en-IN" sz="3200" dirty="0">
                <a:solidFill>
                  <a:srgbClr val="C00000"/>
                </a:solidFill>
                <a:latin typeface="proxima_nova_rgregular"/>
              </a:rPr>
              <a:t>according to effective osmolality, as follows:</a:t>
            </a:r>
          </a:p>
          <a:p>
            <a:pPr algn="just">
              <a:buFont typeface="Arial" panose="020B0604020202020204" pitchFamily="34" charset="0"/>
              <a:buChar char="•"/>
            </a:pPr>
            <a:r>
              <a:rPr lang="en-IN" sz="3200" dirty="0">
                <a:solidFill>
                  <a:srgbClr val="2A2A2A"/>
                </a:solidFill>
                <a:latin typeface="proxima_nova_rgregular"/>
              </a:rPr>
              <a:t>Hypotonic hyponatremia</a:t>
            </a:r>
          </a:p>
          <a:p>
            <a:pPr algn="just">
              <a:buFont typeface="Arial" panose="020B0604020202020204" pitchFamily="34" charset="0"/>
              <a:buChar char="•"/>
            </a:pPr>
            <a:r>
              <a:rPr lang="en-IN" sz="3200" dirty="0">
                <a:solidFill>
                  <a:srgbClr val="2A2A2A"/>
                </a:solidFill>
                <a:latin typeface="proxima_nova_rgregular"/>
              </a:rPr>
              <a:t>Isotonic hyponatremia</a:t>
            </a:r>
          </a:p>
          <a:p>
            <a:pPr algn="just">
              <a:buFont typeface="Arial" panose="020B0604020202020204" pitchFamily="34" charset="0"/>
              <a:buChar char="•"/>
            </a:pPr>
            <a:r>
              <a:rPr lang="en-IN" sz="3200" dirty="0">
                <a:solidFill>
                  <a:srgbClr val="2A2A2A"/>
                </a:solidFill>
                <a:latin typeface="proxima_nova_rgregular"/>
              </a:rPr>
              <a:t>Hypertonic hyponatremia</a:t>
            </a:r>
            <a:endParaRPr lang="en-IN" sz="3200" b="0" i="0" dirty="0">
              <a:solidFill>
                <a:srgbClr val="2A2A2A"/>
              </a:solidFill>
              <a:effectLst/>
              <a:latin typeface="proxima_nova_rgregular"/>
            </a:endParaRPr>
          </a:p>
        </p:txBody>
      </p:sp>
    </p:spTree>
    <p:extLst>
      <p:ext uri="{BB962C8B-B14F-4D97-AF65-F5344CB8AC3E}">
        <p14:creationId xmlns:p14="http://schemas.microsoft.com/office/powerpoint/2010/main" val="564147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59" y="188259"/>
            <a:ext cx="11887200" cy="6555641"/>
          </a:xfrm>
          <a:prstGeom prst="rect">
            <a:avLst/>
          </a:prstGeom>
        </p:spPr>
        <p:txBody>
          <a:bodyPr wrap="square">
            <a:spAutoFit/>
          </a:bodyPr>
          <a:lstStyle/>
          <a:p>
            <a:pPr algn="just"/>
            <a:r>
              <a:rPr lang="en-IN" sz="2800" dirty="0">
                <a:solidFill>
                  <a:srgbClr val="222222"/>
                </a:solidFill>
                <a:latin typeface="proxima_nova_rgregular"/>
              </a:rPr>
              <a:t>The causes of hyponatremia are typically classified by a person's body fluid status into </a:t>
            </a:r>
            <a:r>
              <a:rPr lang="en-IN" sz="2800" dirty="0">
                <a:solidFill>
                  <a:srgbClr val="0B0080"/>
                </a:solidFill>
                <a:latin typeface="proxima_nova_rgregular"/>
                <a:hlinkClick r:id="rId2" tooltip="Hypovolemic"/>
              </a:rPr>
              <a:t>low volume</a:t>
            </a:r>
            <a:r>
              <a:rPr lang="en-IN" sz="2800" dirty="0">
                <a:solidFill>
                  <a:srgbClr val="222222"/>
                </a:solidFill>
                <a:latin typeface="proxima_nova_rgregular"/>
              </a:rPr>
              <a:t>, normal volume, or </a:t>
            </a:r>
            <a:r>
              <a:rPr lang="en-IN" sz="2800" dirty="0">
                <a:solidFill>
                  <a:srgbClr val="0B0080"/>
                </a:solidFill>
                <a:latin typeface="proxima_nova_rgregular"/>
                <a:hlinkClick r:id="rId3" tooltip="Hypervolemic"/>
              </a:rPr>
              <a:t>high </a:t>
            </a:r>
            <a:r>
              <a:rPr lang="en-IN" sz="2800" dirty="0" smtClean="0">
                <a:solidFill>
                  <a:srgbClr val="0B0080"/>
                </a:solidFill>
                <a:latin typeface="proxima_nova_rgregular"/>
                <a:hlinkClick r:id="rId3" tooltip="Hypervolemic"/>
              </a:rPr>
              <a:t>volume</a:t>
            </a:r>
            <a:r>
              <a:rPr lang="en-IN" sz="2800" dirty="0" smtClean="0">
                <a:solidFill>
                  <a:srgbClr val="222222"/>
                </a:solidFill>
                <a:latin typeface="proxima_nova_rgregular"/>
              </a:rPr>
              <a:t>.</a:t>
            </a:r>
            <a:endParaRPr lang="en-IN" sz="2800" baseline="30000" dirty="0">
              <a:solidFill>
                <a:srgbClr val="0B0080"/>
              </a:solidFill>
              <a:latin typeface="proxima_nova_rgregular"/>
            </a:endParaRPr>
          </a:p>
          <a:p>
            <a:pPr algn="just"/>
            <a:r>
              <a:rPr lang="en-IN" sz="2800" dirty="0" smtClean="0">
                <a:solidFill>
                  <a:srgbClr val="222222"/>
                </a:solidFill>
                <a:latin typeface="proxima_nova_rgregular"/>
              </a:rPr>
              <a:t>hypovolemic </a:t>
            </a:r>
            <a:r>
              <a:rPr lang="en-IN" sz="2800" dirty="0">
                <a:solidFill>
                  <a:srgbClr val="222222"/>
                </a:solidFill>
                <a:latin typeface="proxima_nova_rgregular"/>
              </a:rPr>
              <a:t>hyponatremia can occur from </a:t>
            </a:r>
            <a:r>
              <a:rPr lang="en-IN" sz="2800" dirty="0" err="1">
                <a:solidFill>
                  <a:srgbClr val="0B0080"/>
                </a:solidFill>
                <a:latin typeface="proxima_nova_rgregular"/>
                <a:hlinkClick r:id="rId4" tooltip="Diarrhea"/>
              </a:rPr>
              <a:t>diarrhea</a:t>
            </a:r>
            <a:r>
              <a:rPr lang="en-IN" sz="2800" dirty="0">
                <a:solidFill>
                  <a:srgbClr val="222222"/>
                </a:solidFill>
                <a:latin typeface="proxima_nova_rgregular"/>
              </a:rPr>
              <a:t>, </a:t>
            </a:r>
            <a:r>
              <a:rPr lang="en-IN" sz="2800" dirty="0">
                <a:solidFill>
                  <a:srgbClr val="0B0080"/>
                </a:solidFill>
                <a:latin typeface="proxima_nova_rgregular"/>
                <a:hlinkClick r:id="rId5" tooltip="Vomiting"/>
              </a:rPr>
              <a:t>vomiting</a:t>
            </a:r>
            <a:r>
              <a:rPr lang="en-IN" sz="2800" dirty="0">
                <a:solidFill>
                  <a:srgbClr val="222222"/>
                </a:solidFill>
                <a:latin typeface="proxima_nova_rgregular"/>
              </a:rPr>
              <a:t>, </a:t>
            </a:r>
            <a:r>
              <a:rPr lang="en-IN" sz="2800" dirty="0">
                <a:solidFill>
                  <a:srgbClr val="0B0080"/>
                </a:solidFill>
                <a:latin typeface="proxima_nova_rgregular"/>
                <a:hlinkClick r:id="rId6" tooltip="Diuretics"/>
              </a:rPr>
              <a:t>diuretics</a:t>
            </a:r>
            <a:r>
              <a:rPr lang="en-IN" sz="2800" dirty="0">
                <a:solidFill>
                  <a:srgbClr val="222222"/>
                </a:solidFill>
                <a:latin typeface="proxima_nova_rgregular"/>
              </a:rPr>
              <a:t>, and </a:t>
            </a:r>
            <a:r>
              <a:rPr lang="en-IN" sz="2800" dirty="0">
                <a:solidFill>
                  <a:srgbClr val="0B0080"/>
                </a:solidFill>
                <a:latin typeface="proxima_nova_rgregular"/>
                <a:hlinkClick r:id="rId7" tooltip="Sweating"/>
              </a:rPr>
              <a:t>sweating</a:t>
            </a:r>
            <a:r>
              <a:rPr lang="en-IN" sz="2800" dirty="0" smtClean="0">
                <a:solidFill>
                  <a:srgbClr val="222222"/>
                </a:solidFill>
                <a:latin typeface="proxima_nova_rgregular"/>
              </a:rPr>
              <a:t>.</a:t>
            </a:r>
          </a:p>
          <a:p>
            <a:pPr algn="just"/>
            <a:endParaRPr lang="en-IN" sz="2800" dirty="0" smtClean="0">
              <a:solidFill>
                <a:srgbClr val="222222"/>
              </a:solidFill>
              <a:latin typeface="proxima_nova_rgregular"/>
            </a:endParaRPr>
          </a:p>
          <a:p>
            <a:pPr algn="just"/>
            <a:r>
              <a:rPr lang="en-IN" sz="2800" dirty="0" err="1" smtClean="0">
                <a:solidFill>
                  <a:srgbClr val="222222"/>
                </a:solidFill>
                <a:latin typeface="proxima_nova_rgregular"/>
              </a:rPr>
              <a:t>Euvolemic</a:t>
            </a:r>
            <a:r>
              <a:rPr lang="en-IN" sz="2800" dirty="0" smtClean="0">
                <a:solidFill>
                  <a:srgbClr val="222222"/>
                </a:solidFill>
                <a:latin typeface="proxima_nova_rgregular"/>
              </a:rPr>
              <a:t> </a:t>
            </a:r>
            <a:r>
              <a:rPr lang="en-IN" sz="2800" dirty="0">
                <a:solidFill>
                  <a:srgbClr val="222222"/>
                </a:solidFill>
                <a:latin typeface="proxima_nova_rgregular"/>
              </a:rPr>
              <a:t>hyponatremia is divided into cases with </a:t>
            </a:r>
            <a:r>
              <a:rPr lang="en-IN" sz="2800" dirty="0">
                <a:solidFill>
                  <a:srgbClr val="0B0080"/>
                </a:solidFill>
                <a:latin typeface="proxima_nova_rgregular"/>
                <a:hlinkClick r:id="rId8" tooltip="Concentration"/>
              </a:rPr>
              <a:t>dilute</a:t>
            </a:r>
            <a:r>
              <a:rPr lang="en-IN" sz="2800" dirty="0">
                <a:solidFill>
                  <a:srgbClr val="222222"/>
                </a:solidFill>
                <a:latin typeface="proxima_nova_rgregular"/>
              </a:rPr>
              <a:t> urine and </a:t>
            </a:r>
            <a:r>
              <a:rPr lang="en-IN" sz="2800" dirty="0">
                <a:solidFill>
                  <a:srgbClr val="0B0080"/>
                </a:solidFill>
                <a:latin typeface="proxima_nova_rgregular"/>
                <a:hlinkClick r:id="rId8" tooltip="Concentration"/>
              </a:rPr>
              <a:t>concentrated</a:t>
            </a:r>
            <a:r>
              <a:rPr lang="en-IN" sz="2800" dirty="0">
                <a:solidFill>
                  <a:srgbClr val="222222"/>
                </a:solidFill>
                <a:latin typeface="proxima_nova_rgregular"/>
              </a:rPr>
              <a:t> </a:t>
            </a:r>
            <a:r>
              <a:rPr lang="en-IN" sz="2800" dirty="0" smtClean="0">
                <a:solidFill>
                  <a:srgbClr val="222222"/>
                </a:solidFill>
                <a:latin typeface="proxima_nova_rgregular"/>
              </a:rPr>
              <a:t>urine. Cases </a:t>
            </a:r>
            <a:r>
              <a:rPr lang="en-IN" sz="2800" dirty="0">
                <a:solidFill>
                  <a:srgbClr val="222222"/>
                </a:solidFill>
                <a:latin typeface="proxima_nova_rgregular"/>
              </a:rPr>
              <a:t>in which the urine is dilute include </a:t>
            </a:r>
            <a:r>
              <a:rPr lang="en-IN" sz="2800" dirty="0">
                <a:solidFill>
                  <a:srgbClr val="0B0080"/>
                </a:solidFill>
                <a:latin typeface="proxima_nova_rgregular"/>
                <a:hlinkClick r:id="rId9" tooltip="Adrenal insufficiency"/>
              </a:rPr>
              <a:t>adrenal insufficiency</a:t>
            </a:r>
            <a:r>
              <a:rPr lang="en-IN" sz="2800" dirty="0">
                <a:solidFill>
                  <a:srgbClr val="222222"/>
                </a:solidFill>
                <a:latin typeface="proxima_nova_rgregular"/>
              </a:rPr>
              <a:t>, </a:t>
            </a:r>
            <a:r>
              <a:rPr lang="en-IN" sz="2800" dirty="0">
                <a:solidFill>
                  <a:srgbClr val="0B0080"/>
                </a:solidFill>
                <a:latin typeface="proxima_nova_rgregular"/>
                <a:hlinkClick r:id="rId10" tooltip="Hypothyroidism"/>
              </a:rPr>
              <a:t>hypothyroidism</a:t>
            </a:r>
            <a:r>
              <a:rPr lang="en-IN" sz="2800" dirty="0">
                <a:solidFill>
                  <a:srgbClr val="222222"/>
                </a:solidFill>
                <a:latin typeface="proxima_nova_rgregular"/>
              </a:rPr>
              <a:t>, and </a:t>
            </a:r>
            <a:r>
              <a:rPr lang="en-IN" sz="2800" dirty="0">
                <a:solidFill>
                  <a:srgbClr val="0B0080"/>
                </a:solidFill>
                <a:latin typeface="proxima_nova_rgregular"/>
                <a:hlinkClick r:id="rId11" tooltip="Polydipsia"/>
              </a:rPr>
              <a:t>drinking too much water</a:t>
            </a:r>
            <a:r>
              <a:rPr lang="en-IN" sz="2800" dirty="0">
                <a:solidFill>
                  <a:srgbClr val="222222"/>
                </a:solidFill>
                <a:latin typeface="proxima_nova_rgregular"/>
              </a:rPr>
              <a:t> or </a:t>
            </a:r>
            <a:r>
              <a:rPr lang="en-IN" sz="2800" dirty="0">
                <a:solidFill>
                  <a:srgbClr val="0B0080"/>
                </a:solidFill>
                <a:latin typeface="proxima_nova_rgregular"/>
                <a:hlinkClick r:id="rId12" tooltip="Potomania"/>
              </a:rPr>
              <a:t>too much </a:t>
            </a:r>
            <a:r>
              <a:rPr lang="en-IN" sz="2800" dirty="0" err="1" smtClean="0">
                <a:solidFill>
                  <a:srgbClr val="0B0080"/>
                </a:solidFill>
                <a:latin typeface="proxima_nova_rgregular"/>
                <a:hlinkClick r:id="rId12" tooltip="Potomania"/>
              </a:rPr>
              <a:t>beer</a:t>
            </a:r>
            <a:r>
              <a:rPr lang="en-IN" sz="2800" dirty="0" err="1" smtClean="0">
                <a:solidFill>
                  <a:srgbClr val="222222"/>
                </a:solidFill>
                <a:latin typeface="proxima_nova_rgregular"/>
              </a:rPr>
              <a:t>.Cases</a:t>
            </a:r>
            <a:r>
              <a:rPr lang="en-IN" sz="2800" dirty="0" smtClean="0">
                <a:solidFill>
                  <a:srgbClr val="222222"/>
                </a:solidFill>
                <a:latin typeface="proxima_nova_rgregular"/>
              </a:rPr>
              <a:t> </a:t>
            </a:r>
            <a:r>
              <a:rPr lang="en-IN" sz="2800" dirty="0">
                <a:solidFill>
                  <a:srgbClr val="222222"/>
                </a:solidFill>
                <a:latin typeface="proxima_nova_rgregular"/>
              </a:rPr>
              <a:t>in which the urine is concentrated include </a:t>
            </a:r>
            <a:r>
              <a:rPr lang="en-IN" sz="2800" dirty="0">
                <a:solidFill>
                  <a:srgbClr val="0B0080"/>
                </a:solidFill>
                <a:latin typeface="proxima_nova_rgregular"/>
                <a:hlinkClick r:id="rId13" tooltip="Syndrome of inappropriate antidiuretic hormone secretion"/>
              </a:rPr>
              <a:t>syndrome of inappropriate antidiuretic hormone secretion</a:t>
            </a:r>
            <a:r>
              <a:rPr lang="en-IN" sz="2800" dirty="0">
                <a:solidFill>
                  <a:srgbClr val="222222"/>
                </a:solidFill>
                <a:latin typeface="proxima_nova_rgregular"/>
              </a:rPr>
              <a:t> (</a:t>
            </a:r>
            <a:r>
              <a:rPr lang="en-IN" sz="2800" dirty="0" err="1">
                <a:solidFill>
                  <a:srgbClr val="222222"/>
                </a:solidFill>
                <a:latin typeface="proxima_nova_rgregular"/>
              </a:rPr>
              <a:t>SIADH</a:t>
            </a:r>
            <a:r>
              <a:rPr lang="en-IN" sz="2800" dirty="0" smtClean="0">
                <a:solidFill>
                  <a:srgbClr val="222222"/>
                </a:solidFill>
                <a:latin typeface="proxima_nova_rgregular"/>
              </a:rPr>
              <a:t>).</a:t>
            </a:r>
            <a:r>
              <a:rPr lang="en-IN" sz="2800" dirty="0">
                <a:solidFill>
                  <a:srgbClr val="222222"/>
                </a:solidFill>
                <a:latin typeface="proxima_nova_rgregular"/>
              </a:rPr>
              <a:t> </a:t>
            </a:r>
            <a:endParaRPr lang="en-IN" sz="2800" dirty="0" smtClean="0">
              <a:solidFill>
                <a:srgbClr val="222222"/>
              </a:solidFill>
              <a:latin typeface="proxima_nova_rgregular"/>
            </a:endParaRPr>
          </a:p>
          <a:p>
            <a:pPr algn="just"/>
            <a:endParaRPr lang="en-IN" sz="2800" dirty="0" smtClean="0">
              <a:solidFill>
                <a:srgbClr val="222222"/>
              </a:solidFill>
              <a:latin typeface="proxima_nova_rgregular"/>
            </a:endParaRPr>
          </a:p>
          <a:p>
            <a:pPr algn="just"/>
            <a:r>
              <a:rPr lang="en-IN" sz="2800" dirty="0" err="1" smtClean="0">
                <a:solidFill>
                  <a:srgbClr val="222222"/>
                </a:solidFill>
                <a:latin typeface="proxima_nova_rgregular"/>
              </a:rPr>
              <a:t>Hypervolemic</a:t>
            </a:r>
            <a:r>
              <a:rPr lang="en-IN" sz="2800" dirty="0" smtClean="0">
                <a:solidFill>
                  <a:srgbClr val="222222"/>
                </a:solidFill>
                <a:latin typeface="proxima_nova_rgregular"/>
              </a:rPr>
              <a:t> hyponatremia </a:t>
            </a:r>
            <a:r>
              <a:rPr lang="en-IN" sz="2800" dirty="0">
                <a:solidFill>
                  <a:srgbClr val="222222"/>
                </a:solidFill>
                <a:latin typeface="proxima_nova_rgregular"/>
              </a:rPr>
              <a:t>can occur from </a:t>
            </a:r>
            <a:r>
              <a:rPr lang="en-IN" sz="2800" dirty="0">
                <a:solidFill>
                  <a:srgbClr val="0B0080"/>
                </a:solidFill>
                <a:latin typeface="proxima_nova_rgregular"/>
                <a:hlinkClick r:id="rId14" tooltip="Heart failure"/>
              </a:rPr>
              <a:t>heart failure</a:t>
            </a:r>
            <a:r>
              <a:rPr lang="en-IN" sz="2800" dirty="0">
                <a:solidFill>
                  <a:srgbClr val="222222"/>
                </a:solidFill>
                <a:latin typeface="proxima_nova_rgregular"/>
              </a:rPr>
              <a:t>, </a:t>
            </a:r>
            <a:r>
              <a:rPr lang="en-IN" sz="2800" dirty="0">
                <a:solidFill>
                  <a:srgbClr val="0B0080"/>
                </a:solidFill>
                <a:latin typeface="proxima_nova_rgregular"/>
                <a:hlinkClick r:id="rId15" tooltip="Liver failure"/>
              </a:rPr>
              <a:t>liver failure</a:t>
            </a:r>
            <a:r>
              <a:rPr lang="en-IN" sz="2800" dirty="0">
                <a:solidFill>
                  <a:srgbClr val="222222"/>
                </a:solidFill>
                <a:latin typeface="proxima_nova_rgregular"/>
              </a:rPr>
              <a:t>, and </a:t>
            </a:r>
            <a:r>
              <a:rPr lang="en-IN" sz="2800" dirty="0">
                <a:solidFill>
                  <a:srgbClr val="0B0080"/>
                </a:solidFill>
                <a:latin typeface="proxima_nova_rgregular"/>
                <a:hlinkClick r:id="rId16" tooltip="Kidney failure"/>
              </a:rPr>
              <a:t>kidney failure</a:t>
            </a:r>
            <a:r>
              <a:rPr lang="en-IN" sz="2800" dirty="0" smtClean="0">
                <a:solidFill>
                  <a:srgbClr val="222222"/>
                </a:solidFill>
                <a:latin typeface="proxima_nova_rgregular"/>
              </a:rPr>
              <a:t>.</a:t>
            </a:r>
            <a:r>
              <a:rPr lang="en-IN" sz="2800" dirty="0">
                <a:solidFill>
                  <a:srgbClr val="222222"/>
                </a:solidFill>
                <a:latin typeface="proxima_nova_rgregular"/>
              </a:rPr>
              <a:t> Conditions that can lead to falsely low sodium measurements include </a:t>
            </a:r>
            <a:r>
              <a:rPr lang="en-IN" sz="2800" dirty="0">
                <a:solidFill>
                  <a:srgbClr val="0B0080"/>
                </a:solidFill>
                <a:latin typeface="proxima_nova_rgregular"/>
                <a:hlinkClick r:id="rId17" tooltip="Hyperproteinemia"/>
              </a:rPr>
              <a:t>high blood protein levels</a:t>
            </a:r>
            <a:r>
              <a:rPr lang="en-IN" sz="2800" dirty="0">
                <a:solidFill>
                  <a:srgbClr val="222222"/>
                </a:solidFill>
                <a:latin typeface="proxima_nova_rgregular"/>
              </a:rPr>
              <a:t> such as in </a:t>
            </a:r>
            <a:r>
              <a:rPr lang="en-IN" sz="2800" dirty="0">
                <a:solidFill>
                  <a:srgbClr val="0B0080"/>
                </a:solidFill>
                <a:latin typeface="proxima_nova_rgregular"/>
                <a:hlinkClick r:id="rId18" tooltip="Multiple myeloma"/>
              </a:rPr>
              <a:t>multiple myeloma</a:t>
            </a:r>
            <a:r>
              <a:rPr lang="en-IN" sz="2800" dirty="0">
                <a:solidFill>
                  <a:srgbClr val="222222"/>
                </a:solidFill>
                <a:latin typeface="proxima_nova_rgregular"/>
              </a:rPr>
              <a:t>, </a:t>
            </a:r>
            <a:r>
              <a:rPr lang="en-IN" sz="2800" dirty="0">
                <a:solidFill>
                  <a:srgbClr val="0B0080"/>
                </a:solidFill>
                <a:latin typeface="proxima_nova_rgregular"/>
                <a:hlinkClick r:id="rId19" tooltip="Hyperlipidemia"/>
              </a:rPr>
              <a:t>high blood fat levels</a:t>
            </a:r>
            <a:r>
              <a:rPr lang="en-IN" sz="2800" dirty="0">
                <a:solidFill>
                  <a:srgbClr val="222222"/>
                </a:solidFill>
                <a:latin typeface="proxima_nova_rgregular"/>
              </a:rPr>
              <a:t>, and </a:t>
            </a:r>
            <a:r>
              <a:rPr lang="en-IN" sz="2800" dirty="0">
                <a:solidFill>
                  <a:srgbClr val="0B0080"/>
                </a:solidFill>
                <a:latin typeface="proxima_nova_rgregular"/>
                <a:hlinkClick r:id="rId20" tooltip="Hyperglycemia"/>
              </a:rPr>
              <a:t>high blood </a:t>
            </a:r>
            <a:r>
              <a:rPr lang="en-IN" sz="2800" dirty="0" smtClean="0">
                <a:solidFill>
                  <a:srgbClr val="0B0080"/>
                </a:solidFill>
                <a:latin typeface="proxima_nova_rgregular"/>
                <a:hlinkClick r:id="rId20" tooltip="Hyperglycemia"/>
              </a:rPr>
              <a:t>sugar</a:t>
            </a:r>
            <a:r>
              <a:rPr lang="en-IN" sz="2800" dirty="0" smtClean="0">
                <a:solidFill>
                  <a:srgbClr val="0B0080"/>
                </a:solidFill>
                <a:latin typeface="proxima_nova_rgregular"/>
              </a:rPr>
              <a:t>.</a:t>
            </a:r>
            <a:endParaRPr lang="en-IN" sz="2800" dirty="0">
              <a:latin typeface="proxima_nova_rgregular"/>
            </a:endParaRPr>
          </a:p>
        </p:txBody>
      </p:sp>
    </p:spTree>
    <p:extLst>
      <p:ext uri="{BB962C8B-B14F-4D97-AF65-F5344CB8AC3E}">
        <p14:creationId xmlns:p14="http://schemas.microsoft.com/office/powerpoint/2010/main" val="322313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45459" y="107576"/>
            <a:ext cx="11321296" cy="6656295"/>
          </a:xfrm>
          <a:prstGeom prst="rect">
            <a:avLst/>
          </a:prstGeom>
        </p:spPr>
      </p:pic>
      <p:sp>
        <p:nvSpPr>
          <p:cNvPr id="3" name="Rectangle 2"/>
          <p:cNvSpPr/>
          <p:nvPr/>
        </p:nvSpPr>
        <p:spPr>
          <a:xfrm>
            <a:off x="10219765" y="282388"/>
            <a:ext cx="1506070" cy="1371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err="1" smtClean="0">
                <a:solidFill>
                  <a:schemeClr val="tx1"/>
                </a:solidFill>
              </a:rPr>
              <a:t>mOsm</a:t>
            </a:r>
            <a:r>
              <a:rPr lang="en-IN" b="1" dirty="0" smtClean="0">
                <a:solidFill>
                  <a:schemeClr val="tx1"/>
                </a:solidFill>
              </a:rPr>
              <a:t>- </a:t>
            </a:r>
            <a:r>
              <a:rPr lang="en-IN" b="1" dirty="0" err="1" smtClean="0">
                <a:solidFill>
                  <a:schemeClr val="tx1"/>
                </a:solidFill>
              </a:rPr>
              <a:t>milliosmols</a:t>
            </a:r>
            <a:endParaRPr lang="en-IN" b="1" dirty="0">
              <a:solidFill>
                <a:schemeClr val="tx1"/>
              </a:solidFill>
            </a:endParaRPr>
          </a:p>
        </p:txBody>
      </p:sp>
    </p:spTree>
    <p:extLst>
      <p:ext uri="{BB962C8B-B14F-4D97-AF65-F5344CB8AC3E}">
        <p14:creationId xmlns:p14="http://schemas.microsoft.com/office/powerpoint/2010/main" val="224571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75" y="228600"/>
            <a:ext cx="11873753" cy="3785652"/>
          </a:xfrm>
          <a:prstGeom prst="rect">
            <a:avLst/>
          </a:prstGeom>
        </p:spPr>
        <p:txBody>
          <a:bodyPr wrap="square">
            <a:spAutoFit/>
          </a:bodyPr>
          <a:lstStyle/>
          <a:p>
            <a:pPr algn="just"/>
            <a:r>
              <a:rPr lang="en-IN" sz="3000" b="1" dirty="0">
                <a:solidFill>
                  <a:srgbClr val="584190"/>
                </a:solidFill>
                <a:latin typeface="proxima_nova_rgregular"/>
              </a:rPr>
              <a:t>A. Symptoms and Signs</a:t>
            </a:r>
          </a:p>
          <a:p>
            <a:pPr algn="just"/>
            <a:r>
              <a:rPr lang="en-IN" sz="3000" dirty="0">
                <a:solidFill>
                  <a:srgbClr val="000000"/>
                </a:solidFill>
                <a:latin typeface="proxima_nova_rgregular"/>
              </a:rPr>
              <a:t>Whether hyponatremia is symptomatic depends on </a:t>
            </a:r>
            <a:r>
              <a:rPr lang="en-IN" sz="3000" dirty="0" smtClean="0">
                <a:solidFill>
                  <a:srgbClr val="000000"/>
                </a:solidFill>
                <a:latin typeface="proxima_nova_rgregular"/>
              </a:rPr>
              <a:t>its severity </a:t>
            </a:r>
            <a:r>
              <a:rPr lang="en-IN" sz="3000" dirty="0">
                <a:solidFill>
                  <a:srgbClr val="000000"/>
                </a:solidFill>
                <a:latin typeface="proxima_nova_rgregular"/>
              </a:rPr>
              <a:t>and acuity. Chronic disease can be severe (</a:t>
            </a:r>
            <a:r>
              <a:rPr lang="en-IN" sz="3000" dirty="0" smtClean="0">
                <a:solidFill>
                  <a:srgbClr val="000000"/>
                </a:solidFill>
                <a:latin typeface="proxima_nova_rgregular"/>
              </a:rPr>
              <a:t>sodium concentration </a:t>
            </a:r>
            <a:r>
              <a:rPr lang="en-IN" sz="3000" dirty="0">
                <a:solidFill>
                  <a:srgbClr val="000000"/>
                </a:solidFill>
                <a:latin typeface="proxima_nova_rgregular"/>
              </a:rPr>
              <a:t>less than 110 </a:t>
            </a:r>
            <a:r>
              <a:rPr lang="en-IN" sz="3000" dirty="0" err="1">
                <a:solidFill>
                  <a:srgbClr val="000000"/>
                </a:solidFill>
                <a:latin typeface="proxima_nova_rgregular"/>
              </a:rPr>
              <a:t>mEq</a:t>
            </a:r>
            <a:r>
              <a:rPr lang="en-IN" sz="3000" dirty="0">
                <a:solidFill>
                  <a:srgbClr val="000000"/>
                </a:solidFill>
                <a:latin typeface="proxima_nova_rgregular"/>
              </a:rPr>
              <a:t>/L), yet </a:t>
            </a:r>
            <a:r>
              <a:rPr lang="en-IN" sz="3000" dirty="0" smtClean="0">
                <a:solidFill>
                  <a:srgbClr val="000000"/>
                </a:solidFill>
                <a:latin typeface="proxima_nova_rgregular"/>
              </a:rPr>
              <a:t>remarkably asymptomatic </a:t>
            </a:r>
            <a:r>
              <a:rPr lang="en-IN" sz="3000" dirty="0">
                <a:solidFill>
                  <a:srgbClr val="000000"/>
                </a:solidFill>
                <a:latin typeface="proxima_nova_rgregular"/>
              </a:rPr>
              <a:t>because the brain has adapted by </a:t>
            </a:r>
            <a:r>
              <a:rPr lang="en-IN" sz="3000" dirty="0" smtClean="0">
                <a:solidFill>
                  <a:srgbClr val="000000"/>
                </a:solidFill>
                <a:latin typeface="proxima_nova_rgregular"/>
              </a:rPr>
              <a:t>decreasing its </a:t>
            </a:r>
            <a:r>
              <a:rPr lang="en-IN" sz="3000" dirty="0">
                <a:solidFill>
                  <a:srgbClr val="000000"/>
                </a:solidFill>
                <a:latin typeface="proxima_nova_rgregular"/>
              </a:rPr>
              <a:t>tonicity over weeks to months. Acute disease that </a:t>
            </a:r>
            <a:r>
              <a:rPr lang="en-IN" sz="3000" dirty="0" smtClean="0">
                <a:solidFill>
                  <a:srgbClr val="000000"/>
                </a:solidFill>
                <a:latin typeface="proxima_nova_rgregular"/>
              </a:rPr>
              <a:t>has developed </a:t>
            </a:r>
            <a:r>
              <a:rPr lang="en-IN" sz="3000" dirty="0">
                <a:solidFill>
                  <a:srgbClr val="000000"/>
                </a:solidFill>
                <a:latin typeface="proxima_nova_rgregular"/>
              </a:rPr>
              <a:t>over hours to days can be severely </a:t>
            </a:r>
            <a:r>
              <a:rPr lang="en-IN" sz="3000" dirty="0" smtClean="0">
                <a:solidFill>
                  <a:srgbClr val="000000"/>
                </a:solidFill>
                <a:latin typeface="proxima_nova_rgregular"/>
              </a:rPr>
              <a:t>symptomatic with </a:t>
            </a:r>
            <a:r>
              <a:rPr lang="en-IN" sz="3000" dirty="0">
                <a:solidFill>
                  <a:srgbClr val="000000"/>
                </a:solidFill>
                <a:latin typeface="proxima_nova_rgregular"/>
              </a:rPr>
              <a:t>relatively modest hyponatremia. Mild hyponatremia</a:t>
            </a:r>
          </a:p>
          <a:p>
            <a:pPr algn="just"/>
            <a:r>
              <a:rPr lang="en-IN" sz="3000" dirty="0">
                <a:solidFill>
                  <a:srgbClr val="000000"/>
                </a:solidFill>
                <a:latin typeface="proxima_nova_rgregular"/>
              </a:rPr>
              <a:t>(sodium concentrations of 130–135 </a:t>
            </a:r>
            <a:r>
              <a:rPr lang="en-IN" sz="3000" dirty="0" err="1">
                <a:solidFill>
                  <a:srgbClr val="000000"/>
                </a:solidFill>
                <a:latin typeface="proxima_nova_rgregular"/>
              </a:rPr>
              <a:t>mEq</a:t>
            </a:r>
            <a:r>
              <a:rPr lang="en-IN" sz="3000" dirty="0">
                <a:solidFill>
                  <a:srgbClr val="000000"/>
                </a:solidFill>
                <a:latin typeface="proxima_nova_rgregular"/>
              </a:rPr>
              <a:t>/L) is </a:t>
            </a:r>
            <a:r>
              <a:rPr lang="en-IN" sz="3000" dirty="0" smtClean="0">
                <a:solidFill>
                  <a:srgbClr val="000000"/>
                </a:solidFill>
                <a:latin typeface="proxima_nova_rgregular"/>
              </a:rPr>
              <a:t>usually asymptomatic</a:t>
            </a:r>
            <a:r>
              <a:rPr lang="en-IN" sz="3000" dirty="0">
                <a:solidFill>
                  <a:srgbClr val="000000"/>
                </a:solidFill>
                <a:latin typeface="proxima_nova_rgregular"/>
              </a:rPr>
              <a:t>.</a:t>
            </a:r>
            <a:endParaRPr lang="en-IN" sz="3000" dirty="0">
              <a:latin typeface="proxima_nova_rgregular"/>
            </a:endParaRPr>
          </a:p>
        </p:txBody>
      </p:sp>
      <p:sp>
        <p:nvSpPr>
          <p:cNvPr id="3" name="Rectangle 2"/>
          <p:cNvSpPr/>
          <p:nvPr/>
        </p:nvSpPr>
        <p:spPr>
          <a:xfrm>
            <a:off x="107575" y="4310088"/>
            <a:ext cx="11873753" cy="1938992"/>
          </a:xfrm>
          <a:prstGeom prst="rect">
            <a:avLst/>
          </a:prstGeom>
        </p:spPr>
        <p:txBody>
          <a:bodyPr wrap="square">
            <a:spAutoFit/>
          </a:bodyPr>
          <a:lstStyle/>
          <a:p>
            <a:pPr algn="just"/>
            <a:r>
              <a:rPr lang="en-IN" sz="3000" dirty="0">
                <a:latin typeface="proxima_nova_rgregular"/>
              </a:rPr>
              <a:t>Mild symptoms of nausea and malaise progress </a:t>
            </a:r>
            <a:r>
              <a:rPr lang="en-IN" sz="3000" dirty="0" smtClean="0">
                <a:latin typeface="proxima_nova_rgregular"/>
              </a:rPr>
              <a:t>to headache, lethargy</a:t>
            </a:r>
            <a:r>
              <a:rPr lang="en-IN" sz="3000" dirty="0">
                <a:latin typeface="proxima_nova_rgregular"/>
              </a:rPr>
              <a:t>, and disorientation as the sodium </a:t>
            </a:r>
            <a:r>
              <a:rPr lang="en-IN" sz="3000" dirty="0" smtClean="0">
                <a:latin typeface="proxima_nova_rgregular"/>
              </a:rPr>
              <a:t>concentration drops</a:t>
            </a:r>
            <a:r>
              <a:rPr lang="en-IN" sz="3000" dirty="0">
                <a:latin typeface="proxima_nova_rgregular"/>
              </a:rPr>
              <a:t>. The most serious symptoms are </a:t>
            </a:r>
            <a:r>
              <a:rPr lang="en-IN" sz="3000" dirty="0" smtClean="0">
                <a:latin typeface="proxima_nova_rgregular"/>
              </a:rPr>
              <a:t>respiratory </a:t>
            </a:r>
            <a:r>
              <a:rPr lang="fr-FR" sz="3000" dirty="0" err="1" smtClean="0">
                <a:latin typeface="proxima_nova_rgregular"/>
              </a:rPr>
              <a:t>arrest</a:t>
            </a:r>
            <a:r>
              <a:rPr lang="fr-FR" sz="3000" dirty="0">
                <a:latin typeface="proxima_nova_rgregular"/>
              </a:rPr>
              <a:t>, </a:t>
            </a:r>
            <a:r>
              <a:rPr lang="fr-FR" sz="3000" dirty="0" err="1">
                <a:latin typeface="proxima_nova_rgregular"/>
              </a:rPr>
              <a:t>seizure</a:t>
            </a:r>
            <a:r>
              <a:rPr lang="fr-FR" sz="3000" dirty="0">
                <a:latin typeface="proxima_nova_rgregular"/>
              </a:rPr>
              <a:t>, coma, permanent </a:t>
            </a:r>
            <a:r>
              <a:rPr lang="fr-FR" sz="3000" dirty="0" err="1">
                <a:latin typeface="proxima_nova_rgregular"/>
              </a:rPr>
              <a:t>brain</a:t>
            </a:r>
            <a:r>
              <a:rPr lang="fr-FR" sz="3000" dirty="0">
                <a:latin typeface="proxima_nova_rgregular"/>
              </a:rPr>
              <a:t> </a:t>
            </a:r>
            <a:r>
              <a:rPr lang="fr-FR" sz="3000" dirty="0" smtClean="0">
                <a:latin typeface="proxima_nova_rgregular"/>
              </a:rPr>
              <a:t>damage, </a:t>
            </a:r>
            <a:r>
              <a:rPr lang="en-IN" sz="3000" dirty="0" smtClean="0">
                <a:latin typeface="proxima_nova_rgregular"/>
              </a:rPr>
              <a:t>brainstem </a:t>
            </a:r>
            <a:r>
              <a:rPr lang="en-IN" sz="3000" dirty="0">
                <a:latin typeface="proxima_nova_rgregular"/>
              </a:rPr>
              <a:t>herniation, and death.</a:t>
            </a:r>
          </a:p>
        </p:txBody>
      </p:sp>
    </p:spTree>
    <p:extLst>
      <p:ext uri="{BB962C8B-B14F-4D97-AF65-F5344CB8AC3E}">
        <p14:creationId xmlns:p14="http://schemas.microsoft.com/office/powerpoint/2010/main" val="1499788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3070" y="242048"/>
            <a:ext cx="10582836" cy="523220"/>
          </a:xfrm>
          <a:prstGeom prst="rect">
            <a:avLst/>
          </a:prstGeom>
        </p:spPr>
        <p:txBody>
          <a:bodyPr wrap="square">
            <a:spAutoFit/>
          </a:bodyPr>
          <a:lstStyle/>
          <a:p>
            <a:r>
              <a:rPr lang="en-IN" sz="2800" dirty="0">
                <a:solidFill>
                  <a:srgbClr val="002060"/>
                </a:solidFill>
                <a:latin typeface="Times New Roman" panose="02020603050405020304" pitchFamily="18" charset="0"/>
                <a:cs typeface="Times New Roman" panose="02020603050405020304" pitchFamily="18" charset="0"/>
              </a:rPr>
              <a:t>The </a:t>
            </a:r>
            <a:r>
              <a:rPr lang="en-IN" sz="2800" dirty="0" smtClean="0">
                <a:solidFill>
                  <a:srgbClr val="002060"/>
                </a:solidFill>
                <a:latin typeface="Times New Roman" panose="02020603050405020304" pitchFamily="18" charset="0"/>
                <a:cs typeface="Times New Roman" panose="02020603050405020304" pitchFamily="18" charset="0"/>
              </a:rPr>
              <a:t>three </a:t>
            </a:r>
            <a:r>
              <a:rPr lang="en-IN" sz="2800" dirty="0">
                <a:solidFill>
                  <a:srgbClr val="002060"/>
                </a:solidFill>
                <a:latin typeface="Times New Roman" panose="02020603050405020304" pitchFamily="18" charset="0"/>
                <a:cs typeface="Times New Roman" panose="02020603050405020304" pitchFamily="18" charset="0"/>
              </a:rPr>
              <a:t>main categories with their volume </a:t>
            </a:r>
            <a:r>
              <a:rPr lang="en-IN" sz="2800" dirty="0" smtClean="0">
                <a:solidFill>
                  <a:srgbClr val="002060"/>
                </a:solidFill>
                <a:latin typeface="Times New Roman" panose="02020603050405020304" pitchFamily="18" charset="0"/>
                <a:cs typeface="Times New Roman" panose="02020603050405020304" pitchFamily="18" charset="0"/>
              </a:rPr>
              <a:t>status</a:t>
            </a:r>
            <a:endParaRPr lang="en-IN" sz="2800" dirty="0">
              <a:solidFill>
                <a:srgbClr val="002060"/>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831904521"/>
              </p:ext>
            </p:extLst>
          </p:nvPr>
        </p:nvGraphicFramePr>
        <p:xfrm>
          <a:off x="0" y="1223681"/>
          <a:ext cx="11372195" cy="4399171"/>
        </p:xfrm>
        <a:graphic>
          <a:graphicData uri="http://schemas.openxmlformats.org/drawingml/2006/table">
            <a:tbl>
              <a:tblPr>
                <a:tableStyleId>{5940675A-B579-460E-94D1-54222C63F5DA}</a:tableStyleId>
              </a:tblPr>
              <a:tblGrid>
                <a:gridCol w="2702859"/>
                <a:gridCol w="2514600"/>
                <a:gridCol w="2608729"/>
                <a:gridCol w="2057400"/>
                <a:gridCol w="1488607"/>
              </a:tblGrid>
              <a:tr h="1780169">
                <a:tc>
                  <a:txBody>
                    <a:bodyPr/>
                    <a:lstStyle/>
                    <a:p>
                      <a:pPr algn="ctr"/>
                      <a:r>
                        <a:rPr lang="en-IN" sz="2800" b="1" dirty="0">
                          <a:solidFill>
                            <a:srgbClr val="C00000"/>
                          </a:solidFill>
                          <a:effectLst/>
                          <a:latin typeface="Times New Roman" panose="02020603050405020304" pitchFamily="18" charset="0"/>
                          <a:cs typeface="Times New Roman" panose="02020603050405020304" pitchFamily="18" charset="0"/>
                        </a:rPr>
                        <a:t>Hyponatremia</a:t>
                      </a:r>
                      <a:br>
                        <a:rPr lang="en-IN" sz="2800" b="1" dirty="0">
                          <a:solidFill>
                            <a:srgbClr val="C00000"/>
                          </a:solidFill>
                          <a:effectLst/>
                          <a:latin typeface="Times New Roman" panose="02020603050405020304" pitchFamily="18" charset="0"/>
                          <a:cs typeface="Times New Roman" panose="02020603050405020304" pitchFamily="18" charset="0"/>
                        </a:rPr>
                      </a:br>
                      <a:r>
                        <a:rPr lang="en-IN" sz="2800" b="1" dirty="0">
                          <a:solidFill>
                            <a:srgbClr val="C00000"/>
                          </a:solidFill>
                          <a:effectLst/>
                          <a:latin typeface="Times New Roman" panose="02020603050405020304" pitchFamily="18" charset="0"/>
                          <a:cs typeface="Times New Roman" panose="02020603050405020304" pitchFamily="18" charset="0"/>
                        </a:rPr>
                        <a:t>Category</a:t>
                      </a:r>
                    </a:p>
                  </a:txBody>
                  <a:tcPr marL="9451" marR="9451" marT="31504" marB="31504" anchor="ctr"/>
                </a:tc>
                <a:tc>
                  <a:txBody>
                    <a:bodyPr/>
                    <a:lstStyle/>
                    <a:p>
                      <a:pPr algn="ctr"/>
                      <a:r>
                        <a:rPr lang="en-IN" sz="2800" b="1" dirty="0">
                          <a:solidFill>
                            <a:srgbClr val="C00000"/>
                          </a:solidFill>
                          <a:effectLst/>
                          <a:latin typeface="Times New Roman" panose="02020603050405020304" pitchFamily="18" charset="0"/>
                          <a:cs typeface="Times New Roman" panose="02020603050405020304" pitchFamily="18" charset="0"/>
                        </a:rPr>
                        <a:t>Total Body Water</a:t>
                      </a:r>
                    </a:p>
                  </a:txBody>
                  <a:tcPr marL="9451" marR="9451" marT="31504" marB="31504" anchor="ctr"/>
                </a:tc>
                <a:tc>
                  <a:txBody>
                    <a:bodyPr/>
                    <a:lstStyle/>
                    <a:p>
                      <a:pPr algn="ctr"/>
                      <a:r>
                        <a:rPr lang="en-IN" sz="2800" b="1" dirty="0">
                          <a:solidFill>
                            <a:srgbClr val="C00000"/>
                          </a:solidFill>
                          <a:effectLst/>
                          <a:latin typeface="Times New Roman" panose="02020603050405020304" pitchFamily="18" charset="0"/>
                          <a:cs typeface="Times New Roman" panose="02020603050405020304" pitchFamily="18" charset="0"/>
                        </a:rPr>
                        <a:t>Total Body Sodium</a:t>
                      </a:r>
                    </a:p>
                  </a:txBody>
                  <a:tcPr marL="9451" marR="9451" marT="31504" marB="31504" anchor="ctr"/>
                </a:tc>
                <a:tc>
                  <a:txBody>
                    <a:bodyPr/>
                    <a:lstStyle/>
                    <a:p>
                      <a:pPr algn="ctr"/>
                      <a:r>
                        <a:rPr lang="en-IN" sz="2800" b="1" dirty="0">
                          <a:solidFill>
                            <a:srgbClr val="C00000"/>
                          </a:solidFill>
                          <a:effectLst/>
                          <a:latin typeface="Times New Roman" panose="02020603050405020304" pitchFamily="18" charset="0"/>
                          <a:cs typeface="Times New Roman" panose="02020603050405020304" pitchFamily="18" charset="0"/>
                        </a:rPr>
                        <a:t>Extracellular Fluid</a:t>
                      </a:r>
                    </a:p>
                  </a:txBody>
                  <a:tcPr marL="9451" marR="9451" marT="31504" marB="31504" anchor="ctr"/>
                </a:tc>
                <a:tc>
                  <a:txBody>
                    <a:bodyPr/>
                    <a:lstStyle/>
                    <a:p>
                      <a:pPr algn="ctr"/>
                      <a:r>
                        <a:rPr lang="en-IN" sz="2800" b="1" dirty="0" err="1">
                          <a:solidFill>
                            <a:srgbClr val="C00000"/>
                          </a:solidFill>
                          <a:effectLst/>
                          <a:latin typeface="Times New Roman" panose="02020603050405020304" pitchFamily="18" charset="0"/>
                          <a:cs typeface="Times New Roman" panose="02020603050405020304" pitchFamily="18" charset="0"/>
                        </a:rPr>
                        <a:t>Edema</a:t>
                      </a:r>
                      <a:endParaRPr lang="en-IN" sz="2800" b="1" dirty="0">
                        <a:solidFill>
                          <a:srgbClr val="C00000"/>
                        </a:solidFill>
                        <a:effectLst/>
                        <a:latin typeface="Times New Roman" panose="02020603050405020304" pitchFamily="18" charset="0"/>
                        <a:cs typeface="Times New Roman" panose="02020603050405020304" pitchFamily="18" charset="0"/>
                      </a:endParaRPr>
                    </a:p>
                  </a:txBody>
                  <a:tcPr marL="9451" marR="9451" marT="31504" marB="31504" anchor="ctr"/>
                </a:tc>
              </a:tr>
              <a:tr h="808709">
                <a:tc>
                  <a:txBody>
                    <a:bodyPr/>
                    <a:lstStyle/>
                    <a:p>
                      <a:pPr algn="ctr"/>
                      <a:r>
                        <a:rPr lang="en-IN" sz="2800" b="1">
                          <a:solidFill>
                            <a:srgbClr val="C00000"/>
                          </a:solidFill>
                          <a:effectLst/>
                          <a:latin typeface="Times New Roman" panose="02020603050405020304" pitchFamily="18" charset="0"/>
                          <a:cs typeface="Times New Roman" panose="02020603050405020304" pitchFamily="18" charset="0"/>
                        </a:rPr>
                        <a:t>Hypovolemic</a:t>
                      </a:r>
                    </a:p>
                  </a:txBody>
                  <a:tcPr marL="15752" marR="30244" marT="37805" marB="15122" anchor="ctr"/>
                </a:tc>
                <a:tc>
                  <a:txBody>
                    <a:bodyPr/>
                    <a:lstStyle/>
                    <a:p>
                      <a:pPr algn="ctr"/>
                      <a:r>
                        <a:rPr lang="en-IN" sz="2800" b="1">
                          <a:effectLst/>
                          <a:latin typeface="Times New Roman" panose="02020603050405020304" pitchFamily="18" charset="0"/>
                          <a:cs typeface="Times New Roman" panose="02020603050405020304" pitchFamily="18" charset="0"/>
                        </a:rPr>
                        <a:t>Reduced</a:t>
                      </a:r>
                      <a:endParaRPr lang="en-IN" sz="2800" b="1">
                        <a:solidFill>
                          <a:srgbClr val="002060"/>
                        </a:solidFill>
                        <a:effectLst/>
                        <a:latin typeface="Times New Roman" panose="02020603050405020304" pitchFamily="18" charset="0"/>
                        <a:cs typeface="Times New Roman" panose="02020603050405020304" pitchFamily="18" charset="0"/>
                      </a:endParaRPr>
                    </a:p>
                  </a:txBody>
                  <a:tcPr marL="15752" marR="30244" marT="37805" marB="15122" anchor="ctr"/>
                </a:tc>
                <a:tc>
                  <a:txBody>
                    <a:bodyPr/>
                    <a:lstStyle/>
                    <a:p>
                      <a:pPr algn="ctr"/>
                      <a:r>
                        <a:rPr lang="en-IN" sz="2800" b="1" dirty="0">
                          <a:effectLst/>
                          <a:latin typeface="Times New Roman" panose="02020603050405020304" pitchFamily="18" charset="0"/>
                          <a:cs typeface="Times New Roman" panose="02020603050405020304" pitchFamily="18" charset="0"/>
                        </a:rPr>
                        <a:t>Reduced</a:t>
                      </a:r>
                      <a:endParaRPr lang="en-IN" sz="2800" b="1" dirty="0">
                        <a:solidFill>
                          <a:srgbClr val="002060"/>
                        </a:solidFill>
                        <a:effectLst/>
                        <a:latin typeface="Times New Roman" panose="02020603050405020304" pitchFamily="18" charset="0"/>
                        <a:cs typeface="Times New Roman" panose="02020603050405020304" pitchFamily="18" charset="0"/>
                      </a:endParaRPr>
                    </a:p>
                  </a:txBody>
                  <a:tcPr marL="15752" marR="30244" marT="37805" marB="15122" anchor="ctr"/>
                </a:tc>
                <a:tc>
                  <a:txBody>
                    <a:bodyPr/>
                    <a:lstStyle/>
                    <a:p>
                      <a:pPr algn="ctr"/>
                      <a:r>
                        <a:rPr lang="en-IN" sz="2800" b="1" dirty="0">
                          <a:effectLst/>
                          <a:latin typeface="Times New Roman" panose="02020603050405020304" pitchFamily="18" charset="0"/>
                          <a:cs typeface="Times New Roman" panose="02020603050405020304" pitchFamily="18" charset="0"/>
                        </a:rPr>
                        <a:t>Reduced</a:t>
                      </a:r>
                      <a:endParaRPr lang="en-IN" sz="2800" b="1" dirty="0">
                        <a:solidFill>
                          <a:srgbClr val="002060"/>
                        </a:solidFill>
                        <a:effectLst/>
                        <a:latin typeface="Times New Roman" panose="02020603050405020304" pitchFamily="18" charset="0"/>
                        <a:cs typeface="Times New Roman" panose="02020603050405020304" pitchFamily="18" charset="0"/>
                      </a:endParaRPr>
                    </a:p>
                  </a:txBody>
                  <a:tcPr marL="15752" marR="30244" marT="37805" marB="15122" anchor="ctr"/>
                </a:tc>
                <a:tc>
                  <a:txBody>
                    <a:bodyPr/>
                    <a:lstStyle/>
                    <a:p>
                      <a:pPr algn="ctr"/>
                      <a:r>
                        <a:rPr lang="en-IN" sz="2800" b="1">
                          <a:effectLst/>
                          <a:latin typeface="Times New Roman" panose="02020603050405020304" pitchFamily="18" charset="0"/>
                          <a:cs typeface="Times New Roman" panose="02020603050405020304" pitchFamily="18" charset="0"/>
                        </a:rPr>
                        <a:t>Absent</a:t>
                      </a:r>
                      <a:endParaRPr lang="en-IN" sz="2800" b="1">
                        <a:solidFill>
                          <a:srgbClr val="002060"/>
                        </a:solidFill>
                        <a:effectLst/>
                        <a:latin typeface="Times New Roman" panose="02020603050405020304" pitchFamily="18" charset="0"/>
                        <a:cs typeface="Times New Roman" panose="02020603050405020304" pitchFamily="18" charset="0"/>
                      </a:endParaRPr>
                    </a:p>
                  </a:txBody>
                  <a:tcPr marL="15752" marR="15752" marT="37805" marB="15122" anchor="ctr"/>
                </a:tc>
              </a:tr>
              <a:tr h="808709">
                <a:tc>
                  <a:txBody>
                    <a:bodyPr/>
                    <a:lstStyle/>
                    <a:p>
                      <a:pPr algn="ctr"/>
                      <a:r>
                        <a:rPr lang="en-IN" sz="2800" b="1">
                          <a:solidFill>
                            <a:srgbClr val="C00000"/>
                          </a:solidFill>
                          <a:effectLst/>
                          <a:latin typeface="Times New Roman" panose="02020603050405020304" pitchFamily="18" charset="0"/>
                          <a:cs typeface="Times New Roman" panose="02020603050405020304" pitchFamily="18" charset="0"/>
                        </a:rPr>
                        <a:t>Euvolemic</a:t>
                      </a:r>
                    </a:p>
                  </a:txBody>
                  <a:tcPr marL="15752" marR="30244" marT="37805" marB="15122" anchor="ctr"/>
                </a:tc>
                <a:tc>
                  <a:txBody>
                    <a:bodyPr/>
                    <a:lstStyle/>
                    <a:p>
                      <a:pPr algn="ctr"/>
                      <a:r>
                        <a:rPr lang="en-IN" sz="2800" b="1">
                          <a:effectLst/>
                          <a:latin typeface="Times New Roman" panose="02020603050405020304" pitchFamily="18" charset="0"/>
                          <a:cs typeface="Times New Roman" panose="02020603050405020304" pitchFamily="18" charset="0"/>
                        </a:rPr>
                        <a:t>Increased</a:t>
                      </a:r>
                      <a:endParaRPr lang="en-IN" sz="2800" b="1">
                        <a:solidFill>
                          <a:srgbClr val="002060"/>
                        </a:solidFill>
                        <a:effectLst/>
                        <a:latin typeface="Times New Roman" panose="02020603050405020304" pitchFamily="18" charset="0"/>
                        <a:cs typeface="Times New Roman" panose="02020603050405020304" pitchFamily="18" charset="0"/>
                      </a:endParaRPr>
                    </a:p>
                  </a:txBody>
                  <a:tcPr marL="15752" marR="30244" marT="37805" marB="15122" anchor="ctr"/>
                </a:tc>
                <a:tc>
                  <a:txBody>
                    <a:bodyPr/>
                    <a:lstStyle/>
                    <a:p>
                      <a:pPr algn="ctr"/>
                      <a:r>
                        <a:rPr lang="en-IN" sz="2800" b="1" dirty="0">
                          <a:effectLst/>
                          <a:latin typeface="Times New Roman" panose="02020603050405020304" pitchFamily="18" charset="0"/>
                          <a:cs typeface="Times New Roman" panose="02020603050405020304" pitchFamily="18" charset="0"/>
                        </a:rPr>
                        <a:t>Unchanged</a:t>
                      </a:r>
                      <a:endParaRPr lang="en-IN" sz="2800" b="1" dirty="0">
                        <a:solidFill>
                          <a:srgbClr val="002060"/>
                        </a:solidFill>
                        <a:effectLst/>
                        <a:latin typeface="Times New Roman" panose="02020603050405020304" pitchFamily="18" charset="0"/>
                        <a:cs typeface="Times New Roman" panose="02020603050405020304" pitchFamily="18" charset="0"/>
                      </a:endParaRPr>
                    </a:p>
                  </a:txBody>
                  <a:tcPr marL="15752" marR="30244" marT="37805" marB="15122" anchor="ctr"/>
                </a:tc>
                <a:tc>
                  <a:txBody>
                    <a:bodyPr/>
                    <a:lstStyle/>
                    <a:p>
                      <a:pPr algn="ctr"/>
                      <a:r>
                        <a:rPr lang="en-IN" sz="2800" b="1" dirty="0">
                          <a:effectLst/>
                          <a:latin typeface="Times New Roman" panose="02020603050405020304" pitchFamily="18" charset="0"/>
                          <a:cs typeface="Times New Roman" panose="02020603050405020304" pitchFamily="18" charset="0"/>
                        </a:rPr>
                        <a:t>Increased</a:t>
                      </a:r>
                      <a:endParaRPr lang="en-IN" sz="2800" b="1" dirty="0">
                        <a:solidFill>
                          <a:srgbClr val="002060"/>
                        </a:solidFill>
                        <a:effectLst/>
                        <a:latin typeface="Times New Roman" panose="02020603050405020304" pitchFamily="18" charset="0"/>
                        <a:cs typeface="Times New Roman" panose="02020603050405020304" pitchFamily="18" charset="0"/>
                      </a:endParaRPr>
                    </a:p>
                  </a:txBody>
                  <a:tcPr marL="15752" marR="30244" marT="37805" marB="15122" anchor="ctr"/>
                </a:tc>
                <a:tc>
                  <a:txBody>
                    <a:bodyPr/>
                    <a:lstStyle/>
                    <a:p>
                      <a:pPr algn="ctr"/>
                      <a:r>
                        <a:rPr lang="en-IN" sz="2800" b="1" dirty="0">
                          <a:effectLst/>
                          <a:latin typeface="Times New Roman" panose="02020603050405020304" pitchFamily="18" charset="0"/>
                          <a:cs typeface="Times New Roman" panose="02020603050405020304" pitchFamily="18" charset="0"/>
                        </a:rPr>
                        <a:t>Absent</a:t>
                      </a:r>
                      <a:endParaRPr lang="en-IN" sz="2800" b="1" dirty="0">
                        <a:solidFill>
                          <a:srgbClr val="002060"/>
                        </a:solidFill>
                        <a:effectLst/>
                        <a:latin typeface="Times New Roman" panose="02020603050405020304" pitchFamily="18" charset="0"/>
                        <a:cs typeface="Times New Roman" panose="02020603050405020304" pitchFamily="18" charset="0"/>
                      </a:endParaRPr>
                    </a:p>
                  </a:txBody>
                  <a:tcPr marL="15752" marR="15752" marT="37805" marB="15122" anchor="ctr"/>
                </a:tc>
              </a:tr>
              <a:tr h="1001584">
                <a:tc>
                  <a:txBody>
                    <a:bodyPr/>
                    <a:lstStyle/>
                    <a:p>
                      <a:pPr algn="ctr"/>
                      <a:r>
                        <a:rPr lang="en-IN" sz="2800" b="1" dirty="0" err="1">
                          <a:solidFill>
                            <a:srgbClr val="C00000"/>
                          </a:solidFill>
                          <a:effectLst/>
                          <a:latin typeface="Times New Roman" panose="02020603050405020304" pitchFamily="18" charset="0"/>
                          <a:cs typeface="Times New Roman" panose="02020603050405020304" pitchFamily="18" charset="0"/>
                        </a:rPr>
                        <a:t>Hypervolemic</a:t>
                      </a:r>
                      <a:endParaRPr lang="en-IN" sz="2800" b="1" dirty="0">
                        <a:solidFill>
                          <a:srgbClr val="C00000"/>
                        </a:solidFill>
                        <a:effectLst/>
                        <a:latin typeface="Times New Roman" panose="02020603050405020304" pitchFamily="18" charset="0"/>
                        <a:cs typeface="Times New Roman" panose="02020603050405020304" pitchFamily="18" charset="0"/>
                      </a:endParaRPr>
                    </a:p>
                  </a:txBody>
                  <a:tcPr marL="15752" marR="30244" marT="37805" marB="15122" anchor="ctr"/>
                </a:tc>
                <a:tc>
                  <a:txBody>
                    <a:bodyPr/>
                    <a:lstStyle/>
                    <a:p>
                      <a:pPr algn="ctr"/>
                      <a:r>
                        <a:rPr lang="en-IN" sz="2800" b="1">
                          <a:effectLst/>
                          <a:latin typeface="Times New Roman" panose="02020603050405020304" pitchFamily="18" charset="0"/>
                          <a:cs typeface="Times New Roman" panose="02020603050405020304" pitchFamily="18" charset="0"/>
                        </a:rPr>
                        <a:t>Increased</a:t>
                      </a:r>
                      <a:endParaRPr lang="en-IN" sz="2800" b="1">
                        <a:solidFill>
                          <a:srgbClr val="002060"/>
                        </a:solidFill>
                        <a:effectLst/>
                        <a:latin typeface="Times New Roman" panose="02020603050405020304" pitchFamily="18" charset="0"/>
                        <a:cs typeface="Times New Roman" panose="02020603050405020304" pitchFamily="18" charset="0"/>
                      </a:endParaRPr>
                    </a:p>
                  </a:txBody>
                  <a:tcPr marL="15752" marR="30244" marT="37805" marB="15122" anchor="ctr"/>
                </a:tc>
                <a:tc>
                  <a:txBody>
                    <a:bodyPr/>
                    <a:lstStyle/>
                    <a:p>
                      <a:pPr algn="ctr"/>
                      <a:r>
                        <a:rPr lang="en-IN" sz="2800" b="1">
                          <a:effectLst/>
                          <a:latin typeface="Times New Roman" panose="02020603050405020304" pitchFamily="18" charset="0"/>
                          <a:cs typeface="Times New Roman" panose="02020603050405020304" pitchFamily="18" charset="0"/>
                        </a:rPr>
                        <a:t>Increased</a:t>
                      </a:r>
                      <a:endParaRPr lang="en-IN" sz="2800" b="1">
                        <a:solidFill>
                          <a:srgbClr val="002060"/>
                        </a:solidFill>
                        <a:effectLst/>
                        <a:latin typeface="Times New Roman" panose="02020603050405020304" pitchFamily="18" charset="0"/>
                        <a:cs typeface="Times New Roman" panose="02020603050405020304" pitchFamily="18" charset="0"/>
                      </a:endParaRPr>
                    </a:p>
                  </a:txBody>
                  <a:tcPr marL="15752" marR="30244" marT="37805" marB="15122" anchor="ctr"/>
                </a:tc>
                <a:tc>
                  <a:txBody>
                    <a:bodyPr/>
                    <a:lstStyle/>
                    <a:p>
                      <a:pPr algn="ctr"/>
                      <a:r>
                        <a:rPr lang="en-IN" sz="2800" b="1">
                          <a:effectLst/>
                          <a:latin typeface="Times New Roman" panose="02020603050405020304" pitchFamily="18" charset="0"/>
                          <a:cs typeface="Times New Roman" panose="02020603050405020304" pitchFamily="18" charset="0"/>
                        </a:rPr>
                        <a:t>Greatly Increased</a:t>
                      </a:r>
                      <a:endParaRPr lang="en-IN" sz="2800" b="1">
                        <a:solidFill>
                          <a:srgbClr val="002060"/>
                        </a:solidFill>
                        <a:effectLst/>
                        <a:latin typeface="Times New Roman" panose="02020603050405020304" pitchFamily="18" charset="0"/>
                        <a:cs typeface="Times New Roman" panose="02020603050405020304" pitchFamily="18" charset="0"/>
                      </a:endParaRPr>
                    </a:p>
                  </a:txBody>
                  <a:tcPr marL="15752" marR="30244" marT="37805" marB="15122" anchor="ctr"/>
                </a:tc>
                <a:tc>
                  <a:txBody>
                    <a:bodyPr/>
                    <a:lstStyle/>
                    <a:p>
                      <a:pPr algn="ctr"/>
                      <a:r>
                        <a:rPr lang="en-IN" sz="2800" b="1" dirty="0">
                          <a:effectLst/>
                          <a:latin typeface="Times New Roman" panose="02020603050405020304" pitchFamily="18" charset="0"/>
                          <a:cs typeface="Times New Roman" panose="02020603050405020304" pitchFamily="18" charset="0"/>
                        </a:rPr>
                        <a:t>Present</a:t>
                      </a:r>
                      <a:endParaRPr lang="en-IN" sz="2800" b="1" dirty="0">
                        <a:solidFill>
                          <a:srgbClr val="002060"/>
                        </a:solidFill>
                        <a:effectLst/>
                        <a:latin typeface="Times New Roman" panose="02020603050405020304" pitchFamily="18" charset="0"/>
                        <a:cs typeface="Times New Roman" panose="02020603050405020304" pitchFamily="18" charset="0"/>
                      </a:endParaRPr>
                    </a:p>
                  </a:txBody>
                  <a:tcPr marL="15752" marR="15752" marT="37805" marB="15122" anchor="ctr"/>
                </a:tc>
              </a:tr>
            </a:tbl>
          </a:graphicData>
        </a:graphic>
      </p:graphicFrame>
    </p:spTree>
    <p:extLst>
      <p:ext uri="{BB962C8B-B14F-4D97-AF65-F5344CB8AC3E}">
        <p14:creationId xmlns:p14="http://schemas.microsoft.com/office/powerpoint/2010/main" val="1058390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976316" cy="584775"/>
          </a:xfrm>
          <a:prstGeom prst="rect">
            <a:avLst/>
          </a:prstGeom>
        </p:spPr>
        <p:txBody>
          <a:bodyPr wrap="none">
            <a:spAutoFit/>
          </a:bodyPr>
          <a:lstStyle/>
          <a:p>
            <a:r>
              <a:rPr lang="en-IN" sz="3200" dirty="0">
                <a:solidFill>
                  <a:srgbClr val="C00000"/>
                </a:solidFill>
                <a:latin typeface="Times New Roman" panose="02020603050405020304" pitchFamily="18" charset="0"/>
                <a:cs typeface="Times New Roman" panose="02020603050405020304" pitchFamily="18" charset="0"/>
              </a:rPr>
              <a:t>Hyponatraemia with hypovolaemia</a:t>
            </a:r>
          </a:p>
        </p:txBody>
      </p:sp>
      <p:sp>
        <p:nvSpPr>
          <p:cNvPr id="6" name="Rectangle 5"/>
          <p:cNvSpPr/>
          <p:nvPr/>
        </p:nvSpPr>
        <p:spPr>
          <a:xfrm>
            <a:off x="94130" y="584775"/>
            <a:ext cx="10999694" cy="6709529"/>
          </a:xfrm>
          <a:prstGeom prst="rect">
            <a:avLst/>
          </a:prstGeom>
        </p:spPr>
        <p:txBody>
          <a:bodyPr wrap="square">
            <a:spAutoFit/>
          </a:bodyPr>
          <a:lstStyle/>
          <a:p>
            <a:r>
              <a:rPr lang="en-IN" sz="2400" b="1" dirty="0">
                <a:latin typeface="Times New Roman" panose="02020603050405020304" pitchFamily="18" charset="0"/>
                <a:cs typeface="Times New Roman" panose="02020603050405020304" pitchFamily="18" charset="0"/>
              </a:rPr>
              <a:t>Causes of hyponatraemia with </a:t>
            </a:r>
            <a:r>
              <a:rPr lang="en-IN" sz="2400" b="1" dirty="0" smtClean="0">
                <a:latin typeface="Times New Roman" panose="02020603050405020304" pitchFamily="18" charset="0"/>
                <a:cs typeface="Times New Roman" panose="02020603050405020304" pitchFamily="18" charset="0"/>
              </a:rPr>
              <a:t>decreased extracellular </a:t>
            </a:r>
            <a:r>
              <a:rPr lang="en-IN" sz="2400" b="1" dirty="0">
                <a:latin typeface="Times New Roman" panose="02020603050405020304" pitchFamily="18" charset="0"/>
                <a:cs typeface="Times New Roman" panose="02020603050405020304" pitchFamily="18" charset="0"/>
              </a:rPr>
              <a:t>volume (hypovolaemia</a:t>
            </a:r>
            <a:r>
              <a:rPr lang="en-IN" sz="2400" b="1" dirty="0" smtClean="0">
                <a:latin typeface="Times New Roman" panose="02020603050405020304" pitchFamily="18" charset="0"/>
                <a:cs typeface="Times New Roman" panose="02020603050405020304" pitchFamily="18" charset="0"/>
              </a:rPr>
              <a:t>)</a:t>
            </a:r>
          </a:p>
          <a:p>
            <a:endParaRPr lang="en-IN" sz="2000" b="1" dirty="0" smtClean="0">
              <a:latin typeface="Times New Roman" panose="02020603050405020304" pitchFamily="18" charset="0"/>
              <a:cs typeface="Times New Roman" panose="02020603050405020304" pitchFamily="18" charset="0"/>
            </a:endParaRPr>
          </a:p>
          <a:p>
            <a:r>
              <a:rPr lang="en-IN" sz="2400" b="1" dirty="0" err="1" smtClean="0">
                <a:latin typeface="Times New Roman" panose="02020603050405020304" pitchFamily="18" charset="0"/>
                <a:cs typeface="Times New Roman" panose="02020603050405020304" pitchFamily="18" charset="0"/>
              </a:rPr>
              <a:t>Extrarenal</a:t>
            </a:r>
            <a:r>
              <a:rPr lang="en-IN" sz="2400" b="1" dirty="0" smtClean="0">
                <a:latin typeface="Times New Roman" panose="02020603050405020304" pitchFamily="18" charset="0"/>
                <a:cs typeface="Times New Roman" panose="02020603050405020304" pitchFamily="18" charset="0"/>
              </a:rPr>
              <a:t> </a:t>
            </a:r>
            <a:r>
              <a:rPr lang="en-IN" sz="2400" b="1" dirty="0">
                <a:latin typeface="Times New Roman" panose="02020603050405020304" pitchFamily="18" charset="0"/>
                <a:cs typeface="Times New Roman" panose="02020603050405020304" pitchFamily="18" charset="0"/>
              </a:rPr>
              <a:t>(</a:t>
            </a:r>
            <a:r>
              <a:rPr lang="en-IN" sz="2400" b="1" dirty="0" smtClean="0">
                <a:latin typeface="Times New Roman" panose="02020603050405020304" pitchFamily="18" charset="0"/>
                <a:cs typeface="Times New Roman" panose="02020603050405020304" pitchFamily="18" charset="0"/>
              </a:rPr>
              <a:t>urinary sodium </a:t>
            </a:r>
            <a:r>
              <a:rPr lang="en-IN" sz="2400" b="1" dirty="0">
                <a:latin typeface="Times New Roman" panose="02020603050405020304" pitchFamily="18" charset="0"/>
                <a:cs typeface="Times New Roman" panose="02020603050405020304" pitchFamily="18" charset="0"/>
              </a:rPr>
              <a:t>&lt;20 </a:t>
            </a:r>
            <a:r>
              <a:rPr lang="en-IN" sz="2400" b="1" dirty="0" err="1">
                <a:latin typeface="Times New Roman" panose="02020603050405020304" pitchFamily="18" charset="0"/>
                <a:cs typeface="Times New Roman" panose="02020603050405020304" pitchFamily="18" charset="0"/>
              </a:rPr>
              <a:t>mmol</a:t>
            </a:r>
            <a:r>
              <a:rPr lang="en-IN" sz="2400" b="1" dirty="0">
                <a:latin typeface="Times New Roman" panose="02020603050405020304" pitchFamily="18" charset="0"/>
                <a:cs typeface="Times New Roman" panose="02020603050405020304" pitchFamily="18" charset="0"/>
              </a:rPr>
              <a:t>/L</a:t>
            </a:r>
            <a:r>
              <a:rPr lang="en-IN" sz="2400" b="1" dirty="0" smtClean="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
            </a:pPr>
            <a:r>
              <a:rPr lang="en-IN" sz="2400" dirty="0">
                <a:latin typeface="Times New Roman" panose="02020603050405020304" pitchFamily="18" charset="0"/>
                <a:cs typeface="Times New Roman" panose="02020603050405020304" pitchFamily="18" charset="0"/>
              </a:rPr>
              <a:t>Vomiting</a:t>
            </a:r>
          </a:p>
          <a:p>
            <a:pPr marL="342900" indent="-342900">
              <a:buFont typeface="Wingdings" panose="05000000000000000000" pitchFamily="2" charset="2"/>
              <a:buChar char="§"/>
            </a:pPr>
            <a:r>
              <a:rPr lang="en-IN" sz="2400" dirty="0">
                <a:latin typeface="Times New Roman" panose="02020603050405020304" pitchFamily="18" charset="0"/>
                <a:cs typeface="Times New Roman" panose="02020603050405020304" pitchFamily="18" charset="0"/>
              </a:rPr>
              <a:t>Diarrhoea</a:t>
            </a:r>
          </a:p>
          <a:p>
            <a:pPr marL="342900" indent="-342900">
              <a:buFont typeface="Wingdings" panose="05000000000000000000" pitchFamily="2" charset="2"/>
              <a:buChar char="§"/>
            </a:pPr>
            <a:r>
              <a:rPr lang="en-IN" sz="2400" dirty="0">
                <a:latin typeface="Times New Roman" panose="02020603050405020304" pitchFamily="18" charset="0"/>
                <a:cs typeface="Times New Roman" panose="02020603050405020304" pitchFamily="18" charset="0"/>
              </a:rPr>
              <a:t>Haemorrhage</a:t>
            </a:r>
          </a:p>
          <a:p>
            <a:pPr marL="342900" indent="-342900">
              <a:buFont typeface="Wingdings" panose="05000000000000000000" pitchFamily="2" charset="2"/>
              <a:buChar char="§"/>
            </a:pPr>
            <a:r>
              <a:rPr lang="en-IN" sz="2400" dirty="0">
                <a:latin typeface="Times New Roman" panose="02020603050405020304" pitchFamily="18" charset="0"/>
                <a:cs typeface="Times New Roman" panose="02020603050405020304" pitchFamily="18" charset="0"/>
              </a:rPr>
              <a:t>Burns</a:t>
            </a:r>
          </a:p>
          <a:p>
            <a:pPr marL="342900" indent="-342900">
              <a:buFont typeface="Wingdings" panose="05000000000000000000" pitchFamily="2" charset="2"/>
              <a:buChar char="§"/>
            </a:pPr>
            <a:r>
              <a:rPr lang="en-IN" sz="2400" dirty="0" smtClean="0">
                <a:latin typeface="Times New Roman" panose="02020603050405020304" pitchFamily="18" charset="0"/>
                <a:cs typeface="Times New Roman" panose="02020603050405020304" pitchFamily="18" charset="0"/>
              </a:rPr>
              <a:t>Pancreatitis</a:t>
            </a:r>
          </a:p>
          <a:p>
            <a:endParaRPr lang="en-IN" sz="2400" b="1" dirty="0">
              <a:latin typeface="Times New Roman" panose="02020603050405020304" pitchFamily="18" charset="0"/>
              <a:cs typeface="Times New Roman" panose="02020603050405020304" pitchFamily="18" charset="0"/>
            </a:endParaRPr>
          </a:p>
          <a:p>
            <a:r>
              <a:rPr lang="en-IN" sz="2400" b="1" dirty="0">
                <a:latin typeface="Times New Roman" panose="02020603050405020304" pitchFamily="18" charset="0"/>
                <a:cs typeface="Times New Roman" panose="02020603050405020304" pitchFamily="18" charset="0"/>
              </a:rPr>
              <a:t>Kidney (urinary </a:t>
            </a:r>
            <a:r>
              <a:rPr lang="en-IN" sz="2400" b="1" dirty="0" smtClean="0">
                <a:latin typeface="Times New Roman" panose="02020603050405020304" pitchFamily="18" charset="0"/>
                <a:cs typeface="Times New Roman" panose="02020603050405020304" pitchFamily="18" charset="0"/>
              </a:rPr>
              <a:t>sodium &gt;20 </a:t>
            </a:r>
            <a:r>
              <a:rPr lang="en-IN" sz="2400" b="1" dirty="0" err="1">
                <a:latin typeface="Times New Roman" panose="02020603050405020304" pitchFamily="18" charset="0"/>
                <a:cs typeface="Times New Roman" panose="02020603050405020304" pitchFamily="18" charset="0"/>
              </a:rPr>
              <a:t>mmol</a:t>
            </a:r>
            <a:r>
              <a:rPr lang="en-IN" sz="2400" b="1" dirty="0">
                <a:latin typeface="Times New Roman" panose="02020603050405020304" pitchFamily="18" charset="0"/>
                <a:cs typeface="Times New Roman" panose="02020603050405020304" pitchFamily="18" charset="0"/>
              </a:rPr>
              <a:t>/L</a:t>
            </a:r>
            <a:r>
              <a:rPr lang="en-IN" sz="2400" b="1" dirty="0" smtClean="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
            </a:pPr>
            <a:r>
              <a:rPr lang="en-IN" sz="2400" dirty="0">
                <a:latin typeface="Times New Roman" panose="02020603050405020304" pitchFamily="18" charset="0"/>
                <a:cs typeface="Times New Roman" panose="02020603050405020304" pitchFamily="18" charset="0"/>
              </a:rPr>
              <a:t>Osmotic diuresis (</a:t>
            </a:r>
            <a:r>
              <a:rPr lang="en-IN" sz="2400" dirty="0" smtClean="0">
                <a:latin typeface="Times New Roman" panose="02020603050405020304" pitchFamily="18" charset="0"/>
                <a:cs typeface="Times New Roman" panose="02020603050405020304" pitchFamily="18" charset="0"/>
              </a:rPr>
              <a:t>e.g. hyperglycaemia</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severe uraemia</a:t>
            </a:r>
            <a:r>
              <a:rPr lang="en-IN" sz="2400" dirty="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
            </a:pPr>
            <a:r>
              <a:rPr lang="en-IN" sz="2400" dirty="0">
                <a:latin typeface="Times New Roman" panose="02020603050405020304" pitchFamily="18" charset="0"/>
                <a:cs typeface="Times New Roman" panose="02020603050405020304" pitchFamily="18" charset="0"/>
              </a:rPr>
              <a:t>Diuretics</a:t>
            </a:r>
          </a:p>
          <a:p>
            <a:pPr marL="342900" indent="-342900">
              <a:buFont typeface="Wingdings" panose="05000000000000000000" pitchFamily="2" charset="2"/>
              <a:buChar char="§"/>
            </a:pPr>
            <a:r>
              <a:rPr lang="en-IN" sz="2400" dirty="0">
                <a:latin typeface="Times New Roman" panose="02020603050405020304" pitchFamily="18" charset="0"/>
                <a:cs typeface="Times New Roman" panose="02020603050405020304" pitchFamily="18" charset="0"/>
              </a:rPr>
              <a:t>Adrenocortical insufficiency</a:t>
            </a:r>
          </a:p>
          <a:p>
            <a:pPr marL="342900" indent="-342900">
              <a:buFont typeface="Wingdings" panose="05000000000000000000" pitchFamily="2" charset="2"/>
              <a:buChar char="§"/>
            </a:pPr>
            <a:r>
              <a:rPr lang="en-IN" sz="2400" dirty="0" err="1">
                <a:latin typeface="Times New Roman" panose="02020603050405020304" pitchFamily="18" charset="0"/>
                <a:cs typeface="Times New Roman" panose="02020603050405020304" pitchFamily="18" charset="0"/>
              </a:rPr>
              <a:t>Tubulo</a:t>
            </a:r>
            <a:r>
              <a:rPr lang="en-IN" sz="2400" dirty="0">
                <a:latin typeface="Times New Roman" panose="02020603050405020304" pitchFamily="18" charset="0"/>
                <a:cs typeface="Times New Roman" panose="02020603050405020304" pitchFamily="18" charset="0"/>
              </a:rPr>
              <a:t>-interstitial renal disease</a:t>
            </a:r>
          </a:p>
          <a:p>
            <a:pPr marL="342900" indent="-342900">
              <a:buFont typeface="Wingdings" panose="05000000000000000000" pitchFamily="2" charset="2"/>
              <a:buChar char="§"/>
            </a:pPr>
            <a:r>
              <a:rPr lang="en-IN" sz="2400" dirty="0">
                <a:latin typeface="Times New Roman" panose="02020603050405020304" pitchFamily="18" charset="0"/>
                <a:cs typeface="Times New Roman" panose="02020603050405020304" pitchFamily="18" charset="0"/>
              </a:rPr>
              <a:t>Unilateral renal artery stenosis</a:t>
            </a:r>
          </a:p>
          <a:p>
            <a:pPr marL="342900" indent="-342900">
              <a:buFont typeface="Wingdings" panose="05000000000000000000" pitchFamily="2" charset="2"/>
              <a:buChar char="§"/>
            </a:pPr>
            <a:r>
              <a:rPr lang="en-IN" sz="2400" dirty="0">
                <a:latin typeface="Times New Roman" panose="02020603050405020304" pitchFamily="18" charset="0"/>
                <a:cs typeface="Times New Roman" panose="02020603050405020304" pitchFamily="18" charset="0"/>
              </a:rPr>
              <a:t>Recovery phase of </a:t>
            </a:r>
            <a:r>
              <a:rPr lang="en-IN" sz="2400" dirty="0" smtClean="0">
                <a:latin typeface="Times New Roman" panose="02020603050405020304" pitchFamily="18" charset="0"/>
                <a:cs typeface="Times New Roman" panose="02020603050405020304" pitchFamily="18" charset="0"/>
              </a:rPr>
              <a:t>acute tubular </a:t>
            </a:r>
            <a:r>
              <a:rPr lang="en-IN" sz="2400" dirty="0">
                <a:latin typeface="Times New Roman" panose="02020603050405020304" pitchFamily="18" charset="0"/>
                <a:cs typeface="Times New Roman" panose="02020603050405020304" pitchFamily="18" charset="0"/>
              </a:rPr>
              <a:t>necrosis</a:t>
            </a:r>
            <a:endParaRPr lang="en-IN" sz="2400" b="1" dirty="0">
              <a:latin typeface="Times New Roman" panose="02020603050405020304" pitchFamily="18" charset="0"/>
              <a:cs typeface="Times New Roman" panose="02020603050405020304" pitchFamily="18" charset="0"/>
            </a:endParaRPr>
          </a:p>
          <a:p>
            <a:endParaRPr lang="en-IN" b="1" dirty="0" smtClean="0">
              <a:latin typeface="HelveticaNeue-Bold"/>
            </a:endParaRPr>
          </a:p>
          <a:p>
            <a:endParaRPr lang="en-IN" b="1" dirty="0">
              <a:latin typeface="HelveticaNeue-Bold"/>
            </a:endParaRPr>
          </a:p>
          <a:p>
            <a:endParaRPr lang="en-IN" dirty="0"/>
          </a:p>
        </p:txBody>
      </p:sp>
    </p:spTree>
    <p:extLst>
      <p:ext uri="{BB962C8B-B14F-4D97-AF65-F5344CB8AC3E}">
        <p14:creationId xmlns:p14="http://schemas.microsoft.com/office/powerpoint/2010/main" val="211656009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350</TotalTime>
  <Words>1204</Words>
  <Application>Microsoft Office PowerPoint</Application>
  <PresentationFormat>Widescreen</PresentationFormat>
  <Paragraphs>127</Paragraphs>
  <Slides>18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Corbel</vt:lpstr>
      <vt:lpstr>HelveticaNeue-Bold</vt:lpstr>
      <vt:lpstr>proxima_nova_rgregular</vt:lpstr>
      <vt:lpstr>Times New Roman</vt:lpstr>
      <vt:lpstr>Wingdings</vt:lpstr>
      <vt:lpstr>Wingdings 2</vt:lpstr>
      <vt:lpstr>Frame</vt:lpstr>
      <vt:lpstr>Hyponatremia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ARUN R NAIR</dc:creator>
  <cp:lastModifiedBy>Dr. ARUN R NAIR</cp:lastModifiedBy>
  <cp:revision>18</cp:revision>
  <dcterms:created xsi:type="dcterms:W3CDTF">2019-07-25T08:30:59Z</dcterms:created>
  <dcterms:modified xsi:type="dcterms:W3CDTF">2019-09-21T09:59:31Z</dcterms:modified>
</cp:coreProperties>
</file>